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2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8.xml" ContentType="application/vnd.openxmlformats-officedocument.presentationml.notesSlide+xml"/>
  <Override PartName="/ppt/charts/chart3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39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0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1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1.xml" ContentType="application/vnd.openxmlformats-officedocument.themeOverride+xml"/>
  <Override PartName="/ppt/charts/chart42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3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4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5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6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7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8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  <p:sldMasterId id="2147483661" r:id="rId2"/>
    <p:sldMasterId id="2147483685" r:id="rId3"/>
  </p:sldMasterIdLst>
  <p:notesMasterIdLst>
    <p:notesMasterId r:id="rId96"/>
  </p:notesMasterIdLst>
  <p:sldIdLst>
    <p:sldId id="256" r:id="rId4"/>
    <p:sldId id="589" r:id="rId5"/>
    <p:sldId id="491" r:id="rId6"/>
    <p:sldId id="562" r:id="rId7"/>
    <p:sldId id="372" r:id="rId8"/>
    <p:sldId id="493" r:id="rId9"/>
    <p:sldId id="542" r:id="rId10"/>
    <p:sldId id="620" r:id="rId11"/>
    <p:sldId id="564" r:id="rId12"/>
    <p:sldId id="565" r:id="rId13"/>
    <p:sldId id="566" r:id="rId14"/>
    <p:sldId id="569" r:id="rId15"/>
    <p:sldId id="568" r:id="rId16"/>
    <p:sldId id="588" r:id="rId17"/>
    <p:sldId id="612" r:id="rId18"/>
    <p:sldId id="437" r:id="rId19"/>
    <p:sldId id="419" r:id="rId20"/>
    <p:sldId id="420" r:id="rId21"/>
    <p:sldId id="447" r:id="rId22"/>
    <p:sldId id="337" r:id="rId23"/>
    <p:sldId id="613" r:id="rId24"/>
    <p:sldId id="600" r:id="rId25"/>
    <p:sldId id="601" r:id="rId26"/>
    <p:sldId id="520" r:id="rId27"/>
    <p:sldId id="521" r:id="rId28"/>
    <p:sldId id="575" r:id="rId29"/>
    <p:sldId id="584" r:id="rId30"/>
    <p:sldId id="516" r:id="rId31"/>
    <p:sldId id="456" r:id="rId32"/>
    <p:sldId id="458" r:id="rId33"/>
    <p:sldId id="614" r:id="rId34"/>
    <p:sldId id="615" r:id="rId35"/>
    <p:sldId id="616" r:id="rId36"/>
    <p:sldId id="590" r:id="rId37"/>
    <p:sldId id="591" r:id="rId38"/>
    <p:sldId id="592" r:id="rId39"/>
    <p:sldId id="465" r:id="rId40"/>
    <p:sldId id="621" r:id="rId41"/>
    <p:sldId id="617" r:id="rId42"/>
    <p:sldId id="509" r:id="rId43"/>
    <p:sldId id="618" r:id="rId44"/>
    <p:sldId id="623" r:id="rId45"/>
    <p:sldId id="511" r:id="rId46"/>
    <p:sldId id="500" r:id="rId47"/>
    <p:sldId id="313" r:id="rId48"/>
    <p:sldId id="314" r:id="rId49"/>
    <p:sldId id="547" r:id="rId50"/>
    <p:sldId id="549" r:id="rId51"/>
    <p:sldId id="295" r:id="rId52"/>
    <p:sldId id="436" r:id="rId53"/>
    <p:sldId id="622" r:id="rId54"/>
    <p:sldId id="525" r:id="rId55"/>
    <p:sldId id="526" r:id="rId56"/>
    <p:sldId id="296" r:id="rId57"/>
    <p:sldId id="377" r:id="rId58"/>
    <p:sldId id="585" r:id="rId59"/>
    <p:sldId id="380" r:id="rId60"/>
    <p:sldId id="415" r:id="rId61"/>
    <p:sldId id="416" r:id="rId62"/>
    <p:sldId id="417" r:id="rId63"/>
    <p:sldId id="418" r:id="rId64"/>
    <p:sldId id="288" r:id="rId65"/>
    <p:sldId id="264" r:id="rId66"/>
    <p:sldId id="533" r:id="rId67"/>
    <p:sldId id="528" r:id="rId68"/>
    <p:sldId id="529" r:id="rId69"/>
    <p:sldId id="593" r:id="rId70"/>
    <p:sldId id="596" r:id="rId71"/>
    <p:sldId id="598" r:id="rId72"/>
    <p:sldId id="531" r:id="rId73"/>
    <p:sldId id="532" r:id="rId74"/>
    <p:sldId id="265" r:id="rId75"/>
    <p:sldId id="538" r:id="rId76"/>
    <p:sldId id="539" r:id="rId77"/>
    <p:sldId id="550" r:id="rId78"/>
    <p:sldId id="349" r:id="rId79"/>
    <p:sldId id="552" r:id="rId80"/>
    <p:sldId id="553" r:id="rId81"/>
    <p:sldId id="603" r:id="rId82"/>
    <p:sldId id="604" r:id="rId83"/>
    <p:sldId id="605" r:id="rId84"/>
    <p:sldId id="606" r:id="rId85"/>
    <p:sldId id="607" r:id="rId86"/>
    <p:sldId id="608" r:id="rId87"/>
    <p:sldId id="609" r:id="rId88"/>
    <p:sldId id="619" r:id="rId89"/>
    <p:sldId id="479" r:id="rId90"/>
    <p:sldId id="582" r:id="rId91"/>
    <p:sldId id="583" r:id="rId92"/>
    <p:sldId id="480" r:id="rId93"/>
    <p:sldId id="402" r:id="rId94"/>
    <p:sldId id="611" r:id="rId95"/>
  </p:sldIdLst>
  <p:sldSz cx="9144000" cy="6858000" type="screen4x3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3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008000"/>
    <a:srgbClr val="99FF66"/>
    <a:srgbClr val="FF00FF"/>
    <a:srgbClr val="B3A2C7"/>
    <a:srgbClr val="4BACC6"/>
    <a:srgbClr val="ED7D31"/>
    <a:srgbClr val="99CC00"/>
    <a:srgbClr val="9933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26" autoAdjust="0"/>
  </p:normalViewPr>
  <p:slideViewPr>
    <p:cSldViewPr snapToGrid="0" snapToObjects="1">
      <p:cViewPr varScale="1">
        <p:scale>
          <a:sx n="90" d="100"/>
          <a:sy n="90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commentAuthors" Target="commentAuthor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microsoft.com/office/2015/10/relationships/revisionInfo" Target="revisionInfo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AppData\Roaming\Microsoft\Excel\Libro1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oleObject" Target="../embeddings/oleObject1.bin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AN\Desktop\CUENTA%20PUBLICA%20SSVQ\Libro1%20(Recuperado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C:\Users\JUAN\Desktop\CUENTA%20PUBLICA%20SSVQ\Libro1%20(Recuperado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1800" b="1" i="0" dirty="0">
                <a:effectLst/>
              </a:rPr>
              <a:t>Atenciones médicas </a:t>
            </a:r>
          </a:p>
          <a:p>
            <a:pPr>
              <a:defRPr sz="1800" b="1">
                <a:solidFill>
                  <a:schemeClr val="bg1"/>
                </a:solidFill>
              </a:defRPr>
            </a:pPr>
            <a:r>
              <a:rPr lang="es-CL" sz="1800" b="1" i="0" dirty="0">
                <a:effectLst/>
              </a:rPr>
              <a:t>Consultas y controles</a:t>
            </a:r>
            <a:endParaRPr lang="es-CL" sz="1800" b="1" dirty="0">
              <a:effectLst/>
            </a:endParaRPr>
          </a:p>
        </c:rich>
      </c:tx>
      <c:layout>
        <c:manualLayout>
          <c:xMode val="edge"/>
          <c:yMode val="edge"/>
          <c:x val="0.35196102395712497"/>
          <c:y val="6.499741619871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5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1.4192654390651562E-2"/>
          <c:y val="9.557130770726413E-2"/>
          <c:w val="0.97126436781609193"/>
          <c:h val="0.80767054347564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Hoja1!$E$32</c:f>
              <c:strCache>
                <c:ptCount val="1"/>
                <c:pt idx="0">
                  <c:v>2017</c:v>
                </c:pt>
              </c:strCache>
            </c:strRef>
          </c:tx>
          <c:spPr>
            <a:noFill/>
            <a:ln w="50800" cap="flat" cmpd="sng" algn="ctr">
              <a:solidFill>
                <a:srgbClr val="99FF66"/>
              </a:solidFill>
              <a:miter lim="800000"/>
            </a:ln>
            <a:effectLst/>
          </c:spPr>
          <c:invertIfNegative val="0"/>
          <c:dLbls>
            <c:dLbl>
              <c:idx val="0"/>
              <c:layout>
                <c:manualLayout>
                  <c:x val="1.3105101410117111E-4"/>
                  <c:y val="7.49763884927761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0F-40E1-A51E-7D26D8824F10}"/>
                </c:ext>
              </c:extLst>
            </c:dLbl>
            <c:dLbl>
              <c:idx val="1"/>
              <c:layout>
                <c:manualLayout>
                  <c:x val="-1.9399376393954379E-3"/>
                  <c:y val="-6.06709442070963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0F-40E1-A51E-7D26D8824F10}"/>
                </c:ext>
              </c:extLst>
            </c:dLbl>
            <c:dLbl>
              <c:idx val="2"/>
              <c:layout>
                <c:manualLayout>
                  <c:x val="-1.9399376393954379E-3"/>
                  <c:y val="-6.78224720400103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0F-40E1-A51E-7D26D8824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Hoja1!$D$33:$D$35</c:f>
              <c:strCache>
                <c:ptCount val="3"/>
                <c:pt idx="0">
                  <c:v>APS</c:v>
                </c:pt>
                <c:pt idx="1">
                  <c:v>Especialidades</c:v>
                </c:pt>
                <c:pt idx="2">
                  <c:v>Urgencia</c:v>
                </c:pt>
              </c:strCache>
            </c:strRef>
          </c:cat>
          <c:val>
            <c:numRef>
              <c:f>Hoja1!$E$33:$E$35</c:f>
              <c:numCache>
                <c:formatCode>#,##0</c:formatCode>
                <c:ptCount val="3"/>
                <c:pt idx="0">
                  <c:v>875821</c:v>
                </c:pt>
                <c:pt idx="1">
                  <c:v>325147</c:v>
                </c:pt>
                <c:pt idx="2">
                  <c:v>1074007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F3-465C-BDC1-B8014028D6AB}"/>
            </c:ext>
          </c:extLst>
        </c:ser>
        <c:ser>
          <c:idx val="1"/>
          <c:order val="1"/>
          <c:tx>
            <c:strRef>
              <c:f>Hoja1!$F$32</c:f>
              <c:strCache>
                <c:ptCount val="1"/>
                <c:pt idx="0">
                  <c:v>2018</c:v>
                </c:pt>
              </c:strCache>
            </c:strRef>
          </c:tx>
          <c:spPr>
            <a:noFill/>
            <a:ln w="50800" cap="flat" cmpd="sng" algn="ctr">
              <a:solidFill>
                <a:srgbClr val="FF00FF"/>
              </a:solidFill>
              <a:miter lim="800000"/>
            </a:ln>
            <a:effectLst/>
          </c:spPr>
          <c:invertIfNegative val="0"/>
          <c:dLbls>
            <c:dLbl>
              <c:idx val="2"/>
              <c:layout>
                <c:manualLayout>
                  <c:x val="1.802617627897139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0F-40E1-A51E-7D26D8824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Hoja1!$D$33:$D$35</c:f>
              <c:strCache>
                <c:ptCount val="3"/>
                <c:pt idx="0">
                  <c:v>APS</c:v>
                </c:pt>
                <c:pt idx="1">
                  <c:v>Especialidades</c:v>
                </c:pt>
                <c:pt idx="2">
                  <c:v>Urgencia</c:v>
                </c:pt>
              </c:strCache>
            </c:strRef>
          </c:cat>
          <c:val>
            <c:numRef>
              <c:f>Hoja1!$F$33:$F$35</c:f>
              <c:numCache>
                <c:formatCode>#,##0</c:formatCode>
                <c:ptCount val="3"/>
                <c:pt idx="0">
                  <c:v>942768</c:v>
                </c:pt>
                <c:pt idx="1">
                  <c:v>355681</c:v>
                </c:pt>
                <c:pt idx="2">
                  <c:v>1100136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3-465C-BDC1-B8014028D6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391388111"/>
        <c:axId val="391382287"/>
      </c:barChart>
      <c:catAx>
        <c:axId val="391388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391382287"/>
        <c:crosses val="autoZero"/>
        <c:auto val="1"/>
        <c:lblAlgn val="ctr"/>
        <c:lblOffset val="100"/>
        <c:noMultiLvlLbl val="0"/>
      </c:catAx>
      <c:valAx>
        <c:axId val="391382287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9138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991975960953084"/>
          <c:y val="0.22564757904273611"/>
          <c:w val="0.25093152164695526"/>
          <c:h val="6.21984666016006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dirty="0"/>
              <a:t>Días</a:t>
            </a:r>
            <a:r>
              <a:rPr lang="es-CL" baseline="0" dirty="0"/>
              <a:t> de espera consulta nueva</a:t>
            </a:r>
          </a:p>
          <a:p>
            <a:pPr>
              <a:defRPr sz="1800" b="1">
                <a:solidFill>
                  <a:schemeClr val="bg1"/>
                </a:solidFill>
              </a:defRPr>
            </a:pPr>
            <a:endParaRPr lang="es-CL" dirty="0"/>
          </a:p>
        </c:rich>
      </c:tx>
      <c:layout>
        <c:manualLayout>
          <c:xMode val="edge"/>
          <c:yMode val="edge"/>
          <c:x val="8.5452757894020931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Hoja2!$B$44:$B$44</c:f>
              <c:strCache>
                <c:ptCount val="1"/>
                <c:pt idx="0">
                  <c:v>Lista de Espera Consultas Nuevas Diciembre</c:v>
                </c:pt>
              </c:strCache>
            </c:strRef>
          </c:tx>
          <c:dPt>
            <c:idx val="0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F2-4472-9871-17C72651C993}"/>
              </c:ext>
            </c:extLst>
          </c:dPt>
          <c:dPt>
            <c:idx val="1"/>
            <c:bubble3D val="0"/>
            <c:spPr>
              <a:solidFill>
                <a:srgbClr val="99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F2-4472-9871-17C72651C993}"/>
              </c:ext>
            </c:extLst>
          </c:dPt>
          <c:dLbls>
            <c:dLbl>
              <c:idx val="0"/>
              <c:layout>
                <c:manualLayout>
                  <c:x val="4.103829740445486E-2"/>
                  <c:y val="0.249988213619646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F2-4472-9871-17C72651C993}"/>
                </c:ext>
              </c:extLst>
            </c:dLbl>
            <c:dLbl>
              <c:idx val="1"/>
              <c:layout>
                <c:manualLayout>
                  <c:x val="-6.9444444444444475E-2"/>
                  <c:y val="-0.18981481481481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F2-4472-9871-17C72651C9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Hoja2!$C$43:$D$43</c:f>
              <c:numCache>
                <c:formatCode>General</c:formatCode>
                <c:ptCount val="2"/>
                <c:pt idx="0">
                  <c:v>2018</c:v>
                </c:pt>
                <c:pt idx="1">
                  <c:v>2017</c:v>
                </c:pt>
              </c:numCache>
            </c:numRef>
          </c:cat>
          <c:val>
            <c:numRef>
              <c:f>Hoja2!$C$44:$D$44</c:f>
              <c:numCache>
                <c:formatCode>General</c:formatCode>
                <c:ptCount val="2"/>
                <c:pt idx="0">
                  <c:v>312</c:v>
                </c:pt>
                <c:pt idx="1">
                  <c:v>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F2-4472-9871-17C72651C9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Hoja1!$E$83</c:f>
              <c:strCache>
                <c:ptCount val="1"/>
                <c:pt idx="0">
                  <c:v>2017</c:v>
                </c:pt>
              </c:strCache>
            </c:strRef>
          </c:tx>
          <c:spPr>
            <a:noFill/>
            <a:ln w="57150" cap="flat" cmpd="sng" algn="ctr">
              <a:solidFill>
                <a:srgbClr val="99FF66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Hoja1!$D$84:$D$86</c:f>
              <c:strCache>
                <c:ptCount val="3"/>
                <c:pt idx="0">
                  <c:v>Lista de Espera Intervenciones Quirúrgicas</c:v>
                </c:pt>
                <c:pt idx="1">
                  <c:v>Egresos a diciembre </c:v>
                </c:pt>
                <c:pt idx="2">
                  <c:v>Promedio de días de espera:</c:v>
                </c:pt>
              </c:strCache>
            </c:strRef>
          </c:cat>
          <c:val>
            <c:numRef>
              <c:f>Hoja1!$E$84:$E$86</c:f>
              <c:numCache>
                <c:formatCode>#,##0</c:formatCode>
                <c:ptCount val="3"/>
                <c:pt idx="0">
                  <c:v>18508</c:v>
                </c:pt>
                <c:pt idx="1">
                  <c:v>9941</c:v>
                </c:pt>
                <c:pt idx="2" formatCode="General">
                  <c:v>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A7-4A72-BEA5-11FBB93B305F}"/>
            </c:ext>
          </c:extLst>
        </c:ser>
        <c:ser>
          <c:idx val="1"/>
          <c:order val="1"/>
          <c:tx>
            <c:strRef>
              <c:f>Hoja1!$F$83</c:f>
              <c:strCache>
                <c:ptCount val="1"/>
                <c:pt idx="0">
                  <c:v>2018</c:v>
                </c:pt>
              </c:strCache>
            </c:strRef>
          </c:tx>
          <c:spPr>
            <a:noFill/>
            <a:ln w="57150" cap="flat" cmpd="sng" algn="ctr">
              <a:solidFill>
                <a:srgbClr val="FF00FF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Hoja1!$D$84:$D$86</c:f>
              <c:strCache>
                <c:ptCount val="3"/>
                <c:pt idx="0">
                  <c:v>Lista de Espera Intervenciones Quirúrgicas</c:v>
                </c:pt>
                <c:pt idx="1">
                  <c:v>Egresos a diciembre </c:v>
                </c:pt>
                <c:pt idx="2">
                  <c:v>Promedio de días de espera:</c:v>
                </c:pt>
              </c:strCache>
            </c:strRef>
          </c:cat>
          <c:val>
            <c:numRef>
              <c:f>Hoja1!$F$84:$F$86</c:f>
              <c:numCache>
                <c:formatCode>#,##0</c:formatCode>
                <c:ptCount val="3"/>
                <c:pt idx="0">
                  <c:v>14528</c:v>
                </c:pt>
                <c:pt idx="1">
                  <c:v>10180</c:v>
                </c:pt>
                <c:pt idx="2" formatCode="General">
                  <c:v>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A7-4A72-BEA5-11FBB93B30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334554751"/>
        <c:axId val="334566399"/>
      </c:barChart>
      <c:catAx>
        <c:axId val="334554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334566399"/>
        <c:crosses val="autoZero"/>
        <c:auto val="1"/>
        <c:lblAlgn val="ctr"/>
        <c:lblOffset val="100"/>
        <c:noMultiLvlLbl val="0"/>
      </c:catAx>
      <c:valAx>
        <c:axId val="33456639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34554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13621080842722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1006295301490278E-2"/>
          <c:y val="0.29651781291012286"/>
          <c:w val="0.90899370469850971"/>
          <c:h val="0.46213268206193453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Procuras orgánicas efectivas
</c:v>
                </c:pt>
              </c:strCache>
            </c:strRef>
          </c:tx>
          <c:dPt>
            <c:idx val="0"/>
            <c:bubble3D val="0"/>
            <c:spPr>
              <a:solidFill>
                <a:srgbClr val="99FF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D30-4F30-BDBE-5DF481FBA94C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D30-4F30-BDBE-5DF481FBA94C}"/>
              </c:ext>
            </c:extLst>
          </c:dPt>
          <c:dLbls>
            <c:dLbl>
              <c:idx val="0"/>
              <c:layout>
                <c:manualLayout>
                  <c:x val="-9.1205292866830295E-2"/>
                  <c:y val="-6.50874297595245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30-4F30-BDBE-5DF481FBA9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Hoja1!$B$2:$B$3</c:f>
              <c:numCache>
                <c:formatCode>General</c:formatCode>
                <c:ptCount val="2"/>
                <c:pt idx="0">
                  <c:v>14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0-4F30-BDBE-5DF481FBA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TRAPLANTES CARDIACOS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Hoja1!$B$2:$B$3</c:f>
              <c:numCache>
                <c:formatCode>General</c:formatCode>
                <c:ptCount val="2"/>
                <c:pt idx="0">
                  <c:v>3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CD-4BA7-96B8-9CFD3EDE630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TRASPLANTES RENALES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Hoja1!$C$2:$C$3</c:f>
              <c:numCache>
                <c:formatCode>General</c:formatCode>
                <c:ptCount val="2"/>
                <c:pt idx="0">
                  <c:v>15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CD-4BA7-96B8-9CFD3EDE63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13412319"/>
        <c:axId val="1513415647"/>
      </c:barChart>
      <c:catAx>
        <c:axId val="1513412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13415647"/>
        <c:crosses val="autoZero"/>
        <c:auto val="1"/>
        <c:lblAlgn val="ctr"/>
        <c:lblOffset val="100"/>
        <c:noMultiLvlLbl val="0"/>
      </c:catAx>
      <c:valAx>
        <c:axId val="15134156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13412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70594955815555E-2"/>
          <c:y val="0.13106985308152383"/>
          <c:w val="0.93904691097205784"/>
          <c:h val="0.764575326680320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Hoja2!$C$122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622065404839242E-2"/>
                  <c:y val="-6.3890464695857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72-49A7-8FDB-278DFF0435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Hoja2!$B$123</c:f>
              <c:strCache>
                <c:ptCount val="1"/>
                <c:pt idx="0">
                  <c:v>DESTINACIÓN</c:v>
                </c:pt>
              </c:strCache>
            </c:strRef>
          </c:cat>
          <c:val>
            <c:numRef>
              <c:f>Hoja2!$C$123</c:f>
              <c:numCache>
                <c:formatCode>General</c:formatCode>
                <c:ptCount val="1"/>
                <c:pt idx="0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2-49A7-8FDB-278DFF0435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66257103"/>
        <c:axId val="1566263343"/>
        <c:axId val="0"/>
      </c:bar3DChart>
      <c:catAx>
        <c:axId val="156625710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6263343"/>
        <c:crosses val="autoZero"/>
        <c:auto val="1"/>
        <c:lblAlgn val="ctr"/>
        <c:lblOffset val="100"/>
        <c:noMultiLvlLbl val="0"/>
      </c:catAx>
      <c:valAx>
        <c:axId val="1566263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625710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34980087808084287"/>
          <c:y val="3.3824363662512749E-2"/>
          <c:w val="0.28223701054814376"/>
          <c:h val="8.6135532420045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70C0"/>
          </a:solidFill>
        </a:defRPr>
      </a:pPr>
      <a:endParaRPr lang="es-C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70594955815555E-2"/>
          <c:y val="0.13106985308152383"/>
          <c:w val="0.93904691097205784"/>
          <c:h val="0.764575326680320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Hoja2!$C$122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B72-49A7-8FDB-278DFF04356A}"/>
              </c:ext>
            </c:extLst>
          </c:dPt>
          <c:dLbls>
            <c:dLbl>
              <c:idx val="0"/>
              <c:layout>
                <c:manualLayout>
                  <c:x val="3.7622065404839242E-2"/>
                  <c:y val="-6.3890464695857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72-49A7-8FDB-278DFF0435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Hoja2!$B$123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Hoja2!$C$123</c:f>
              <c:numCache>
                <c:formatCode>General</c:formatCode>
                <c:ptCount val="1"/>
                <c:pt idx="0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2-49A7-8FDB-278DFF0435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66257103"/>
        <c:axId val="1566263343"/>
        <c:axId val="0"/>
      </c:bar3DChart>
      <c:catAx>
        <c:axId val="156625710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66263343"/>
        <c:crosses val="autoZero"/>
        <c:auto val="1"/>
        <c:lblAlgn val="ctr"/>
        <c:lblOffset val="100"/>
        <c:noMultiLvlLbl val="0"/>
      </c:catAx>
      <c:valAx>
        <c:axId val="1566263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6625710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40434274855646302"/>
          <c:y val="6.7648727325025498E-2"/>
          <c:w val="0.19888900883985611"/>
          <c:h val="8.6135532420045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70C0"/>
          </a:solidFill>
        </a:defRPr>
      </a:pPr>
      <a:endParaRPr lang="es-C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ES" sz="1920" b="0" i="0" u="none" strike="noStrike" baseline="0" dirty="0">
                <a:effectLst/>
              </a:rPr>
              <a:t>Cobertura Mamografías con Examen Vigente</a:t>
            </a:r>
            <a:endParaRPr lang="es-C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N° de Mujeres 50-69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Hoja1!$B$2:$B$3</c:f>
              <c:numCache>
                <c:formatCode>#,##0</c:formatCode>
                <c:ptCount val="2"/>
                <c:pt idx="0">
                  <c:v>31566</c:v>
                </c:pt>
                <c:pt idx="1">
                  <c:v>29974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C-4171-BFD9-F5F05020BCB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N° exs. realizados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Hoja1!$C$2:$C$3</c:f>
              <c:numCache>
                <c:formatCode>#,##0</c:formatCode>
                <c:ptCount val="2"/>
                <c:pt idx="0">
                  <c:v>16880</c:v>
                </c:pt>
                <c:pt idx="1">
                  <c:v>16466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C-4171-BFD9-F5F05020BCB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67244544"/>
        <c:axId val="267244960"/>
      </c:barChart>
      <c:catAx>
        <c:axId val="267244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67244960"/>
        <c:crosses val="autoZero"/>
        <c:auto val="1"/>
        <c:lblAlgn val="ctr"/>
        <c:lblOffset val="100"/>
        <c:noMultiLvlLbl val="0"/>
      </c:catAx>
      <c:valAx>
        <c:axId val="26724496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6724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dirty="0"/>
              <a:t>Cobertura PAP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N° de Mujeres con ex. Vigente 25-64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092-4B51-ABE8-955CED39BF78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092-4B51-ABE8-955CED39BF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Hoja1!$B$2:$B$3</c:f>
              <c:numCache>
                <c:formatCode>#,##0</c:formatCode>
                <c:ptCount val="2"/>
                <c:pt idx="0">
                  <c:v>99990</c:v>
                </c:pt>
                <c:pt idx="1">
                  <c:v>102538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2-4B51-ABE8-955CED39BF7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38507328"/>
        <c:axId val="2038513984"/>
      </c:barChart>
      <c:catAx>
        <c:axId val="2038507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038513984"/>
        <c:crosses val="autoZero"/>
        <c:auto val="1"/>
        <c:lblAlgn val="ctr"/>
        <c:lblOffset val="100"/>
        <c:noMultiLvlLbl val="0"/>
      </c:catAx>
      <c:valAx>
        <c:axId val="203851398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203850732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Casos confirmados
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D1-45AE-9A6E-BA6A06CFCD24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3FB-478D-87DD-BC96089D5FDD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3FB-478D-87DD-BC96089D5FDD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3FB-478D-87DD-BC96089D5FDD}"/>
              </c:ext>
            </c:extLst>
          </c:dPt>
          <c:dLbls>
            <c:dLbl>
              <c:idx val="0"/>
              <c:layout>
                <c:manualLayout>
                  <c:x val="0"/>
                  <c:y val="-0.296334117747174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D1-45AE-9A6E-BA6A06CFC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Hoja1!$A$2:$A$5</c:f>
              <c:numCache>
                <c:formatCode>General</c:formatCode>
                <c:ptCount val="4"/>
                <c:pt idx="0">
                  <c:v>2017</c:v>
                </c:pt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1-45AE-9A6E-BA6A06CFC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Casos confirmados
</c:v>
                </c:pt>
              </c:strCache>
            </c:strRef>
          </c:tx>
          <c:dPt>
            <c:idx val="0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D1-45AE-9A6E-BA6A06CFCD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18-402C-9719-A8B225AF2E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518-402C-9719-A8B225AF2E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518-402C-9719-A8B225AF2E95}"/>
              </c:ext>
            </c:extLst>
          </c:dPt>
          <c:dLbls>
            <c:dLbl>
              <c:idx val="0"/>
              <c:layout>
                <c:manualLayout>
                  <c:x val="0"/>
                  <c:y val="-0.296334117747174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D1-45AE-9A6E-BA6A06CFC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Hoja1!$A$2:$A$5</c:f>
              <c:numCache>
                <c:formatCode>General</c:formatCode>
                <c:ptCount val="4"/>
                <c:pt idx="0">
                  <c:v>2017</c:v>
                </c:pt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1-45AE-9A6E-BA6A06CFC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cap="none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2800"/>
              <a:t>Hospitalización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cap="none" spc="5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Hoja1!$E$20</c:f>
              <c:strCache>
                <c:ptCount val="1"/>
                <c:pt idx="0">
                  <c:v>2017</c:v>
                </c:pt>
              </c:strCache>
            </c:strRef>
          </c:tx>
          <c:spPr>
            <a:noFill/>
            <a:ln w="50800" cap="flat" cmpd="sng" algn="ctr">
              <a:solidFill>
                <a:srgbClr val="99FF66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Hoja1!$D$21:$D$23</c:f>
              <c:strCache>
                <c:ptCount val="3"/>
                <c:pt idx="0">
                  <c:v>Egresos</c:v>
                </c:pt>
                <c:pt idx="1">
                  <c:v>Días cama ocupadas</c:v>
                </c:pt>
                <c:pt idx="2">
                  <c:v>% ocupacional</c:v>
                </c:pt>
              </c:strCache>
            </c:strRef>
          </c:cat>
          <c:val>
            <c:numRef>
              <c:f>Hoja1!$E$21:$E$23</c:f>
              <c:numCache>
                <c:formatCode>#,##0</c:formatCode>
                <c:ptCount val="3"/>
                <c:pt idx="0">
                  <c:v>45531</c:v>
                </c:pt>
                <c:pt idx="1">
                  <c:v>352495</c:v>
                </c:pt>
                <c:pt idx="2" formatCode="0.00%">
                  <c:v>0.80400000000000005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0F-4E14-9C4C-9BECDD3C94F3}"/>
            </c:ext>
          </c:extLst>
        </c:ser>
        <c:ser>
          <c:idx val="1"/>
          <c:order val="1"/>
          <c:tx>
            <c:strRef>
              <c:f>Hoja1!$F$20</c:f>
              <c:strCache>
                <c:ptCount val="1"/>
                <c:pt idx="0">
                  <c:v>2018</c:v>
                </c:pt>
              </c:strCache>
            </c:strRef>
          </c:tx>
          <c:spPr>
            <a:noFill/>
            <a:ln w="44450" cap="flat" cmpd="sng" algn="ctr">
              <a:solidFill>
                <a:srgbClr val="FF00FF"/>
              </a:solidFill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Hoja1!$D$21:$D$23</c:f>
              <c:strCache>
                <c:ptCount val="3"/>
                <c:pt idx="0">
                  <c:v>Egresos</c:v>
                </c:pt>
                <c:pt idx="1">
                  <c:v>Días cama ocupadas</c:v>
                </c:pt>
                <c:pt idx="2">
                  <c:v>% ocupacional</c:v>
                </c:pt>
              </c:strCache>
            </c:strRef>
          </c:cat>
          <c:val>
            <c:numRef>
              <c:f>Hoja1!$F$21:$F$23</c:f>
              <c:numCache>
                <c:formatCode>#,##0</c:formatCode>
                <c:ptCount val="3"/>
                <c:pt idx="0">
                  <c:v>46942</c:v>
                </c:pt>
                <c:pt idx="1">
                  <c:v>360456</c:v>
                </c:pt>
                <c:pt idx="2" formatCode="0.00%">
                  <c:v>0.82399999999999995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0F-4E14-9C4C-9BECDD3C94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393096863"/>
        <c:axId val="393099359"/>
      </c:barChart>
      <c:catAx>
        <c:axId val="393096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393099359"/>
        <c:crosses val="autoZero"/>
        <c:auto val="1"/>
        <c:lblAlgn val="ctr"/>
        <c:lblOffset val="100"/>
        <c:noMultiLvlLbl val="0"/>
      </c:catAx>
      <c:valAx>
        <c:axId val="39309935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93096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992437664041996"/>
          <c:y val="0.10323443168765982"/>
          <c:w val="0.82674229002624677"/>
          <c:h val="0.689982037401574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3D76-42FF-9000-9E8B7CA9D3BE}"/>
              </c:ext>
            </c:extLst>
          </c:dPt>
          <c:dLbls>
            <c:dLbl>
              <c:idx val="0"/>
              <c:layout>
                <c:manualLayout>
                  <c:x val="-1.8749999999999999E-2"/>
                  <c:y val="-3.833816515182911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$ </a:t>
                    </a:r>
                    <a:fld id="{E63E5778-2264-48D0-B34F-207E8798172F}" type="VALUE">
                      <a:rPr lang="en-US" smtClean="0"/>
                      <a:pPr/>
                      <a:t>[VALOR]</a:t>
                    </a:fld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D76-42FF-9000-9E8B7CA9D3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</c:f>
              <c:strCache>
                <c:ptCount val="1"/>
                <c:pt idx="0">
                  <c:v>PRODUCTOS FARMACEUTICOS</c:v>
                </c:pt>
              </c:strCache>
            </c:strRef>
          </c:cat>
          <c:val>
            <c:numRef>
              <c:f>Hoja1!$B$2</c:f>
              <c:numCache>
                <c:formatCode>#,##0</c:formatCode>
                <c:ptCount val="1"/>
                <c:pt idx="0">
                  <c:v>25015738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6-42FF-9000-9E8B7CA9D3B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1666666666666674"/>
                  <c:y val="-3.6741975013945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$ </a:t>
                    </a:r>
                    <a:fld id="{539AF060-A627-4565-8201-CD3870FE5D49}" type="VALUE">
                      <a:rPr lang="en-US" smtClean="0"/>
                      <a:pPr>
                        <a:defRPr sz="1600" b="1"/>
                      </a:pPr>
                      <a:t>[VALOR]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64583333333332"/>
                      <c:h val="7.340228253300237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D76-42FF-9000-9E8B7CA9D3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</c:f>
              <c:strCache>
                <c:ptCount val="1"/>
                <c:pt idx="0">
                  <c:v>PRODUCTOS FARMACEUTICOS</c:v>
                </c:pt>
              </c:strCache>
            </c:strRef>
          </c:cat>
          <c:val>
            <c:numRef>
              <c:f>Hoja1!$C$2</c:f>
              <c:numCache>
                <c:formatCode>#,##0</c:formatCode>
                <c:ptCount val="1"/>
                <c:pt idx="0">
                  <c:v>26621214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6-42FF-9000-9E8B7CA9D3BE}"/>
            </c:ext>
          </c:extLst>
        </c:ser>
        <c:ser>
          <c:idx val="3"/>
          <c:order val="2"/>
          <c:tx>
            <c:strRef>
              <c:f>Hoja1!$E$1</c:f>
              <c:strCache>
                <c:ptCount val="1"/>
                <c:pt idx="0">
                  <c:v>Variación %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Hoja1!$A$2</c:f>
              <c:strCache>
                <c:ptCount val="1"/>
                <c:pt idx="0">
                  <c:v>PRODUCTOS FARMACEUTICOS</c:v>
                </c:pt>
              </c:strCache>
            </c:strRef>
          </c:cat>
          <c:val>
            <c:numRef>
              <c:f>Hoja1!$E$2</c:f>
              <c:numCache>
                <c:formatCode>0.00%</c:formatCode>
                <c:ptCount val="1"/>
                <c:pt idx="0">
                  <c:v>1.0640000000000001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76-42FF-9000-9E8B7CA9D3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0936367"/>
        <c:axId val="350937615"/>
        <c:axId val="0"/>
      </c:bar3DChart>
      <c:catAx>
        <c:axId val="3509363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0937615"/>
        <c:crosses val="autoZero"/>
        <c:auto val="1"/>
        <c:lblAlgn val="ctr"/>
        <c:lblOffset val="100"/>
        <c:noMultiLvlLbl val="0"/>
      </c:catAx>
      <c:valAx>
        <c:axId val="35093761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50936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8981481481481483"/>
          <c:w val="0.93888888888888888"/>
          <c:h val="0.71279345290172058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Hoja2!$C$110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4832334747468481E-2"/>
                  <c:y val="-0.42109819441009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0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>
                        <a:effectLst/>
                      </a:rPr>
                      <a:t>$ 1.910.921.186</a:t>
                    </a:r>
                    <a:endParaRPr lang="en-US" sz="20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2000" b="1">
                        <a:solidFill>
                          <a:prstClr val="white"/>
                        </a:solidFill>
                      </a:defRPr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2000" b="1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826399825021871"/>
                      <c:h val="0.23995370370370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CF2-413B-8A0E-A3E8D464E4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Hoja2!$C$111</c:f>
              <c:numCache>
                <c:formatCode>#,##0</c:formatCode>
                <c:ptCount val="1"/>
                <c:pt idx="0">
                  <c:v>2085858643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F2-413B-8A0E-A3E8D464E4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04331263"/>
        <c:axId val="1504334591"/>
        <c:axId val="0"/>
      </c:bar3DChart>
      <c:catAx>
        <c:axId val="1504331263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L" sz="2800" b="1" dirty="0">
                    <a:solidFill>
                      <a:schemeClr val="bg1"/>
                    </a:solidFill>
                  </a:rPr>
                  <a:t>Total</a:t>
                </a:r>
              </a:p>
            </c:rich>
          </c:tx>
          <c:layout>
            <c:manualLayout>
              <c:xMode val="edge"/>
              <c:yMode val="edge"/>
              <c:x val="0.38344947506561677"/>
              <c:y val="0.474869860017497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L"/>
            </a:p>
          </c:txPr>
        </c:title>
        <c:majorTickMark val="none"/>
        <c:minorTickMark val="none"/>
        <c:tickLblPos val="nextTo"/>
        <c:crossAx val="1504334591"/>
        <c:crosses val="autoZero"/>
        <c:auto val="1"/>
        <c:lblAlgn val="ctr"/>
        <c:lblOffset val="100"/>
        <c:noMultiLvlLbl val="0"/>
      </c:catAx>
      <c:valAx>
        <c:axId val="1504334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0433126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18981481481481483"/>
          <c:w val="0.93888888888888888"/>
          <c:h val="0.71279345290172058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Hoja2!$C$110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9722222222222225E-2"/>
                  <c:y val="-0.379629629629629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826399825021871"/>
                      <c:h val="0.23995370370370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CF2-413B-8A0E-A3E8D464E4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Hoja2!$C$111</c:f>
              <c:numCache>
                <c:formatCode>#,##0</c:formatCode>
                <c:ptCount val="1"/>
                <c:pt idx="0">
                  <c:v>2085858643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F2-413B-8A0E-A3E8D464E4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04331263"/>
        <c:axId val="1504334591"/>
        <c:axId val="0"/>
      </c:bar3DChart>
      <c:catAx>
        <c:axId val="1504331263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L" sz="2800" b="1" dirty="0">
                    <a:solidFill>
                      <a:schemeClr val="bg1"/>
                    </a:solidFill>
                  </a:rPr>
                  <a:t>Total</a:t>
                </a:r>
              </a:p>
            </c:rich>
          </c:tx>
          <c:layout>
            <c:manualLayout>
              <c:xMode val="edge"/>
              <c:yMode val="edge"/>
              <c:x val="0.38344947506561677"/>
              <c:y val="0.474869860017497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L"/>
            </a:p>
          </c:txPr>
        </c:title>
        <c:majorTickMark val="none"/>
        <c:minorTickMark val="none"/>
        <c:tickLblPos val="nextTo"/>
        <c:crossAx val="1504334591"/>
        <c:crosses val="autoZero"/>
        <c:auto val="1"/>
        <c:lblAlgn val="ctr"/>
        <c:lblOffset val="100"/>
        <c:noMultiLvlLbl val="0"/>
      </c:catAx>
      <c:valAx>
        <c:axId val="1504334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0433126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Hoja2!$C$301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Hoja2!$B$302:$B$303</c:f>
              <c:strCache>
                <c:ptCount val="2"/>
                <c:pt idx="0">
                  <c:v>Pacientes Modalidad de Atnción Institucional (MAI)</c:v>
                </c:pt>
                <c:pt idx="1">
                  <c:v>Rescatados(MAI)</c:v>
                </c:pt>
              </c:strCache>
            </c:strRef>
          </c:cat>
          <c:val>
            <c:numRef>
              <c:f>Hoja2!$C$302:$C$303</c:f>
              <c:numCache>
                <c:formatCode>General</c:formatCode>
                <c:ptCount val="2"/>
                <c:pt idx="0">
                  <c:v>463</c:v>
                </c:pt>
                <c:pt idx="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9-4AC9-A2D8-00DAD909348C}"/>
            </c:ext>
          </c:extLst>
        </c:ser>
        <c:ser>
          <c:idx val="1"/>
          <c:order val="1"/>
          <c:tx>
            <c:strRef>
              <c:f>Hoja2!$D$301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Hoja2!$B$302:$B$303</c:f>
              <c:strCache>
                <c:ptCount val="2"/>
                <c:pt idx="0">
                  <c:v>Pacientes Modalidad de Atnción Institucional (MAI)</c:v>
                </c:pt>
                <c:pt idx="1">
                  <c:v>Rescatados(MAI)</c:v>
                </c:pt>
              </c:strCache>
            </c:strRef>
          </c:cat>
          <c:val>
            <c:numRef>
              <c:f>Hoja2!$D$302:$D$303</c:f>
              <c:numCache>
                <c:formatCode>General</c:formatCode>
                <c:ptCount val="2"/>
                <c:pt idx="0">
                  <c:v>563</c:v>
                </c:pt>
                <c:pt idx="1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9-4AC9-A2D8-00DAD90934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0396911"/>
        <c:axId val="460397743"/>
      </c:barChart>
      <c:catAx>
        <c:axId val="460396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460397743"/>
        <c:crosses val="autoZero"/>
        <c:auto val="1"/>
        <c:lblAlgn val="ctr"/>
        <c:lblOffset val="100"/>
        <c:noMultiLvlLbl val="0"/>
      </c:catAx>
      <c:valAx>
        <c:axId val="4603977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039691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1200" b="1" dirty="0"/>
              <a:t> H QUILPUÉ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Hoja2!$C$259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Hoja2!$B$260</c:f>
              <c:strCache>
                <c:ptCount val="1"/>
                <c:pt idx="0">
                  <c:v>Ingresos H QUILPUE</c:v>
                </c:pt>
              </c:strCache>
            </c:strRef>
          </c:cat>
          <c:val>
            <c:numRef>
              <c:f>Hoja2!$C$260</c:f>
              <c:numCache>
                <c:formatCode>General</c:formatCode>
                <c:ptCount val="1"/>
                <c:pt idx="0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C8-4055-A37A-CC81E209EFEC}"/>
            </c:ext>
          </c:extLst>
        </c:ser>
        <c:ser>
          <c:idx val="1"/>
          <c:order val="1"/>
          <c:tx>
            <c:strRef>
              <c:f>Hoja2!$D$259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Hoja2!$B$260</c:f>
              <c:strCache>
                <c:ptCount val="1"/>
                <c:pt idx="0">
                  <c:v>Ingresos H QUILPUE</c:v>
                </c:pt>
              </c:strCache>
            </c:strRef>
          </c:cat>
          <c:val>
            <c:numRef>
              <c:f>Hoja2!$D$260</c:f>
              <c:numCache>
                <c:formatCode>General</c:formatCode>
                <c:ptCount val="1"/>
                <c:pt idx="0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C8-4055-A37A-CC81E209EF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9617327"/>
        <c:axId val="589618575"/>
      </c:barChart>
      <c:catAx>
        <c:axId val="58961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89618575"/>
        <c:crosses val="autoZero"/>
        <c:auto val="1"/>
        <c:lblAlgn val="ctr"/>
        <c:lblOffset val="100"/>
        <c:noMultiLvlLbl val="0"/>
      </c:catAx>
      <c:valAx>
        <c:axId val="58961857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961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1600" b="1" i="0" u="none" strike="noStrike" baseline="0" dirty="0">
                <a:effectLst/>
              </a:rPr>
              <a:t>Ingresos Fricke</a:t>
            </a:r>
            <a:r>
              <a:rPr lang="es-CL" sz="1600" b="0" i="0" u="none" strike="noStrike" baseline="0" dirty="0"/>
              <a:t> </a:t>
            </a:r>
            <a:endParaRPr lang="es-CL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Hoja2!$C$251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Hoja2!$B$252</c:f>
              <c:strCache>
                <c:ptCount val="1"/>
                <c:pt idx="0">
                  <c:v>Ingresos HGF</c:v>
                </c:pt>
              </c:strCache>
            </c:strRef>
          </c:cat>
          <c:val>
            <c:numRef>
              <c:f>Hoja2!$C$252</c:f>
              <c:numCache>
                <c:formatCode>General</c:formatCode>
                <c:ptCount val="1"/>
                <c:pt idx="0">
                  <c:v>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2-43EB-848A-D04AF21229F6}"/>
            </c:ext>
          </c:extLst>
        </c:ser>
        <c:ser>
          <c:idx val="1"/>
          <c:order val="1"/>
          <c:tx>
            <c:strRef>
              <c:f>Hoja2!$D$251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Hoja2!$B$252</c:f>
              <c:strCache>
                <c:ptCount val="1"/>
                <c:pt idx="0">
                  <c:v>Ingresos HGF</c:v>
                </c:pt>
              </c:strCache>
            </c:strRef>
          </c:cat>
          <c:val>
            <c:numRef>
              <c:f>Hoja2!$D$252</c:f>
              <c:numCache>
                <c:formatCode>General</c:formatCode>
                <c:ptCount val="1"/>
                <c:pt idx="0">
                  <c:v>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02-43EB-848A-D04AF21229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4796543"/>
        <c:axId val="595519487"/>
      </c:barChart>
      <c:catAx>
        <c:axId val="5447965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5519487"/>
        <c:crosses val="autoZero"/>
        <c:auto val="1"/>
        <c:lblAlgn val="ctr"/>
        <c:lblOffset val="100"/>
        <c:noMultiLvlLbl val="0"/>
      </c:catAx>
      <c:valAx>
        <c:axId val="595519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44796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1400" b="1" dirty="0"/>
              <a:t> H. QUILLOTA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Hoja2!$C$265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Hoja2!$B$266</c:f>
              <c:strCache>
                <c:ptCount val="1"/>
                <c:pt idx="0">
                  <c:v>Ingresos H QUILLOTA</c:v>
                </c:pt>
              </c:strCache>
            </c:strRef>
          </c:cat>
          <c:val>
            <c:numRef>
              <c:f>Hoja2!$C$266</c:f>
              <c:numCache>
                <c:formatCode>General</c:formatCode>
                <c:ptCount val="1"/>
                <c:pt idx="0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0-44AD-82BE-D2358EC0C331}"/>
            </c:ext>
          </c:extLst>
        </c:ser>
        <c:ser>
          <c:idx val="1"/>
          <c:order val="1"/>
          <c:tx>
            <c:strRef>
              <c:f>Hoja2!$D$265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Hoja2!$B$266</c:f>
              <c:strCache>
                <c:ptCount val="1"/>
                <c:pt idx="0">
                  <c:v>Ingresos H QUILLOTA</c:v>
                </c:pt>
              </c:strCache>
            </c:strRef>
          </c:cat>
          <c:val>
            <c:numRef>
              <c:f>Hoja2!$D$266</c:f>
              <c:numCache>
                <c:formatCode>General</c:formatCode>
                <c:ptCount val="1"/>
                <c:pt idx="0">
                  <c:v>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50-44AD-82BE-D2358EC0C33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87875919"/>
        <c:axId val="537872287"/>
      </c:barChart>
      <c:catAx>
        <c:axId val="5878759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37872287"/>
        <c:crosses val="autoZero"/>
        <c:auto val="1"/>
        <c:lblAlgn val="ctr"/>
        <c:lblOffset val="100"/>
        <c:noMultiLvlLbl val="0"/>
      </c:catAx>
      <c:valAx>
        <c:axId val="5378722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7875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bg1"/>
                </a:solidFill>
              </a:rPr>
              <a:t>COMUNAS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rgbClr val="E94B4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D1-46C8-9527-6B25CA681DFE}"/>
              </c:ext>
            </c:extLst>
          </c:dPt>
          <c:cat>
            <c:strRef>
              <c:f>Hoja1!$A$2</c:f>
              <c:strCache>
                <c:ptCount val="1"/>
                <c:pt idx="0">
                  <c:v>comunas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4-4A0C-B4B3-4448AAD5B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1" i="0" u="none" strike="noStrike" kern="1200" spc="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s-CL" dirty="0">
                <a:effectLst/>
              </a:rPr>
              <a:t>CONVENIOS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1" i="0" u="none" strike="noStrike" kern="1200" spc="0" baseline="0">
              <a:solidFill>
                <a:prstClr val="white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F28C3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66-4F10-A237-EC80D72539BA}"/>
              </c:ext>
            </c:extLst>
          </c:dPt>
          <c:cat>
            <c:strRef>
              <c:f>Hoja1!$A$2</c:f>
              <c:strCache>
                <c:ptCount val="1"/>
                <c:pt idx="0">
                  <c:v>comunas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4-4A0C-B4B3-4448AAD5B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Hoja4!$B$40</c:f>
              <c:strCache>
                <c:ptCount val="1"/>
                <c:pt idx="0">
                  <c:v>Inversión total:</c:v>
                </c:pt>
              </c:strCache>
            </c:strRef>
          </c:tx>
          <c:spPr>
            <a:solidFill>
              <a:srgbClr val="99FF66"/>
            </a:solidFill>
          </c:spPr>
          <c:dPt>
            <c:idx val="0"/>
            <c:bubble3D val="0"/>
            <c:spPr>
              <a:solidFill>
                <a:srgbClr val="99FF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DB4-4BE6-8D17-A941F23AFC5F}"/>
              </c:ext>
            </c:extLst>
          </c:dPt>
          <c:dLbls>
            <c:dLbl>
              <c:idx val="0"/>
              <c:layout>
                <c:manualLayout>
                  <c:x val="-1.076762143862452E-2"/>
                  <c:y val="-0.348605733675555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178038984320039"/>
                      <c:h val="0.239953599550056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DB4-4BE6-8D17-A941F23AFC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Hoja4!$C$40</c:f>
              <c:numCache>
                <c:formatCode>"$"#,##0_);[Red]\("$"#,##0\)</c:formatCode>
                <c:ptCount val="1"/>
                <c:pt idx="0">
                  <c:v>60094000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B4-4BE6-8D17-A941F23AFC5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none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Enfermedades</a:t>
            </a:r>
            <a:r>
              <a:rPr lang="en-US" b="1" dirty="0"/>
              <a:t> del </a:t>
            </a:r>
            <a:r>
              <a:rPr lang="en-US" b="1" dirty="0" err="1"/>
              <a:t>Aparato</a:t>
            </a:r>
            <a:r>
              <a:rPr lang="en-US" b="1" dirty="0"/>
              <a:t>  </a:t>
            </a:r>
            <a:r>
              <a:rPr lang="en-US" b="1" dirty="0" err="1"/>
              <a:t>Digestivo</a:t>
            </a:r>
            <a:endParaRPr lang="en-US" b="1" dirty="0"/>
          </a:p>
        </c:rich>
      </c:tx>
      <c:layout>
        <c:manualLayout>
          <c:xMode val="edge"/>
          <c:yMode val="edge"/>
          <c:x val="0.131345257098103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none" spc="5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2018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 w="44450" cap="flat" cmpd="sng" algn="ctr">
                <a:solidFill>
                  <a:srgbClr val="99FF66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08-49DA-BAA6-F87A8B79EA37}"/>
              </c:ext>
            </c:extLst>
          </c:dPt>
          <c:dPt>
            <c:idx val="1"/>
            <c:invertIfNegative val="0"/>
            <c:bubble3D val="0"/>
            <c:spPr>
              <a:noFill/>
              <a:ln w="50800" cap="flat" cmpd="sng" algn="ctr">
                <a:solidFill>
                  <a:srgbClr val="FF00FF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8D08-49DA-BAA6-F87A8B79EA37}"/>
              </c:ext>
            </c:extLst>
          </c:dPt>
          <c:dPt>
            <c:idx val="2"/>
            <c:invertIfNegative val="0"/>
            <c:bubble3D val="0"/>
            <c:spPr>
              <a:noFill/>
              <a:ln w="50800" cap="flat" cmpd="sng" algn="ctr">
                <a:solidFill>
                  <a:srgbClr val="ED7D3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08-49DA-BAA6-F87A8B79EA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Vesícula y  vías  biliares</c:v>
                </c:pt>
                <c:pt idx="1">
                  <c:v>Apendicitis </c:v>
                </c:pt>
                <c:pt idx="2">
                  <c:v>Hernias 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1724</c:v>
                </c:pt>
                <c:pt idx="1">
                  <c:v>1155</c:v>
                </c:pt>
                <c:pt idx="2" formatCode="General">
                  <c:v>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8-49DA-BAA6-F87A8B79EA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565686447"/>
        <c:axId val="565659407"/>
      </c:barChart>
      <c:catAx>
        <c:axId val="56568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65659407"/>
        <c:crosses val="autoZero"/>
        <c:auto val="1"/>
        <c:lblAlgn val="ctr"/>
        <c:lblOffset val="100"/>
        <c:noMultiLvlLbl val="0"/>
      </c:catAx>
      <c:valAx>
        <c:axId val="565659407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65686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853971391091217"/>
          <c:y val="3.84174433342710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Hoja4!$B$45</c:f>
              <c:strCache>
                <c:ptCount val="1"/>
                <c:pt idx="0">
                  <c:v>Inversión equipos, equipamiento y vehículos</c:v>
                </c:pt>
              </c:strCache>
            </c:strRef>
          </c:tx>
          <c:spPr>
            <a:solidFill>
              <a:srgbClr val="4BACC6"/>
            </a:solidFill>
          </c:spPr>
          <c:dPt>
            <c:idx val="0"/>
            <c:bubble3D val="0"/>
            <c:spPr>
              <a:solidFill>
                <a:srgbClr val="4BACC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A5C-426C-B4DB-46728762130F}"/>
              </c:ext>
            </c:extLst>
          </c:dPt>
          <c:dLbls>
            <c:dLbl>
              <c:idx val="0"/>
              <c:layout>
                <c:manualLayout>
                  <c:x val="3.0008629205970764E-3"/>
                  <c:y val="-0.3063727047461719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61533385420604"/>
                      <c:h val="0.219119560597032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A5C-426C-B4DB-467287621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Hoja4!$C$45</c:f>
              <c:numCache>
                <c:formatCode>"$"#,##0_);[Red]\("$"#,##0\)</c:formatCode>
                <c:ptCount val="1"/>
                <c:pt idx="0">
                  <c:v>3999000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5C-426C-B4DB-4672876213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1600" b="1" dirty="0">
                <a:effectLst/>
              </a:rPr>
              <a:t>Inversión  Hospitales, CESFAM y SAR </a:t>
            </a:r>
          </a:p>
        </c:rich>
      </c:tx>
      <c:layout>
        <c:manualLayout>
          <c:xMode val="edge"/>
          <c:yMode val="edge"/>
          <c:x val="0.16235672777136093"/>
          <c:y val="3.84173073257513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Hoja4!$B$45</c:f>
              <c:strCache>
                <c:ptCount val="1"/>
                <c:pt idx="0">
                  <c:v>Inversión equipos, equipamiento y vehículos</c:v>
                </c:pt>
              </c:strCache>
            </c:strRef>
          </c:tx>
          <c:spPr>
            <a:solidFill>
              <a:srgbClr val="4BACC6"/>
            </a:solidFill>
          </c:spPr>
          <c:dPt>
            <c:idx val="0"/>
            <c:bubble3D val="0"/>
            <c:spPr>
              <a:solidFill>
                <a:srgbClr val="FFCC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A5C-426C-B4DB-46728762130F}"/>
              </c:ext>
            </c:extLst>
          </c:dPt>
          <c:dLbls>
            <c:dLbl>
              <c:idx val="0"/>
              <c:layout>
                <c:manualLayout>
                  <c:x val="6.9053475996344576E-3"/>
                  <c:y val="-0.133896161592228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$ 56.095.000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3467714100609105"/>
                      <c:h val="0.525492240255893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A5C-426C-B4DB-467287621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Hoja4!$C$45</c:f>
              <c:numCache>
                <c:formatCode>"$"#,##0_);[Red]\("$"#,##0\)</c:formatCode>
                <c:ptCount val="1"/>
                <c:pt idx="0">
                  <c:v>3999000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5C-426C-B4DB-4672876213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Hoja4!$C$3</c:f>
              <c:strCache>
                <c:ptCount val="1"/>
                <c:pt idx="0">
                  <c:v>Monto total proyecto MM$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8769047592053961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09-4218-BFAC-7914F95857A5}"/>
                </c:ext>
              </c:extLst>
            </c:dLbl>
            <c:dLbl>
              <c:idx val="2"/>
              <c:layout>
                <c:manualLayout>
                  <c:x val="-7.3461309490067449E-3"/>
                  <c:y val="-9.509499922658471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09-4218-BFAC-7914F95857A5}"/>
                </c:ext>
              </c:extLst>
            </c:dLbl>
            <c:dLbl>
              <c:idx val="3"/>
              <c:layout>
                <c:manualLayout>
                  <c:x val="-2.938452379602806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09-4218-BFAC-7914F95857A5}"/>
                </c:ext>
              </c:extLst>
            </c:dLbl>
            <c:dLbl>
              <c:idx val="5"/>
              <c:layout>
                <c:manualLayout>
                  <c:x val="-2.93845237960269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09-4218-BFAC-7914F95857A5}"/>
                </c:ext>
              </c:extLst>
            </c:dLbl>
            <c:dLbl>
              <c:idx val="6"/>
              <c:layout>
                <c:manualLayout>
                  <c:x val="-0.19099940467417548"/>
                  <c:y val="-2.377374980664617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09-4218-BFAC-7914F95857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Hoja4!$B$4:$B$10</c:f>
              <c:strCache>
                <c:ptCount val="7"/>
                <c:pt idx="0">
                  <c:v>Reposición SAR comuna de Quillota</c:v>
                </c:pt>
                <c:pt idx="1">
                  <c:v>Construcción SAR Concón</c:v>
                </c:pt>
                <c:pt idx="2">
                  <c:v>Construcción SAR Nueva Aurora  Viña del Mar</c:v>
                </c:pt>
                <c:pt idx="3">
                  <c:v>Construcción SAR Eduardo Frei  Villa Alemana</c:v>
                </c:pt>
                <c:pt idx="4">
                  <c:v>Construcción SAR Artificio La Calera</c:v>
                </c:pt>
                <c:pt idx="5">
                  <c:v>Construcción SAR Miraflores  Viña del Mar</c:v>
                </c:pt>
                <c:pt idx="6">
                  <c:v>Reposición CESFAM con SAR Belloto Sur Quilpué</c:v>
                </c:pt>
              </c:strCache>
            </c:strRef>
          </c:cat>
          <c:val>
            <c:numRef>
              <c:f>Hoja4!$C$4:$C$10</c:f>
              <c:numCache>
                <c:formatCode>#,##0</c:formatCode>
                <c:ptCount val="7"/>
                <c:pt idx="0">
                  <c:v>1375</c:v>
                </c:pt>
                <c:pt idx="1">
                  <c:v>1387</c:v>
                </c:pt>
                <c:pt idx="2">
                  <c:v>1485</c:v>
                </c:pt>
                <c:pt idx="3">
                  <c:v>1345</c:v>
                </c:pt>
                <c:pt idx="4">
                  <c:v>1169</c:v>
                </c:pt>
                <c:pt idx="5">
                  <c:v>2086</c:v>
                </c:pt>
                <c:pt idx="6">
                  <c:v>6460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5-4FD0-9DD4-8AE6CA347C34}"/>
            </c:ext>
          </c:extLst>
        </c:ser>
        <c:ser>
          <c:idx val="1"/>
          <c:order val="1"/>
          <c:tx>
            <c:strRef>
              <c:f>Hoja4!$D$3</c:f>
              <c:strCache>
                <c:ptCount val="1"/>
                <c:pt idx="0">
                  <c:v>Estado a Diciembre 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Hoja4!$B$4:$B$10</c:f>
              <c:strCache>
                <c:ptCount val="7"/>
                <c:pt idx="0">
                  <c:v>Reposición SAR comuna de Quillota</c:v>
                </c:pt>
                <c:pt idx="1">
                  <c:v>Construcción SAR Concón</c:v>
                </c:pt>
                <c:pt idx="2">
                  <c:v>Construcción SAR Nueva Aurora  Viña del Mar</c:v>
                </c:pt>
                <c:pt idx="3">
                  <c:v>Construcción SAR Eduardo Frei  Villa Alemana</c:v>
                </c:pt>
                <c:pt idx="4">
                  <c:v>Construcción SAR Artificio La Calera</c:v>
                </c:pt>
                <c:pt idx="5">
                  <c:v>Construcción SAR Miraflores  Viña del Mar</c:v>
                </c:pt>
                <c:pt idx="6">
                  <c:v>Reposición CESFAM con SAR Belloto Sur Quilpué</c:v>
                </c:pt>
              </c:strCache>
            </c:strRef>
          </c:cat>
          <c:val>
            <c:numRef>
              <c:f>Hoja4!$D$4:$D$10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05-4FD0-9DD4-8AE6CA347C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545660127"/>
        <c:axId val="545659295"/>
      </c:barChart>
      <c:catAx>
        <c:axId val="545660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45659295"/>
        <c:crosses val="autoZero"/>
        <c:auto val="1"/>
        <c:lblAlgn val="ctr"/>
        <c:lblOffset val="100"/>
        <c:noMultiLvlLbl val="0"/>
      </c:catAx>
      <c:valAx>
        <c:axId val="545659295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545660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562659758913943"/>
          <c:y val="3.6420228503701649E-2"/>
          <c:w val="0.44178409160995868"/>
          <c:h val="5.8366159316406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1697314912317807"/>
          <c:y val="2.8314028314028315E-2"/>
          <c:w val="0.5627862587677841"/>
          <c:h val="0.8752537013954336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 total proyecto MM$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5621155641147361"/>
                  <c:y val="2.57400257400247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C09-450B-8DAB-B7F7E18B2050}"/>
                </c:ext>
              </c:extLst>
            </c:dLbl>
            <c:dLbl>
              <c:idx val="1"/>
              <c:layout>
                <c:manualLayout>
                  <c:x val="-9.7979664263894081E-2"/>
                  <c:y val="-2.57400257400257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09-450B-8DAB-B7F7E18B2050}"/>
                </c:ext>
              </c:extLst>
            </c:dLbl>
            <c:dLbl>
              <c:idx val="2"/>
              <c:layout>
                <c:manualLayout>
                  <c:x val="-7.55116747653790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09-450B-8DAB-B7F7E18B20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09-450B-8DAB-B7F7E18B2050}"/>
                </c:ext>
              </c:extLst>
            </c:dLbl>
            <c:dLbl>
              <c:idx val="4"/>
              <c:layout>
                <c:manualLayout>
                  <c:x val="2.924783296556769E-2"/>
                  <c:y val="0.1570141570141570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3.117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09-450B-8DAB-B7F7E18B20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Reposición CESFAM con SAR Belloto Sur Quilpué</c:v>
                </c:pt>
                <c:pt idx="1">
                  <c:v>Construcción CESFAM Limache Viejo</c:v>
                </c:pt>
                <c:pt idx="2">
                  <c:v>Construcción CESFAM La Calera</c:v>
                </c:pt>
                <c:pt idx="3">
                  <c:v>Reposición CESFAM Puchuncaví</c:v>
                </c:pt>
                <c:pt idx="4">
                  <c:v>Construcción CESFAM Quintero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>
                  <c:v>6460</c:v>
                </c:pt>
                <c:pt idx="1">
                  <c:v>4622</c:v>
                </c:pt>
                <c:pt idx="2">
                  <c:v>3936</c:v>
                </c:pt>
                <c:pt idx="3">
                  <c:v>3117</c:v>
                </c:pt>
                <c:pt idx="4" formatCode="General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A-4809-B851-957846A966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489631"/>
        <c:axId val="122490047"/>
        <c:axId val="0"/>
      </c:bar3DChart>
      <c:catAx>
        <c:axId val="122489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2490047"/>
        <c:crosses val="autoZero"/>
        <c:auto val="1"/>
        <c:lblAlgn val="ctr"/>
        <c:lblOffset val="100"/>
        <c:noMultiLvlLbl val="0"/>
      </c:catAx>
      <c:valAx>
        <c:axId val="122490047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22489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5131807594072772E-2"/>
                  <c:y val="-2.471253195846037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88A-4AD7-AB8C-30E992EB7F04}"/>
                </c:ext>
              </c:extLst>
            </c:dLbl>
            <c:dLbl>
              <c:idx val="1"/>
              <c:layout>
                <c:manualLayout>
                  <c:x val="7.513180759407267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8A-4AD7-AB8C-30E992EB7F04}"/>
                </c:ext>
              </c:extLst>
            </c:dLbl>
            <c:dLbl>
              <c:idx val="2"/>
              <c:layout>
                <c:manualLayout>
                  <c:x val="7.3813705706457469E-2"/>
                  <c:y val="-5.552730802886903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55-4307-9A20-3E59913A4201}"/>
                </c:ext>
              </c:extLst>
            </c:dLbl>
            <c:dLbl>
              <c:idx val="3"/>
              <c:layout>
                <c:manualLayout>
                  <c:x val="7.3813705706457372E-2"/>
                  <c:y val="-9.0611570428427592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8A-4AD7-AB8C-30E992EB7F04}"/>
                </c:ext>
              </c:extLst>
            </c:dLbl>
            <c:dLbl>
              <c:idx val="4"/>
              <c:layout>
                <c:manualLayout>
                  <c:x val="7.2495603818842153E-2"/>
                  <c:y val="2.471253195846037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8A-4AD7-AB8C-30E992EB7F04}"/>
                </c:ext>
              </c:extLst>
            </c:dLbl>
            <c:dLbl>
              <c:idx val="5"/>
              <c:layout>
                <c:manualLayout>
                  <c:x val="6.5905094380765597E-2"/>
                  <c:y val="-3.722057569302598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8A-4AD7-AB8C-30E992EB7F04}"/>
                </c:ext>
              </c:extLst>
            </c:dLbl>
            <c:dLbl>
              <c:idx val="7"/>
              <c:layout>
                <c:manualLayout>
                  <c:x val="3.95430566284593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8A-4AD7-AB8C-30E992EB7F04}"/>
                </c:ext>
              </c:extLst>
            </c:dLbl>
            <c:dLbl>
              <c:idx val="10"/>
              <c:layout>
                <c:manualLayout>
                  <c:x val="-2.63620377523063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55-4307-9A20-3E59913A4201}"/>
                </c:ext>
              </c:extLst>
            </c:dLbl>
            <c:dLbl>
              <c:idx val="11"/>
              <c:layout>
                <c:manualLayout>
                  <c:x val="-4.48154641789206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55-4307-9A20-3E59913A4201}"/>
                </c:ext>
              </c:extLst>
            </c:dLbl>
            <c:dLbl>
              <c:idx val="12"/>
              <c:layout>
                <c:manualLayout>
                  <c:x val="-0.15685412462622211"/>
                  <c:y val="-4.63739418609471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55-4307-9A20-3E59913A4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Adquisición Clínica Móvil para toma de examen PAP</c:v>
                </c:pt>
                <c:pt idx="1">
                  <c:v>Pabellón a punto Hospital de La Calera</c:v>
                </c:pt>
                <c:pt idx="2">
                  <c:v>Pabellón a punto Hospital de Limache</c:v>
                </c:pt>
                <c:pt idx="3">
                  <c:v>Adquisición Ecotomógrafo Hospital Quillota</c:v>
                </c:pt>
                <c:pt idx="4">
                  <c:v>Reposición 2 ambulancias APS Papudo</c:v>
                </c:pt>
                <c:pt idx="5">
                  <c:v>Reposición de vehículos de transporte y carga de la Red SSVQ</c:v>
                </c:pt>
                <c:pt idx="6">
                  <c:v>Reposición equipos Hospital de La Ligua</c:v>
                </c:pt>
                <c:pt idx="7">
                  <c:v>Pabellón a punto Hospital de La Ligua</c:v>
                </c:pt>
                <c:pt idx="8">
                  <c:v>Reposición Equipamiento SAMU</c:v>
                </c:pt>
                <c:pt idx="9">
                  <c:v>Adquisición Clínica Mamografía Móvil</c:v>
                </c:pt>
                <c:pt idx="10">
                  <c:v>Reposición equipamiento pabellones Hospitales Limache, Cabildo, La Calera y Quilpué</c:v>
                </c:pt>
                <c:pt idx="11">
                  <c:v>Pabellón a punto Hospital de Quilpué</c:v>
                </c:pt>
                <c:pt idx="12">
                  <c:v>Pabellón a punto Hospital de Quillota</c:v>
                </c:pt>
              </c:strCache>
            </c:strRef>
          </c:cat>
          <c:val>
            <c:numRef>
              <c:f>Hoja1!$B$2:$B$14</c:f>
              <c:numCache>
                <c:formatCode>#,##0</c:formatCode>
                <c:ptCount val="13"/>
                <c:pt idx="0">
                  <c:v>74732</c:v>
                </c:pt>
                <c:pt idx="1">
                  <c:v>77379</c:v>
                </c:pt>
                <c:pt idx="2">
                  <c:v>79667</c:v>
                </c:pt>
                <c:pt idx="3">
                  <c:v>81084</c:v>
                </c:pt>
                <c:pt idx="4">
                  <c:v>104244</c:v>
                </c:pt>
                <c:pt idx="5">
                  <c:v>148068</c:v>
                </c:pt>
                <c:pt idx="6">
                  <c:v>259512</c:v>
                </c:pt>
                <c:pt idx="7">
                  <c:v>270710</c:v>
                </c:pt>
                <c:pt idx="8">
                  <c:v>281660</c:v>
                </c:pt>
                <c:pt idx="9">
                  <c:v>324239</c:v>
                </c:pt>
                <c:pt idx="10">
                  <c:v>456706</c:v>
                </c:pt>
                <c:pt idx="11">
                  <c:v>574830</c:v>
                </c:pt>
                <c:pt idx="12">
                  <c:v>1266061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8A-4AD7-AB8C-30E992EB7F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13414815"/>
        <c:axId val="1513411903"/>
        <c:axId val="0"/>
      </c:bar3DChart>
      <c:catAx>
        <c:axId val="1513414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13411903"/>
        <c:crosses val="autoZero"/>
        <c:auto val="1"/>
        <c:lblAlgn val="ctr"/>
        <c:lblOffset val="100"/>
        <c:noMultiLvlLbl val="0"/>
      </c:catAx>
      <c:valAx>
        <c:axId val="1513411903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513414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>
              <a:lumMod val="95000"/>
            </a:schemeClr>
          </a:solidFill>
        </a:defRPr>
      </a:pPr>
      <a:endParaRPr lang="es-CL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388228346456692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2017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C9-41DD-AE8A-016B10087C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C9-41DD-AE8A-016B10087C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C9-41DD-AE8A-016B10087C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C9-41DD-AE8A-016B10087C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CF-4C9E-B546-2ADB9397EE2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6C9-41DD-AE8A-016B10087CC3}"/>
              </c:ext>
            </c:extLst>
          </c:dPt>
          <c:dLbls>
            <c:dLbl>
              <c:idx val="0"/>
              <c:layout>
                <c:manualLayout>
                  <c:x val="-0.17202324864540461"/>
                  <c:y val="4.836221023820627E-2"/>
                </c:manualLayout>
              </c:layout>
              <c:tx>
                <c:rich>
                  <a:bodyPr/>
                  <a:lstStyle/>
                  <a:p>
                    <a:fld id="{5D08C59F-56A7-4E85-824D-8EC02F2D647B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C9-41DD-AE8A-016B10087CC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99FE206-CD86-42D3-8F63-C19F48D2A127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C9-41DD-AE8A-016B10087CC3}"/>
                </c:ext>
              </c:extLst>
            </c:dLbl>
            <c:dLbl>
              <c:idx val="2"/>
              <c:layout>
                <c:manualLayout>
                  <c:x val="3.8324313715048255E-2"/>
                  <c:y val="3.2243482645124749E-2"/>
                </c:manualLayout>
              </c:layout>
              <c:tx>
                <c:rich>
                  <a:bodyPr/>
                  <a:lstStyle/>
                  <a:p>
                    <a:fld id="{60A7E9D6-2191-4931-B435-B1B4FD0DDF1D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46937035274093"/>
                      <c:h val="0.122103463652553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C9-41DD-AE8A-016B10087CC3}"/>
                </c:ext>
              </c:extLst>
            </c:dLbl>
            <c:dLbl>
              <c:idx val="3"/>
              <c:layout>
                <c:manualLayout>
                  <c:x val="0.16752510820059449"/>
                  <c:y val="4.047618385421157E-3"/>
                </c:manualLayout>
              </c:layout>
              <c:tx>
                <c:rich>
                  <a:bodyPr/>
                  <a:lstStyle/>
                  <a:p>
                    <a:fld id="{02B426CB-1EB9-42E8-824D-8D81B16681BC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6C9-41DD-AE8A-016B10087CC3}"/>
                </c:ext>
              </c:extLst>
            </c:dLbl>
            <c:dLbl>
              <c:idx val="4"/>
              <c:layout>
                <c:manualLayout>
                  <c:x val="-2.3391171729161647E-2"/>
                  <c:y val="3.01982551930640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CF-4C9E-B546-2ADB9397EE25}"/>
                </c:ext>
              </c:extLst>
            </c:dLbl>
            <c:dLbl>
              <c:idx val="5"/>
              <c:layout>
                <c:manualLayout>
                  <c:x val="7.3878254754677797E-2"/>
                  <c:y val="0.16207006415682187"/>
                </c:manualLayout>
              </c:layout>
              <c:tx>
                <c:rich>
                  <a:bodyPr/>
                  <a:lstStyle/>
                  <a:p>
                    <a:fld id="{93D40557-DAC2-4269-8F67-AF8AAA71DCAB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6C9-41DD-AE8A-016B10087C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REMUNERACIONES</c:v>
                </c:pt>
                <c:pt idx="1">
                  <c:v>BIENES Y SERVICIOS DE CONSUMO</c:v>
                </c:pt>
                <c:pt idx="2">
                  <c:v>PRESTACIONES PREVISIONALES</c:v>
                </c:pt>
                <c:pt idx="3">
                  <c:v>APS</c:v>
                </c:pt>
                <c:pt idx="4">
                  <c:v>INVERSIÓN AUTÓNOMA</c:v>
                </c:pt>
                <c:pt idx="5">
                  <c:v>INVERSIÓN SECTORIAL</c:v>
                </c:pt>
              </c:strCache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123054464</c:v>
                </c:pt>
                <c:pt idx="1">
                  <c:v>78129003</c:v>
                </c:pt>
                <c:pt idx="2">
                  <c:v>3722173</c:v>
                </c:pt>
                <c:pt idx="3">
                  <c:v>75573352</c:v>
                </c:pt>
                <c:pt idx="4">
                  <c:v>2000000</c:v>
                </c:pt>
                <c:pt idx="5">
                  <c:v>31836851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CF-4C9E-B546-2ADB9397EE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C3-44D2-9D12-1E70F2D880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C3-44D2-9D12-1E70F2D880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C3-44D2-9D12-1E70F2D880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C3-44D2-9D12-1E70F2D8801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2C3-44D2-9D12-1E70F2D8801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2C3-44D2-9D12-1E70F2D8801A}"/>
              </c:ext>
            </c:extLst>
          </c:dPt>
          <c:dLbls>
            <c:dLbl>
              <c:idx val="0"/>
              <c:layout>
                <c:manualLayout>
                  <c:x val="-0.12067602054398259"/>
                  <c:y val="8.8070332904559012E-2"/>
                </c:manualLayout>
              </c:layout>
              <c:tx>
                <c:rich>
                  <a:bodyPr/>
                  <a:lstStyle/>
                  <a:p>
                    <a:fld id="{07E2F07F-6172-4F93-A7D6-1F3B1D6430F2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2C3-44D2-9D12-1E70F2D8801A}"/>
                </c:ext>
              </c:extLst>
            </c:dLbl>
            <c:dLbl>
              <c:idx val="1"/>
              <c:layout>
                <c:manualLayout>
                  <c:x val="2.1014279274642663E-3"/>
                  <c:y val="-0.15441459259046661"/>
                </c:manualLayout>
              </c:layout>
              <c:tx>
                <c:rich>
                  <a:bodyPr/>
                  <a:lstStyle/>
                  <a:p>
                    <a:fld id="{4BFCD052-F6C7-4494-9BA5-8C72F91E46E6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2C3-44D2-9D12-1E70F2D8801A}"/>
                </c:ext>
              </c:extLst>
            </c:dLbl>
            <c:dLbl>
              <c:idx val="2"/>
              <c:layout>
                <c:manualLayout>
                  <c:x val="1.4115824332622269E-2"/>
                  <c:y val="-1.3755828243268983E-2"/>
                </c:manualLayout>
              </c:layout>
              <c:tx>
                <c:rich>
                  <a:bodyPr/>
                  <a:lstStyle/>
                  <a:p>
                    <a:fld id="{EE98601D-B7A4-48AE-BC34-3863B5554915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2C3-44D2-9D12-1E70F2D8801A}"/>
                </c:ext>
              </c:extLst>
            </c:dLbl>
            <c:dLbl>
              <c:idx val="3"/>
              <c:layout>
                <c:manualLayout>
                  <c:x val="0.12858552479794985"/>
                  <c:y val="-2.5263330924195717E-2"/>
                </c:manualLayout>
              </c:layout>
              <c:tx>
                <c:rich>
                  <a:bodyPr/>
                  <a:lstStyle/>
                  <a:p>
                    <a:fld id="{0BA42DC9-4466-4BDD-BE39-665932126B18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2C3-44D2-9D12-1E70F2D8801A}"/>
                </c:ext>
              </c:extLst>
            </c:dLbl>
            <c:dLbl>
              <c:idx val="4"/>
              <c:layout>
                <c:manualLayout>
                  <c:x val="-4.7505297493762328E-3"/>
                  <c:y val="-6.4819719096286662E-3"/>
                </c:manualLayout>
              </c:layout>
              <c:tx>
                <c:rich>
                  <a:bodyPr/>
                  <a:lstStyle/>
                  <a:p>
                    <a:fld id="{CB1EE644-C564-471D-80BF-5961CE4CF894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2C3-44D2-9D12-1E70F2D8801A}"/>
                </c:ext>
              </c:extLst>
            </c:dLbl>
            <c:dLbl>
              <c:idx val="5"/>
              <c:layout>
                <c:manualLayout>
                  <c:x val="8.7131970596691158E-2"/>
                  <c:y val="0.12268755397729493"/>
                </c:manualLayout>
              </c:layout>
              <c:tx>
                <c:rich>
                  <a:bodyPr/>
                  <a:lstStyle/>
                  <a:p>
                    <a:fld id="{15FD723F-EE9A-4F02-8114-3A89288085D2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2C3-44D2-9D12-1E70F2D880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REMUNERACIONES</c:v>
                </c:pt>
                <c:pt idx="1">
                  <c:v>BIENES Y SERVICIOS DE CONSUMO</c:v>
                </c:pt>
                <c:pt idx="2">
                  <c:v>PRESTACIONES PREVISIONALES</c:v>
                </c:pt>
                <c:pt idx="3">
                  <c:v>APS</c:v>
                </c:pt>
                <c:pt idx="4">
                  <c:v>INVERSIÓN AUTÓNOMA</c:v>
                </c:pt>
                <c:pt idx="5">
                  <c:v>INVERSIÓN SECTORIAL</c:v>
                </c:pt>
              </c:strCache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133988763</c:v>
                </c:pt>
                <c:pt idx="1">
                  <c:v>82482605</c:v>
                </c:pt>
                <c:pt idx="2">
                  <c:v>3374657</c:v>
                </c:pt>
                <c:pt idx="3">
                  <c:v>81437332</c:v>
                </c:pt>
                <c:pt idx="4">
                  <c:v>3152703</c:v>
                </c:pt>
                <c:pt idx="5">
                  <c:v>56094268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0C-4F03-853F-7FAE88F78A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1181102362203"/>
          <c:y val="0.17851170050967829"/>
          <c:w val="0.36747637795275589"/>
          <c:h val="0.54381934641252749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72-4BED-AF94-FD0D2E6A25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72-4BED-AF94-FD0D2E6A25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72-4BED-AF94-FD0D2E6A25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72-4BED-AF94-FD0D2E6A25A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72-4BED-AF94-FD0D2E6A25A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72-4BED-AF94-FD0D2E6A25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REMUNERACIONES</c:v>
                </c:pt>
                <c:pt idx="1">
                  <c:v>BIENES Y SERVICIOS DE CONSUMO</c:v>
                </c:pt>
                <c:pt idx="2">
                  <c:v>PRESTACIONES PREVISIONALES</c:v>
                </c:pt>
                <c:pt idx="3">
                  <c:v>APS</c:v>
                </c:pt>
                <c:pt idx="4">
                  <c:v>INVERSIÓN AUTÓNOMA</c:v>
                </c:pt>
                <c:pt idx="5">
                  <c:v>INVERSIÓN SECTORIAL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C-2072-4BED-AF94-FD0D2E6A25A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2017                                Miles de $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26-4824-860B-FE41488052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26-4824-860B-FE414880523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426-4824-860B-FE414880523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426-4824-860B-FE414880523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18938BE-FB9A-4088-92DD-67CF2AEDBD6C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426-4824-860B-FE414880523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E81B68C-4586-4234-9D75-2020D10CE446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426-4824-860B-FE414880523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7AD1F17-B61E-4F4A-BEE2-99B010C7A225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426-4824-860B-FE414880523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6F4051B-12E0-4E8B-82DB-D84806E5276F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426-4824-860B-FE4148805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PRODUCTOS FARMACÉUTICOS</c:v>
                </c:pt>
                <c:pt idx="1">
                  <c:v>PRODUCTOS QUÍMICOS</c:v>
                </c:pt>
                <c:pt idx="2">
                  <c:v>MATERIALES Y ÚTILES QUIRÚRGICOS</c:v>
                </c:pt>
                <c:pt idx="3">
                  <c:v>COMPRAS DE SERVICIOS AL EXTRASISTEMA</c:v>
                </c:pt>
              </c:strCache>
            </c:strRef>
          </c:cat>
          <c:val>
            <c:numRef>
              <c:f>Hoja1!$B$2:$B$5</c:f>
              <c:numCache>
                <c:formatCode>#,##0</c:formatCode>
                <c:ptCount val="4"/>
                <c:pt idx="0">
                  <c:v>25015738</c:v>
                </c:pt>
                <c:pt idx="1">
                  <c:v>6021527</c:v>
                </c:pt>
                <c:pt idx="2">
                  <c:v>10819368</c:v>
                </c:pt>
                <c:pt idx="3">
                  <c:v>10377335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04-4FBB-821C-4869831D79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2018                                Miles de $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62-49AD-BAE6-0FE06D6261D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62-49AD-BAE6-0FE06D6261D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62-49AD-BAE6-0FE06D6261D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62-49AD-BAE6-0FE06D6261D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01506B51-4FAC-4C52-99F4-883337086863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C62-49AD-BAE6-0FE06D6261D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26BFF92-C740-4E28-8D46-44118654882D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C62-49AD-BAE6-0FE06D6261D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8226885-0E55-4DF9-9707-3FA501E7886C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C62-49AD-BAE6-0FE06D6261D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B95F1CF-1BED-47EF-8D32-B8582CD75E16}" type="PERCENTAGE">
                      <a:rPr lang="en-US" baseline="0" smtClean="0"/>
                      <a:pPr/>
                      <a:t>[PORCENTAJE]</a:t>
                    </a:fld>
                    <a:endParaRPr lang="es-C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C62-49AD-BAE6-0FE06D626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PRODUCTOS FARMACÉUTICOS</c:v>
                </c:pt>
                <c:pt idx="1">
                  <c:v>PRODUCTOS QUÍMICOS</c:v>
                </c:pt>
                <c:pt idx="2">
                  <c:v>MATERIALES Y ÚTILES QUIRÚRGICOS</c:v>
                </c:pt>
                <c:pt idx="3">
                  <c:v>COMPRAS DE SERVICIOS AL EXTRASISTEMA</c:v>
                </c:pt>
              </c:strCache>
            </c:strRef>
          </c:cat>
          <c:val>
            <c:numRef>
              <c:f>Hoja1!$B$2:$B$5</c:f>
              <c:numCache>
                <c:formatCode>#,##0</c:formatCode>
                <c:ptCount val="4"/>
                <c:pt idx="0">
                  <c:v>26621214</c:v>
                </c:pt>
                <c:pt idx="1">
                  <c:v>5635634</c:v>
                </c:pt>
                <c:pt idx="2">
                  <c:v>10851233</c:v>
                </c:pt>
                <c:pt idx="3">
                  <c:v>10707611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8D-447C-A678-4B774E9EF87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none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Enfermedades</a:t>
            </a:r>
            <a:r>
              <a:rPr lang="en-US" b="1" dirty="0"/>
              <a:t> </a:t>
            </a:r>
            <a:r>
              <a:rPr lang="en-US" b="1" dirty="0" err="1"/>
              <a:t>Cardiovasculares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none" spc="5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2018</c:v>
                </c:pt>
              </c:strCache>
            </c:strRef>
          </c:tx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 w="44450" cap="flat" cmpd="sng" algn="ctr">
                <a:solidFill>
                  <a:srgbClr val="99FF66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08-49DA-BAA6-F87A8B79EA37}"/>
              </c:ext>
            </c:extLst>
          </c:dPt>
          <c:dPt>
            <c:idx val="1"/>
            <c:invertIfNegative val="0"/>
            <c:bubble3D val="0"/>
            <c:spPr>
              <a:noFill/>
              <a:ln w="50800" cap="flat" cmpd="sng" algn="ctr">
                <a:solidFill>
                  <a:srgbClr val="FF00FF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8D08-49DA-BAA6-F87A8B79EA37}"/>
              </c:ext>
            </c:extLst>
          </c:dPt>
          <c:dPt>
            <c:idx val="2"/>
            <c:invertIfNegative val="0"/>
            <c:bubble3D val="0"/>
            <c:spPr>
              <a:noFill/>
              <a:ln w="50800" cap="flat" cmpd="sng" algn="ctr">
                <a:solidFill>
                  <a:srgbClr val="ED7D31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08-49DA-BAA6-F87A8B79EA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AVE</c:v>
                </c:pt>
                <c:pt idx="1">
                  <c:v>Isquemia corazón</c:v>
                </c:pt>
                <c:pt idx="2">
                  <c:v>Trantornos del  ritmo cardiaco</c:v>
                </c:pt>
              </c:strCache>
            </c:strRef>
          </c:cat>
          <c:val>
            <c:numRef>
              <c:f>Hoja1!$B$2:$B$4</c:f>
              <c:numCache>
                <c:formatCode>_(* #,##0_);_(* \(#,##0\);_(* "-"_);_(@_)</c:formatCode>
                <c:ptCount val="3"/>
                <c:pt idx="0">
                  <c:v>1313</c:v>
                </c:pt>
                <c:pt idx="1">
                  <c:v>1027</c:v>
                </c:pt>
                <c:pt idx="2" formatCode="General">
                  <c:v>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8-49DA-BAA6-F87A8B79EA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35"/>
        <c:axId val="565686447"/>
        <c:axId val="565659407"/>
      </c:barChart>
      <c:catAx>
        <c:axId val="56568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65659407"/>
        <c:crosses val="autoZero"/>
        <c:auto val="1"/>
        <c:lblAlgn val="ctr"/>
        <c:lblOffset val="100"/>
        <c:noMultiLvlLbl val="0"/>
      </c:catAx>
      <c:valAx>
        <c:axId val="565659407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565686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2.018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4D-484B-8424-9624B9EDF9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4D-484B-8424-9624B9EDF9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34D-484B-8424-9624B9EDF9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D9-4889-B04E-5B0C1E41589B}"/>
              </c:ext>
            </c:extLst>
          </c:dPt>
          <c:dLbls>
            <c:dLbl>
              <c:idx val="0"/>
              <c:layout>
                <c:manualLayout>
                  <c:x val="0.12228290304747073"/>
                  <c:y val="-3.3043687918412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07335128705963"/>
                      <c:h val="0.177444604121874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34D-484B-8424-9624B9EDF9E5}"/>
                </c:ext>
              </c:extLst>
            </c:dLbl>
            <c:dLbl>
              <c:idx val="1"/>
              <c:layout>
                <c:manualLayout>
                  <c:x val="-0.12567978408455388"/>
                  <c:y val="1.1014345817371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86684590080799"/>
                      <c:h val="0.177444604121874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34D-484B-8424-9624B9EDF9E5}"/>
                </c:ext>
              </c:extLst>
            </c:dLbl>
            <c:dLbl>
              <c:idx val="2"/>
              <c:layout>
                <c:manualLayout>
                  <c:x val="-0.12058452939403369"/>
                  <c:y val="-3.3043904740511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43757166267572"/>
                      <c:h val="0.177444604121874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34D-484B-8424-9624B9EDF9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Deuda </c:v>
                </c:pt>
                <c:pt idx="1">
                  <c:v>Aportes Deuda </c:v>
                </c:pt>
                <c:pt idx="2">
                  <c:v>Deuda final</c:v>
                </c:pt>
              </c:strCache>
            </c:strRef>
          </c:cat>
          <c:val>
            <c:numRef>
              <c:f>Hoja1!$B$2:$B$5</c:f>
              <c:numCache>
                <c:formatCode>#,##0</c:formatCode>
                <c:ptCount val="4"/>
                <c:pt idx="0">
                  <c:v>48901117</c:v>
                </c:pt>
                <c:pt idx="1">
                  <c:v>27805510</c:v>
                </c:pt>
                <c:pt idx="2">
                  <c:v>21095601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D-484B-8424-9624B9EDF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ysClr val="windowText" lastClr="000000"/>
                </a:solidFill>
              </a:rPr>
              <a:t>Cargos 28 AP</a:t>
            </a:r>
          </a:p>
        </c:rich>
      </c:tx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41034544"/>
        <c:axId val="-41035632"/>
      </c:barChart>
      <c:catAx>
        <c:axId val="-4103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-41035632"/>
        <c:crosses val="autoZero"/>
        <c:auto val="1"/>
        <c:lblAlgn val="ctr"/>
        <c:lblOffset val="100"/>
        <c:noMultiLvlLbl val="0"/>
      </c:catAx>
      <c:valAx>
        <c:axId val="-4103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-41034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99FF66"/>
            </a:solidFill>
          </c:spPr>
          <c:dPt>
            <c:idx val="0"/>
            <c:bubble3D val="0"/>
            <c:explosion val="1"/>
            <c:spPr>
              <a:solidFill>
                <a:srgbClr val="99FF66"/>
              </a:solidFill>
              <a:ln w="349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D47-4C78-BA5C-5AFFB583DAD8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47-4C78-BA5C-5AFFB583DAD8}"/>
              </c:ext>
            </c:extLst>
          </c:dPt>
          <c:cat>
            <c:strRef>
              <c:f>Hoja1!$A$2:$A$3</c:f>
              <c:strCache>
                <c:ptCount val="1"/>
                <c:pt idx="0">
                  <c:v>1er trim.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7-4C78-BA5C-5AFFB583D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rgbClr val="FF00FF"/>
              </a:solidFill>
              <a:ln w="28575">
                <a:solidFill>
                  <a:srgbClr val="9933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BD3-416B-A4A3-A07E74CE3927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D3-416B-A4A3-A07E74CE392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78-4F5B-B9D6-DB14856B0B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78-4F5B-B9D6-DB14856B0B23}"/>
              </c:ext>
            </c:extLst>
          </c:dPt>
          <c:cat>
            <c:strRef>
              <c:f>Hoja1!$A$2:$A$5</c:f>
              <c:strCache>
                <c:ptCount val="2"/>
                <c:pt idx="0">
                  <c:v>1er trim.</c:v>
                </c:pt>
                <c:pt idx="1">
                  <c:v>2º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D3-416B-A4A3-A07E74CE3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lt1"/>
      </a:solidFill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42942201749499"/>
          <c:y val="0.12003371728185194"/>
          <c:w val="0.27772033946268049"/>
          <c:h val="0.70167282506324413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Prestaciones</c:v>
                </c:pt>
              </c:strCache>
            </c:strRef>
          </c:tx>
          <c:dPt>
            <c:idx val="0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8C-4482-8B27-41C93436DAEC}"/>
              </c:ext>
            </c:extLst>
          </c:dPt>
          <c:dPt>
            <c:idx val="1"/>
            <c:bubble3D val="0"/>
            <c:spPr>
              <a:solidFill>
                <a:srgbClr val="99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F8C-4482-8B27-41C93436DAEC}"/>
              </c:ext>
            </c:extLst>
          </c:dPt>
          <c:dLbls>
            <c:delete val="1"/>
          </c:dLbls>
          <c:cat>
            <c:numRef>
              <c:f>Hoja1!$A$2:$A$3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2017</c:v>
                </c:pt>
              </c:numCache>
            </c:numRef>
          </c:cat>
          <c:val>
            <c:numRef>
              <c:f>Hoja1!$B$2:$B$3</c:f>
              <c:numCache>
                <c:formatCode>"$"#,##0;[Red]"$"\-#,##0</c:formatCode>
                <c:ptCount val="2"/>
                <c:pt idx="0">
                  <c:v>329972000</c:v>
                </c:pt>
                <c:pt idx="1">
                  <c:v>321610000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8C-4482-8B27-41C93436DA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090036606169326E-2"/>
          <c:y val="1.857606513796857E-2"/>
          <c:w val="0.93466250602986611"/>
          <c:h val="0.81130323881296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'[REM19-BB-Diciembre-OIRS 2018-SSVQ.xlsx]Hoja1'!$D$4:$D$5</c:f>
              <c:strCache>
                <c:ptCount val="2"/>
                <c:pt idx="1">
                  <c:v>2017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'[REM19-BB-Diciembre-OIRS 2018-SSVQ.xlsx]Hoja1'!$C$6:$C$9</c:f>
              <c:strCache>
                <c:ptCount val="3"/>
                <c:pt idx="0">
                  <c:v>Sugerencias</c:v>
                </c:pt>
                <c:pt idx="1">
                  <c:v>Felicitaciones</c:v>
                </c:pt>
                <c:pt idx="2">
                  <c:v>Solicitudes</c:v>
                </c:pt>
              </c:strCache>
            </c:strRef>
          </c:cat>
          <c:val>
            <c:numRef>
              <c:f>'[REM19-BB-Diciembre-OIRS 2018-SSVQ.xlsx]Hoja1'!$D$6:$D$9</c:f>
              <c:numCache>
                <c:formatCode>General</c:formatCode>
                <c:ptCount val="4"/>
                <c:pt idx="0">
                  <c:v>450</c:v>
                </c:pt>
                <c:pt idx="1">
                  <c:v>4926</c:v>
                </c:pt>
                <c:pt idx="2">
                  <c:v>5239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0-428C-AB60-EE05BE59E219}"/>
            </c:ext>
          </c:extLst>
        </c:ser>
        <c:ser>
          <c:idx val="1"/>
          <c:order val="1"/>
          <c:tx>
            <c:strRef>
              <c:f>'[REM19-BB-Diciembre-OIRS 2018-SSVQ.xlsx]Hoja1'!$E$4:$E$5</c:f>
              <c:strCache>
                <c:ptCount val="2"/>
                <c:pt idx="1">
                  <c:v>2018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9FF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E56-466C-B128-3CC41C473CAF}"/>
              </c:ext>
            </c:extLst>
          </c:dPt>
          <c:dPt>
            <c:idx val="1"/>
            <c:invertIfNegative val="0"/>
            <c:bubble3D val="0"/>
            <c:spPr>
              <a:solidFill>
                <a:srgbClr val="99FF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56-466C-B128-3CC41C473CAF}"/>
              </c:ext>
            </c:extLst>
          </c:dPt>
          <c:dPt>
            <c:idx val="2"/>
            <c:invertIfNegative val="0"/>
            <c:bubble3D val="0"/>
            <c:spPr>
              <a:solidFill>
                <a:srgbClr val="99FF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E56-466C-B128-3CC41C473C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'[REM19-BB-Diciembre-OIRS 2018-SSVQ.xlsx]Hoja1'!$C$6:$C$9</c:f>
              <c:strCache>
                <c:ptCount val="3"/>
                <c:pt idx="0">
                  <c:v>Sugerencias</c:v>
                </c:pt>
                <c:pt idx="1">
                  <c:v>Felicitaciones</c:v>
                </c:pt>
                <c:pt idx="2">
                  <c:v>Solicitudes</c:v>
                </c:pt>
              </c:strCache>
            </c:strRef>
          </c:cat>
          <c:val>
            <c:numRef>
              <c:f>'[REM19-BB-Diciembre-OIRS 2018-SSVQ.xlsx]Hoja1'!$E$6:$E$9</c:f>
              <c:numCache>
                <c:formatCode>General</c:formatCode>
                <c:ptCount val="4"/>
                <c:pt idx="0">
                  <c:v>1549</c:v>
                </c:pt>
                <c:pt idx="1">
                  <c:v>5991</c:v>
                </c:pt>
                <c:pt idx="2">
                  <c:v>6976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80-428C-AB60-EE05BE59E2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545288"/>
        <c:axId val="59551192"/>
      </c:barChart>
      <c:catAx>
        <c:axId val="5954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9551192"/>
        <c:crosses val="autoZero"/>
        <c:auto val="1"/>
        <c:lblAlgn val="ctr"/>
        <c:lblOffset val="100"/>
        <c:noMultiLvlLbl val="0"/>
      </c:catAx>
      <c:valAx>
        <c:axId val="59551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54528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Reclamos Red SSVQ</c:v>
                </c:pt>
              </c:strCache>
            </c:strRef>
          </c:tx>
          <c:dPt>
            <c:idx val="0"/>
            <c:bubble3D val="0"/>
            <c:spPr>
              <a:solidFill>
                <a:srgbClr val="99FF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BB4-4403-A780-2379CE75CC10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BB4-4403-A780-2379CE75CC1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BB4-4403-A780-2379CE75CC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Total año 2017</c:v>
                </c:pt>
                <c:pt idx="1">
                  <c:v>Total año 2018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9357</c:v>
                </c:pt>
                <c:pt idx="1">
                  <c:v>11086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B4-4403-A780-2379CE75CC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Hospitales</c:v>
                </c:pt>
              </c:strCache>
            </c:strRef>
          </c:tx>
          <c:dPt>
            <c:idx val="0"/>
            <c:bubble3D val="0"/>
            <c:spPr>
              <a:solidFill>
                <a:srgbClr val="99FF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4C0E-4DC1-86C0-4A59068F07EA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C0E-4DC1-86C0-4A59068F07E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4C0E-4DC1-86C0-4A59068F07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Total Año 2017</c:v>
                </c:pt>
                <c:pt idx="1">
                  <c:v>Total Año 2018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6726</c:v>
                </c:pt>
                <c:pt idx="1">
                  <c:v>8057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0E-4DC1-86C0-4A59068F07E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s-CL" sz="2800" b="1" dirty="0">
                <a:solidFill>
                  <a:schemeClr val="bg1"/>
                </a:solidFill>
                <a:effectLst/>
              </a:rPr>
              <a:t>Principales causas de reclamo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Trato</c:v>
                </c:pt>
                <c:pt idx="1">
                  <c:v>Tiempos de espera por consulta de especialidad</c:v>
                </c:pt>
                <c:pt idx="2">
                  <c:v>Tiempos de espera en salas de espera</c:v>
                </c:pt>
                <c:pt idx="3">
                  <c:v>Procedimientos administrativos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0.11</c:v>
                </c:pt>
                <c:pt idx="1">
                  <c:v>0.13</c:v>
                </c:pt>
                <c:pt idx="2">
                  <c:v>0.17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2-4DFF-859A-817FF36E5DA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Trato</c:v>
                </c:pt>
                <c:pt idx="1">
                  <c:v>Tiempos de espera por consulta de especialidad</c:v>
                </c:pt>
                <c:pt idx="2">
                  <c:v>Tiempos de espera en salas de espera</c:v>
                </c:pt>
                <c:pt idx="3">
                  <c:v>Procedimientos administrativos</c:v>
                </c:pt>
              </c:strCache>
            </c:strRef>
          </c:cat>
          <c:val>
            <c:numRef>
              <c:f>Hoja1!$C$2:$C$5</c:f>
              <c:numCache>
                <c:formatCode>0%</c:formatCode>
                <c:ptCount val="4"/>
                <c:pt idx="0">
                  <c:v>0.11</c:v>
                </c:pt>
                <c:pt idx="1">
                  <c:v>0.2</c:v>
                </c:pt>
                <c:pt idx="2">
                  <c:v>0.14000000000000001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2-4DFF-859A-817FF36E5D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4216751"/>
        <c:axId val="124217999"/>
      </c:barChart>
      <c:catAx>
        <c:axId val="124216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4217999"/>
        <c:crosses val="autoZero"/>
        <c:auto val="1"/>
        <c:lblAlgn val="ctr"/>
        <c:lblOffset val="100"/>
        <c:noMultiLvlLbl val="0"/>
      </c:catAx>
      <c:valAx>
        <c:axId val="124217999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4216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1856245190826831"/>
          <c:w val="0.97287692531116787"/>
          <c:h val="0.6465766416502705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Hoja2!$B$70:$B$70</c:f>
              <c:strCache>
                <c:ptCount val="1"/>
                <c:pt idx="0">
                  <c:v>CUMPLIDAS</c:v>
                </c:pt>
              </c:strCache>
            </c:strRef>
          </c:tx>
          <c:spPr>
            <a:solidFill>
              <a:srgbClr val="99FF66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C66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AB5-43B1-9B7A-776FA209F098}"/>
              </c:ext>
            </c:extLst>
          </c:dPt>
          <c:dLbls>
            <c:dLbl>
              <c:idx val="0"/>
              <c:layout>
                <c:manualLayout>
                  <c:x val="3.5077909677014183E-3"/>
                  <c:y val="-0.3101852820901064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175.374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B5-43B1-9B7A-776FA209F098}"/>
                </c:ext>
              </c:extLst>
            </c:dLbl>
            <c:dLbl>
              <c:idx val="1"/>
              <c:layout>
                <c:manualLayout>
                  <c:x val="4.2374405689058876E-2"/>
                  <c:y val="-0.30158921554873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B5-43B1-9B7A-776FA209F0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Hoja2!$C$69:$D$69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Hoja2!$C$70:$D$70</c:f>
              <c:numCache>
                <c:formatCode>#,##0</c:formatCode>
                <c:ptCount val="2"/>
                <c:pt idx="0">
                  <c:v>195017</c:v>
                </c:pt>
                <c:pt idx="1">
                  <c:v>184368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B5-43B1-9B7A-776FA209F0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720500591"/>
        <c:axId val="1720511407"/>
        <c:axId val="0"/>
      </c:bar3DChart>
      <c:catAx>
        <c:axId val="1720500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20511407"/>
        <c:crosses val="autoZero"/>
        <c:auto val="1"/>
        <c:lblAlgn val="ctr"/>
        <c:lblOffset val="100"/>
        <c:noMultiLvlLbl val="0"/>
      </c:catAx>
      <c:valAx>
        <c:axId val="172051140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20500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70C0"/>
          </a:solidFill>
        </a:defRPr>
      </a:pPr>
      <a:endParaRPr lang="es-C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 dirty="0" err="1">
                <a:solidFill>
                  <a:srgbClr val="0070C0"/>
                </a:solidFill>
                <a:effectLst/>
              </a:rPr>
              <a:t>Vencimientos</a:t>
            </a:r>
            <a:r>
              <a:rPr lang="en-US" sz="2400" b="1" i="0" baseline="0" dirty="0">
                <a:solidFill>
                  <a:srgbClr val="0070C0"/>
                </a:solidFill>
                <a:effectLst/>
              </a:rPr>
              <a:t> GES 2018</a:t>
            </a:r>
            <a:endParaRPr lang="es-CL" sz="2400" dirty="0">
              <a:solidFill>
                <a:srgbClr val="0070C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800940507436571"/>
          <c:y val="0.31432414698162731"/>
          <c:w val="0.75032392825896765"/>
          <c:h val="0.620861038203557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Hoja2!$C$87</c:f>
              <c:strCache>
                <c:ptCount val="1"/>
                <c:pt idx="0">
                  <c:v>DICIEMBRE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111111111111108E-2"/>
                  <c:y val="-4.62962962962971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A39-4012-AC06-B68CCCF828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Hoja2!$B$88</c:f>
              <c:strCache>
                <c:ptCount val="1"/>
                <c:pt idx="0">
                  <c:v>VENCIDAS</c:v>
                </c:pt>
              </c:strCache>
            </c:strRef>
          </c:cat>
          <c:val>
            <c:numRef>
              <c:f>Hoja2!$C$88</c:f>
              <c:numCache>
                <c:formatCode>#,##0</c:formatCode>
                <c:ptCount val="1"/>
                <c:pt idx="0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9-4012-AC06-B68CCCF828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09317488"/>
        <c:axId val="809304176"/>
        <c:axId val="0"/>
      </c:bar3DChart>
      <c:catAx>
        <c:axId val="80931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9304176"/>
        <c:crosses val="autoZero"/>
        <c:auto val="1"/>
        <c:lblAlgn val="ctr"/>
        <c:lblOffset val="100"/>
        <c:noMultiLvlLbl val="0"/>
      </c:catAx>
      <c:valAx>
        <c:axId val="809304176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80931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 dirty="0" err="1">
                <a:solidFill>
                  <a:srgbClr val="0070C0"/>
                </a:solidFill>
                <a:effectLst/>
              </a:rPr>
              <a:t>Vencimientos</a:t>
            </a:r>
            <a:r>
              <a:rPr lang="en-US" sz="2400" b="1" i="0" baseline="0" dirty="0">
                <a:solidFill>
                  <a:srgbClr val="0070C0"/>
                </a:solidFill>
                <a:effectLst/>
              </a:rPr>
              <a:t> GES 2017</a:t>
            </a:r>
            <a:endParaRPr lang="es-CL" sz="2400" dirty="0">
              <a:solidFill>
                <a:srgbClr val="0070C0"/>
              </a:solidFill>
              <a:effectLst/>
            </a:endParaRPr>
          </a:p>
        </c:rich>
      </c:tx>
      <c:layout>
        <c:manualLayout>
          <c:xMode val="edge"/>
          <c:yMode val="edge"/>
          <c:x val="0.18169809060717318"/>
          <c:y val="0.135616599518840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Hoja2!$C$93</c:f>
              <c:strCache>
                <c:ptCount val="1"/>
                <c:pt idx="0">
                  <c:v>DICIEMBRE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2526569831792602E-2"/>
                  <c:y val="-1.52463180742100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860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2B-43C7-9370-A7EF444699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Hoja2!$B$94</c:f>
              <c:strCache>
                <c:ptCount val="1"/>
                <c:pt idx="0">
                  <c:v>VENCIDAS</c:v>
                </c:pt>
              </c:strCache>
            </c:strRef>
          </c:cat>
          <c:val>
            <c:numRef>
              <c:f>Hoja2!$C$94</c:f>
              <c:numCache>
                <c:formatCode>#,##0</c:formatCode>
                <c:ptCount val="1"/>
                <c:pt idx="0">
                  <c:v>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2B-43C7-9370-A7EF444699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49798048"/>
        <c:axId val="849800544"/>
        <c:axId val="0"/>
      </c:bar3DChart>
      <c:catAx>
        <c:axId val="849798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49800544"/>
        <c:crosses val="autoZero"/>
        <c:auto val="1"/>
        <c:lblAlgn val="ctr"/>
        <c:lblOffset val="100"/>
        <c:noMultiLvlLbl val="0"/>
      </c:catAx>
      <c:valAx>
        <c:axId val="84980054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84979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824300087489065"/>
          <c:y val="5.0925925925925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Hoja2!$B$21:$B$21</c:f>
              <c:strCache>
                <c:ptCount val="1"/>
                <c:pt idx="0">
                  <c:v>Lista de Espera Consultas Nuevas</c:v>
                </c:pt>
              </c:strCache>
            </c:strRef>
          </c:tx>
          <c:dPt>
            <c:idx val="0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00-4828-B578-082C29E618E2}"/>
              </c:ext>
            </c:extLst>
          </c:dPt>
          <c:dPt>
            <c:idx val="1"/>
            <c:bubble3D val="0"/>
            <c:spPr>
              <a:solidFill>
                <a:srgbClr val="99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00-4828-B578-082C29E618E2}"/>
              </c:ext>
            </c:extLst>
          </c:dPt>
          <c:dLbls>
            <c:dLbl>
              <c:idx val="0"/>
              <c:layout>
                <c:manualLayout>
                  <c:x val="0.12668361715629706"/>
                  <c:y val="0.17592592592592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00-4828-B578-082C29E618E2}"/>
                </c:ext>
              </c:extLst>
            </c:dLbl>
            <c:dLbl>
              <c:idx val="1"/>
              <c:layout>
                <c:manualLayout>
                  <c:x val="-0.11944440372045097"/>
                  <c:y val="-0.152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00-4828-B578-082C29E61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Hoja2!$C$20:$D$20</c:f>
              <c:numCache>
                <c:formatCode>General</c:formatCode>
                <c:ptCount val="2"/>
                <c:pt idx="0">
                  <c:v>2018</c:v>
                </c:pt>
                <c:pt idx="1">
                  <c:v>2017</c:v>
                </c:pt>
              </c:numCache>
            </c:numRef>
          </c:cat>
          <c:val>
            <c:numRef>
              <c:f>Hoja2!$C$21:$D$21</c:f>
              <c:numCache>
                <c:formatCode>#,##0</c:formatCode>
                <c:ptCount val="2"/>
                <c:pt idx="0">
                  <c:v>101510</c:v>
                </c:pt>
                <c:pt idx="1">
                  <c:v>84002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00-4828-B578-082C29E618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C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Atendidas</a:t>
            </a:r>
            <a:r>
              <a:rPr lang="en-US" baseline="0" dirty="0"/>
              <a:t> </a:t>
            </a:r>
            <a:r>
              <a:rPr lang="en-US" baseline="0" dirty="0" err="1"/>
              <a:t>en</a:t>
            </a:r>
            <a:r>
              <a:rPr lang="en-US" baseline="0" dirty="0"/>
              <a:t> el </a:t>
            </a:r>
            <a:r>
              <a:rPr lang="en-US" baseline="0" dirty="0" err="1"/>
              <a:t>año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Hoja2!$B$27</c:f>
              <c:strCache>
                <c:ptCount val="1"/>
                <c:pt idx="0">
                  <c:v>Atendidas diciembre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D6-4D0A-90D3-D558CA667DDA}"/>
              </c:ext>
            </c:extLst>
          </c:dPt>
          <c:dPt>
            <c:idx val="1"/>
            <c:bubble3D val="0"/>
            <c:spPr>
              <a:solidFill>
                <a:srgbClr val="99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D6-4D0A-90D3-D558CA667DDA}"/>
              </c:ext>
            </c:extLst>
          </c:dPt>
          <c:dLbls>
            <c:dLbl>
              <c:idx val="0"/>
              <c:layout>
                <c:manualLayout>
                  <c:x val="9.3024297672018169E-2"/>
                  <c:y val="0.305197326925182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D6-4D0A-90D3-D558CA667DDA}"/>
                </c:ext>
              </c:extLst>
            </c:dLbl>
            <c:dLbl>
              <c:idx val="1"/>
              <c:layout>
                <c:manualLayout>
                  <c:x val="-0.11335269883538188"/>
                  <c:y val="-0.198604037760830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D6-4D0A-90D3-D558CA667D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Hoja2!$C$26:$D$26</c:f>
              <c:numCache>
                <c:formatCode>General</c:formatCode>
                <c:ptCount val="2"/>
                <c:pt idx="0">
                  <c:v>2018</c:v>
                </c:pt>
                <c:pt idx="1">
                  <c:v>2017</c:v>
                </c:pt>
              </c:numCache>
            </c:numRef>
          </c:cat>
          <c:val>
            <c:numRef>
              <c:f>Hoja2!$C$27:$D$27</c:f>
              <c:numCache>
                <c:formatCode>#,##0</c:formatCode>
                <c:ptCount val="2"/>
                <c:pt idx="0">
                  <c:v>81945</c:v>
                </c:pt>
                <c:pt idx="1">
                  <c:v>91733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D6-4D0A-90D3-D558CA667D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Hoja2!$B$238:$B$241</cx:f>
        <cx:lvl ptCount="4">
          <cx:pt idx="0">Hospital Dr. Gustavo Fricke</cx:pt>
          <cx:pt idx="1">Hospital San Agustín de La Ligua</cx:pt>
          <cx:pt idx="2">Hospital Dr. Victor Hugo Moll de Cabildo</cx:pt>
          <cx:pt idx="3">Hospital de Petorca</cx:pt>
        </cx:lvl>
      </cx:strDim>
      <cx:numDim type="size">
        <cx:f>Hoja2!$C$238:$C$241</cx:f>
        <cx:lvl ptCount="4" formatCode="mmm-yy">
          <cx:pt idx="0">43101</cx:pt>
          <cx:pt idx="1">43221</cx:pt>
          <cx:pt idx="2">43374</cx:pt>
          <cx:pt idx="3">43435</cx:pt>
        </cx:lvl>
      </cx:numDim>
    </cx:data>
  </cx:chartData>
  <cx:chart>
    <cx:plotArea>
      <cx:plotAreaRegion>
        <cx:series layoutId="treemap" uniqueId="{BB638B32-DC3E-406C-B643-255C0A2A7684}">
          <cx:tx>
            <cx:txData>
              <cx:f>Hoja2!$C$237</cx:f>
              <cx:v>Fecha de Acreditación</cx:v>
            </cx:txData>
          </cx:tx>
          <cx:spPr>
            <a:solidFill>
              <a:schemeClr val="tx2">
                <a:lumMod val="60000"/>
                <a:lumOff val="40000"/>
              </a:schemeClr>
            </a:solidFill>
          </cx:spPr>
          <cx:dataPt idx="0">
            <cx:spPr>
              <a:solidFill>
                <a:srgbClr val="FFC000"/>
              </a:solidFill>
            </cx:spPr>
          </cx:dataPt>
          <cx:dataPt idx="1">
            <cx:spPr>
              <a:solidFill>
                <a:srgbClr val="00B0F0"/>
              </a:solidFill>
            </cx:spPr>
          </cx:dataPt>
          <cx:dataPt idx="2">
            <cx:spPr>
              <a:solidFill>
                <a:srgbClr val="8064A2">
                  <a:lumMod val="60000"/>
                  <a:lumOff val="40000"/>
                </a:srgbClr>
              </a:solidFill>
            </cx:spPr>
          </cx:dataPt>
          <cx:dataPt idx="3">
            <cx:spPr>
              <a:solidFill>
                <a:srgbClr val="9BBB59">
                  <a:lumMod val="60000"/>
                  <a:lumOff val="40000"/>
                </a:srgbClr>
              </a:solidFill>
            </cx:spPr>
          </cx:dataPt>
          <cx:dataId val="0"/>
          <cx:layoutPr>
            <cx:parentLabelLayout val="overlapping"/>
          </cx:layoutPr>
        </cx:series>
      </cx:plotAreaRegion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bg1"/>
    </cs:fontRef>
    <cs:defRPr sz="900" kern="1200"/>
    <cs:bodyPr lIns="38100" tIns="19050" rIns="38100" bIns="19050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4E560D-0599-4332-A403-C752D85C35D9}" type="doc">
      <dgm:prSet loTypeId="urn:microsoft.com/office/officeart/2005/8/layout/radial3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L"/>
        </a:p>
      </dgm:t>
    </dgm:pt>
    <dgm:pt modelId="{487B27BC-3022-43AF-8F7C-DA6B63BCBF46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 de Peñablanca</a:t>
          </a:r>
        </a:p>
      </dgm:t>
    </dgm:pt>
    <dgm:pt modelId="{71B2E4D4-A310-49F8-BAB4-7D32A597CC08}" type="parTrans" cxnId="{4494D66D-9198-4B28-83CD-3498057FFD01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0C09A577-553A-4E23-9052-CDEE26577131}" type="sibTrans" cxnId="{4494D66D-9198-4B28-83CD-3498057FFD01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62B11C2C-BF01-4C20-B456-3822216F7C6B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 de Quintero</a:t>
          </a:r>
        </a:p>
      </dgm:t>
    </dgm:pt>
    <dgm:pt modelId="{5C35FB89-30A1-4596-9515-715870E7FDE4}" type="parTrans" cxnId="{5BD830CA-5873-4654-8E73-E614746CCF8F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06359333-6365-4A66-9569-6B893833E82A}" type="sibTrans" cxnId="{5BD830CA-5873-4654-8E73-E614746CCF8F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29CAE0C-E506-4A42-9754-AA24B86BEE51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APS</a:t>
          </a:r>
        </a:p>
        <a:p>
          <a:r>
            <a:rPr lang="es-CL" sz="1200" b="1" dirty="0">
              <a:solidFill>
                <a:schemeClr val="bg1"/>
              </a:solidFill>
            </a:rPr>
            <a:t>Puchuncaví</a:t>
          </a:r>
        </a:p>
        <a:p>
          <a:r>
            <a:rPr lang="es-CL" sz="1200" b="1" dirty="0">
              <a:solidFill>
                <a:schemeClr val="bg1"/>
              </a:solidFill>
            </a:rPr>
            <a:t>Concón</a:t>
          </a:r>
        </a:p>
      </dgm:t>
    </dgm:pt>
    <dgm:pt modelId="{6D7063D9-D22F-479A-987A-74264769CAC1}" type="parTrans" cxnId="{63874040-5CBB-499E-B0B5-F4C52B0D4C5E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3BC13FD2-73CA-4B5A-ABE2-AD3B22035C07}" type="sibTrans" cxnId="{63874040-5CBB-499E-B0B5-F4C52B0D4C5E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211F08C-75B8-4501-92FA-BC47D575AEF2}" type="pres">
      <dgm:prSet presAssocID="{594E560D-0599-4332-A403-C752D85C35D9}" presName="composite" presStyleCnt="0">
        <dgm:presLayoutVars>
          <dgm:chMax val="1"/>
          <dgm:dir/>
          <dgm:resizeHandles val="exact"/>
        </dgm:presLayoutVars>
      </dgm:prSet>
      <dgm:spPr/>
    </dgm:pt>
    <dgm:pt modelId="{80A971C8-B613-495A-8B43-F1598C2745F8}" type="pres">
      <dgm:prSet presAssocID="{594E560D-0599-4332-A403-C752D85C35D9}" presName="radial" presStyleCnt="0">
        <dgm:presLayoutVars>
          <dgm:animLvl val="ctr"/>
        </dgm:presLayoutVars>
      </dgm:prSet>
      <dgm:spPr/>
    </dgm:pt>
    <dgm:pt modelId="{E1FFC734-05AB-48B6-8696-0F3359268AFB}" type="pres">
      <dgm:prSet presAssocID="{487B27BC-3022-43AF-8F7C-DA6B63BCBF46}" presName="centerShape" presStyleLbl="vennNode1" presStyleIdx="0" presStyleCnt="3" custScaleX="72447" custScaleY="49460" custLinFactNeighborX="-68507" custLinFactNeighborY="-10167"/>
      <dgm:spPr/>
    </dgm:pt>
    <dgm:pt modelId="{BF2C58C3-5F1C-4B46-9CA9-0B226DCE7BB9}" type="pres">
      <dgm:prSet presAssocID="{62B11C2C-BF01-4C20-B456-3822216F7C6B}" presName="node" presStyleLbl="vennNode1" presStyleIdx="1" presStyleCnt="3" custScaleX="148575" custScaleY="101384" custRadScaleRad="87495" custRadScaleInc="-476">
        <dgm:presLayoutVars>
          <dgm:bulletEnabled val="1"/>
        </dgm:presLayoutVars>
      </dgm:prSet>
      <dgm:spPr/>
    </dgm:pt>
    <dgm:pt modelId="{B10E0A6D-A7D1-47C4-8EA9-80154D7B7B9B}" type="pres">
      <dgm:prSet presAssocID="{A29CAE0C-E506-4A42-9754-AA24B86BEE51}" presName="node" presStyleLbl="vennNode1" presStyleIdx="2" presStyleCnt="3" custScaleX="151341" custScaleY="112526" custRadScaleRad="109076" custRadScaleInc="-33444">
        <dgm:presLayoutVars>
          <dgm:bulletEnabled val="1"/>
        </dgm:presLayoutVars>
      </dgm:prSet>
      <dgm:spPr/>
    </dgm:pt>
  </dgm:ptLst>
  <dgm:cxnLst>
    <dgm:cxn modelId="{2610811B-729C-4AA9-AF1C-C4AA5037C45B}" type="presOf" srcId="{487B27BC-3022-43AF-8F7C-DA6B63BCBF46}" destId="{E1FFC734-05AB-48B6-8696-0F3359268AFB}" srcOrd="0" destOrd="0" presId="urn:microsoft.com/office/officeart/2005/8/layout/radial3"/>
    <dgm:cxn modelId="{F39EB23E-9F49-4608-B3D1-4CE2BED15E07}" type="presOf" srcId="{A29CAE0C-E506-4A42-9754-AA24B86BEE51}" destId="{B10E0A6D-A7D1-47C4-8EA9-80154D7B7B9B}" srcOrd="0" destOrd="0" presId="urn:microsoft.com/office/officeart/2005/8/layout/radial3"/>
    <dgm:cxn modelId="{63874040-5CBB-499E-B0B5-F4C52B0D4C5E}" srcId="{487B27BC-3022-43AF-8F7C-DA6B63BCBF46}" destId="{A29CAE0C-E506-4A42-9754-AA24B86BEE51}" srcOrd="1" destOrd="0" parTransId="{6D7063D9-D22F-479A-987A-74264769CAC1}" sibTransId="{3BC13FD2-73CA-4B5A-ABE2-AD3B22035C07}"/>
    <dgm:cxn modelId="{4494D66D-9198-4B28-83CD-3498057FFD01}" srcId="{594E560D-0599-4332-A403-C752D85C35D9}" destId="{487B27BC-3022-43AF-8F7C-DA6B63BCBF46}" srcOrd="0" destOrd="0" parTransId="{71B2E4D4-A310-49F8-BAB4-7D32A597CC08}" sibTransId="{0C09A577-553A-4E23-9052-CDEE26577131}"/>
    <dgm:cxn modelId="{5BD830CA-5873-4654-8E73-E614746CCF8F}" srcId="{487B27BC-3022-43AF-8F7C-DA6B63BCBF46}" destId="{62B11C2C-BF01-4C20-B456-3822216F7C6B}" srcOrd="0" destOrd="0" parTransId="{5C35FB89-30A1-4596-9515-715870E7FDE4}" sibTransId="{06359333-6365-4A66-9569-6B893833E82A}"/>
    <dgm:cxn modelId="{22FDB3CD-30C5-49D3-8945-CAFB77B39B88}" type="presOf" srcId="{62B11C2C-BF01-4C20-B456-3822216F7C6B}" destId="{BF2C58C3-5F1C-4B46-9CA9-0B226DCE7BB9}" srcOrd="0" destOrd="0" presId="urn:microsoft.com/office/officeart/2005/8/layout/radial3"/>
    <dgm:cxn modelId="{2C1DA7DF-031A-492D-B026-D71F6A489633}" type="presOf" srcId="{594E560D-0599-4332-A403-C752D85C35D9}" destId="{A211F08C-75B8-4501-92FA-BC47D575AEF2}" srcOrd="0" destOrd="0" presId="urn:microsoft.com/office/officeart/2005/8/layout/radial3"/>
    <dgm:cxn modelId="{4D92B4C0-8174-4DCE-A859-BC574E0DEEE3}" type="presParOf" srcId="{A211F08C-75B8-4501-92FA-BC47D575AEF2}" destId="{80A971C8-B613-495A-8B43-F1598C2745F8}" srcOrd="0" destOrd="0" presId="urn:microsoft.com/office/officeart/2005/8/layout/radial3"/>
    <dgm:cxn modelId="{663D8345-F2B7-4B71-AD15-63FF9D9AE301}" type="presParOf" srcId="{80A971C8-B613-495A-8B43-F1598C2745F8}" destId="{E1FFC734-05AB-48B6-8696-0F3359268AFB}" srcOrd="0" destOrd="0" presId="urn:microsoft.com/office/officeart/2005/8/layout/radial3"/>
    <dgm:cxn modelId="{CD22B142-1150-4F56-BA56-C86958B58A47}" type="presParOf" srcId="{80A971C8-B613-495A-8B43-F1598C2745F8}" destId="{BF2C58C3-5F1C-4B46-9CA9-0B226DCE7BB9}" srcOrd="1" destOrd="0" presId="urn:microsoft.com/office/officeart/2005/8/layout/radial3"/>
    <dgm:cxn modelId="{C604B2F6-3605-467D-9CC0-BE8F0420B083}" type="presParOf" srcId="{80A971C8-B613-495A-8B43-F1598C2745F8}" destId="{B10E0A6D-A7D1-47C4-8EA9-80154D7B7B9B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A0C824-0E15-4242-B1EB-FD015F073C6A}" type="doc">
      <dgm:prSet loTypeId="urn:microsoft.com/office/officeart/2005/8/layout/radial3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CL"/>
        </a:p>
      </dgm:t>
    </dgm:pt>
    <dgm:pt modelId="{B8C1C6FE-E242-45C3-A609-0790EB1F73C8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Hospital. Cabildo</a:t>
          </a:r>
        </a:p>
      </dgm:t>
    </dgm:pt>
    <dgm:pt modelId="{00EC927C-0E52-4F53-95EF-E5A79B80EF7D}" type="parTrans" cxnId="{C3F795FB-EE18-4D16-AEED-59B599574C81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231FE05E-8188-4DBF-8457-FCEE1AF2ECFB}" type="sibTrans" cxnId="{C3F795FB-EE18-4D16-AEED-59B599574C81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744C83F-9B48-4AF8-B8C9-8718F69184F9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</a:t>
          </a:r>
        </a:p>
        <a:p>
          <a:r>
            <a:rPr lang="es-CL" sz="1200" b="1" dirty="0">
              <a:solidFill>
                <a:schemeClr val="bg1"/>
              </a:solidFill>
            </a:rPr>
            <a:t>Petorca.</a:t>
          </a:r>
        </a:p>
      </dgm:t>
    </dgm:pt>
    <dgm:pt modelId="{A6A40FF0-4F70-4D9D-A0FC-B31596B4F822}" type="parTrans" cxnId="{55B02B8A-FBB5-48D1-A5EF-21E24171B519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44001707-E481-4983-AF46-A8ECC305155F}" type="sibTrans" cxnId="{55B02B8A-FBB5-48D1-A5EF-21E24171B519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987CABBC-7711-4D61-A456-C280E96838BE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Hospital. La Ligua.</a:t>
          </a:r>
        </a:p>
      </dgm:t>
    </dgm:pt>
    <dgm:pt modelId="{E7CAE575-4235-4E2E-B54A-0E45BBDAA52F}" type="parTrans" cxnId="{242BFD66-6B96-4A5A-9CD0-350BCB7D6468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6CF0AFB6-4E69-4EC3-98E9-A4DD9F502C8F}" type="sibTrans" cxnId="{242BFD66-6B96-4A5A-9CD0-350BCB7D6468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A2C2FF72-C6D8-4C0A-97C4-8B41218F30AD}">
      <dgm:prSet phldrT="[Texto]" custT="1"/>
      <dgm:spPr/>
      <dgm:t>
        <a:bodyPr/>
        <a:lstStyle/>
        <a:p>
          <a:r>
            <a:rPr lang="es-CL" sz="1200" b="1" dirty="0">
              <a:solidFill>
                <a:schemeClr val="bg1"/>
              </a:solidFill>
            </a:rPr>
            <a:t>Hospital. La Calera </a:t>
          </a:r>
        </a:p>
      </dgm:t>
    </dgm:pt>
    <dgm:pt modelId="{5BF78A30-6B80-45F8-B4C8-BF595454FAC9}" type="parTrans" cxnId="{205B18DF-07F6-4EEA-953F-32234A5F2F79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20B2CCBB-ED6F-4E56-B187-53555ABD2C57}" type="sibTrans" cxnId="{205B18DF-07F6-4EEA-953F-32234A5F2F79}">
      <dgm:prSet/>
      <dgm:spPr/>
      <dgm:t>
        <a:bodyPr/>
        <a:lstStyle/>
        <a:p>
          <a:endParaRPr lang="es-CL">
            <a:solidFill>
              <a:schemeClr val="bg1"/>
            </a:solidFill>
          </a:endParaRPr>
        </a:p>
      </dgm:t>
    </dgm:pt>
    <dgm:pt modelId="{D9A382C9-7829-42A7-AF05-FF1D6BC027D7}" type="pres">
      <dgm:prSet presAssocID="{18A0C824-0E15-4242-B1EB-FD015F073C6A}" presName="composite" presStyleCnt="0">
        <dgm:presLayoutVars>
          <dgm:chMax val="1"/>
          <dgm:dir/>
          <dgm:resizeHandles val="exact"/>
        </dgm:presLayoutVars>
      </dgm:prSet>
      <dgm:spPr/>
    </dgm:pt>
    <dgm:pt modelId="{B19883A1-9EB9-4C7B-9DFE-8591FD5DE392}" type="pres">
      <dgm:prSet presAssocID="{18A0C824-0E15-4242-B1EB-FD015F073C6A}" presName="radial" presStyleCnt="0">
        <dgm:presLayoutVars>
          <dgm:animLvl val="ctr"/>
        </dgm:presLayoutVars>
      </dgm:prSet>
      <dgm:spPr/>
    </dgm:pt>
    <dgm:pt modelId="{D0F718C7-7368-4E70-AF17-19B42CF81F20}" type="pres">
      <dgm:prSet presAssocID="{B8C1C6FE-E242-45C3-A609-0790EB1F73C8}" presName="centerShape" presStyleLbl="vennNode1" presStyleIdx="0" presStyleCnt="4" custScaleX="57396" custScaleY="40216" custLinFactNeighborX="52009" custLinFactNeighborY="28832"/>
      <dgm:spPr/>
    </dgm:pt>
    <dgm:pt modelId="{73F4C5E6-927F-41D7-B48F-80F13869BD5D}" type="pres">
      <dgm:prSet presAssocID="{A744C83F-9B48-4AF8-B8C9-8718F69184F9}" presName="node" presStyleLbl="vennNode1" presStyleIdx="1" presStyleCnt="4" custScaleX="143536" custScaleY="83706" custRadScaleRad="100080" custRadScaleInc="-34984">
        <dgm:presLayoutVars>
          <dgm:bulletEnabled val="1"/>
        </dgm:presLayoutVars>
      </dgm:prSet>
      <dgm:spPr/>
    </dgm:pt>
    <dgm:pt modelId="{EE35FDB1-9EDB-4A40-A1BA-F7C3C3E25982}" type="pres">
      <dgm:prSet presAssocID="{987CABBC-7711-4D61-A456-C280E96838BE}" presName="node" presStyleLbl="vennNode1" presStyleIdx="2" presStyleCnt="4" custScaleX="116099" custScaleY="79851" custRadScaleRad="109262" custRadScaleInc="-49092">
        <dgm:presLayoutVars>
          <dgm:bulletEnabled val="1"/>
        </dgm:presLayoutVars>
      </dgm:prSet>
      <dgm:spPr/>
    </dgm:pt>
    <dgm:pt modelId="{E047927C-CC87-471E-AADD-11D381CB2716}" type="pres">
      <dgm:prSet presAssocID="{A2C2FF72-C6D8-4C0A-97C4-8B41218F30AD}" presName="node" presStyleLbl="vennNode1" presStyleIdx="3" presStyleCnt="4" custScaleX="115933" custScaleY="93939" custRadScaleRad="111775" custRadScaleInc="7176">
        <dgm:presLayoutVars>
          <dgm:bulletEnabled val="1"/>
        </dgm:presLayoutVars>
      </dgm:prSet>
      <dgm:spPr/>
    </dgm:pt>
  </dgm:ptLst>
  <dgm:cxnLst>
    <dgm:cxn modelId="{B85A9C1F-4C51-4ED0-A862-211A33E8716B}" type="presOf" srcId="{987CABBC-7711-4D61-A456-C280E96838BE}" destId="{EE35FDB1-9EDB-4A40-A1BA-F7C3C3E25982}" srcOrd="0" destOrd="0" presId="urn:microsoft.com/office/officeart/2005/8/layout/radial3"/>
    <dgm:cxn modelId="{4D2D8262-6FBF-4420-A6CE-9ED6CBA01263}" type="presOf" srcId="{A2C2FF72-C6D8-4C0A-97C4-8B41218F30AD}" destId="{E047927C-CC87-471E-AADD-11D381CB2716}" srcOrd="0" destOrd="0" presId="urn:microsoft.com/office/officeart/2005/8/layout/radial3"/>
    <dgm:cxn modelId="{242BFD66-6B96-4A5A-9CD0-350BCB7D6468}" srcId="{B8C1C6FE-E242-45C3-A609-0790EB1F73C8}" destId="{987CABBC-7711-4D61-A456-C280E96838BE}" srcOrd="1" destOrd="0" parTransId="{E7CAE575-4235-4E2E-B54A-0E45BBDAA52F}" sibTransId="{6CF0AFB6-4E69-4EC3-98E9-A4DD9F502C8F}"/>
    <dgm:cxn modelId="{E6280F52-E127-43B4-BF14-390A1B4B8470}" type="presOf" srcId="{A744C83F-9B48-4AF8-B8C9-8718F69184F9}" destId="{73F4C5E6-927F-41D7-B48F-80F13869BD5D}" srcOrd="0" destOrd="0" presId="urn:microsoft.com/office/officeart/2005/8/layout/radial3"/>
    <dgm:cxn modelId="{71774679-4B59-4B93-A176-0102ADB08A1D}" type="presOf" srcId="{B8C1C6FE-E242-45C3-A609-0790EB1F73C8}" destId="{D0F718C7-7368-4E70-AF17-19B42CF81F20}" srcOrd="0" destOrd="0" presId="urn:microsoft.com/office/officeart/2005/8/layout/radial3"/>
    <dgm:cxn modelId="{2CA06F7C-98FF-4B93-8263-E85ED115B326}" type="presOf" srcId="{18A0C824-0E15-4242-B1EB-FD015F073C6A}" destId="{D9A382C9-7829-42A7-AF05-FF1D6BC027D7}" srcOrd="0" destOrd="0" presId="urn:microsoft.com/office/officeart/2005/8/layout/radial3"/>
    <dgm:cxn modelId="{55B02B8A-FBB5-48D1-A5EF-21E24171B519}" srcId="{B8C1C6FE-E242-45C3-A609-0790EB1F73C8}" destId="{A744C83F-9B48-4AF8-B8C9-8718F69184F9}" srcOrd="0" destOrd="0" parTransId="{A6A40FF0-4F70-4D9D-A0FC-B31596B4F822}" sibTransId="{44001707-E481-4983-AF46-A8ECC305155F}"/>
    <dgm:cxn modelId="{205B18DF-07F6-4EEA-953F-32234A5F2F79}" srcId="{B8C1C6FE-E242-45C3-A609-0790EB1F73C8}" destId="{A2C2FF72-C6D8-4C0A-97C4-8B41218F30AD}" srcOrd="2" destOrd="0" parTransId="{5BF78A30-6B80-45F8-B4C8-BF595454FAC9}" sibTransId="{20B2CCBB-ED6F-4E56-B187-53555ABD2C57}"/>
    <dgm:cxn modelId="{C3F795FB-EE18-4D16-AEED-59B599574C81}" srcId="{18A0C824-0E15-4242-B1EB-FD015F073C6A}" destId="{B8C1C6FE-E242-45C3-A609-0790EB1F73C8}" srcOrd="0" destOrd="0" parTransId="{00EC927C-0E52-4F53-95EF-E5A79B80EF7D}" sibTransId="{231FE05E-8188-4DBF-8457-FCEE1AF2ECFB}"/>
    <dgm:cxn modelId="{3F0EC6CA-DE71-46A9-ACC9-D4E6FB7F36A1}" type="presParOf" srcId="{D9A382C9-7829-42A7-AF05-FF1D6BC027D7}" destId="{B19883A1-9EB9-4C7B-9DFE-8591FD5DE392}" srcOrd="0" destOrd="0" presId="urn:microsoft.com/office/officeart/2005/8/layout/radial3"/>
    <dgm:cxn modelId="{62B4EDBE-D10A-49FA-8E76-A588A1B0BD85}" type="presParOf" srcId="{B19883A1-9EB9-4C7B-9DFE-8591FD5DE392}" destId="{D0F718C7-7368-4E70-AF17-19B42CF81F20}" srcOrd="0" destOrd="0" presId="urn:microsoft.com/office/officeart/2005/8/layout/radial3"/>
    <dgm:cxn modelId="{CFAA4A79-D46C-489E-B4CE-ABB7639DBFF4}" type="presParOf" srcId="{B19883A1-9EB9-4C7B-9DFE-8591FD5DE392}" destId="{73F4C5E6-927F-41D7-B48F-80F13869BD5D}" srcOrd="1" destOrd="0" presId="urn:microsoft.com/office/officeart/2005/8/layout/radial3"/>
    <dgm:cxn modelId="{E181C1DB-92E7-4B91-B7BA-CD18C9685FE6}" type="presParOf" srcId="{B19883A1-9EB9-4C7B-9DFE-8591FD5DE392}" destId="{EE35FDB1-9EDB-4A40-A1BA-F7C3C3E25982}" srcOrd="2" destOrd="0" presId="urn:microsoft.com/office/officeart/2005/8/layout/radial3"/>
    <dgm:cxn modelId="{3E8593D3-C8C9-4CC3-807E-269BE403D526}" type="presParOf" srcId="{B19883A1-9EB9-4C7B-9DFE-8591FD5DE392}" destId="{E047927C-CC87-471E-AADD-11D381CB2716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FC734-05AB-48B6-8696-0F3359268AFB}">
      <dsp:nvSpPr>
        <dsp:cNvPr id="0" name=""/>
        <dsp:cNvSpPr/>
      </dsp:nvSpPr>
      <dsp:spPr>
        <a:xfrm>
          <a:off x="0" y="733873"/>
          <a:ext cx="1047088" cy="714853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 de Peñablanca</a:t>
          </a:r>
        </a:p>
      </dsp:txBody>
      <dsp:txXfrm>
        <a:off x="153342" y="838561"/>
        <a:ext cx="740404" cy="505477"/>
      </dsp:txXfrm>
    </dsp:sp>
    <dsp:sp modelId="{BF2C58C3-5F1C-4B46-9CA9-0B226DCE7BB9}">
      <dsp:nvSpPr>
        <dsp:cNvPr id="0" name=""/>
        <dsp:cNvSpPr/>
      </dsp:nvSpPr>
      <dsp:spPr>
        <a:xfrm>
          <a:off x="1264003" y="92920"/>
          <a:ext cx="1073689" cy="732659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 de Quintero</a:t>
          </a:r>
        </a:p>
      </dsp:txBody>
      <dsp:txXfrm>
        <a:off x="1421241" y="200215"/>
        <a:ext cx="759213" cy="518069"/>
      </dsp:txXfrm>
    </dsp:sp>
    <dsp:sp modelId="{B10E0A6D-A7D1-47C4-8EA9-80154D7B7B9B}">
      <dsp:nvSpPr>
        <dsp:cNvPr id="0" name=""/>
        <dsp:cNvSpPr/>
      </dsp:nvSpPr>
      <dsp:spPr>
        <a:xfrm>
          <a:off x="2157216" y="1386337"/>
          <a:ext cx="1093678" cy="81317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APS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Puchuncaví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Concón</a:t>
          </a:r>
        </a:p>
      </dsp:txBody>
      <dsp:txXfrm>
        <a:off x="2317381" y="1505424"/>
        <a:ext cx="773348" cy="5750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718C7-7368-4E70-AF17-19B42CF81F20}">
      <dsp:nvSpPr>
        <dsp:cNvPr id="0" name=""/>
        <dsp:cNvSpPr/>
      </dsp:nvSpPr>
      <dsp:spPr>
        <a:xfrm>
          <a:off x="2504286" y="1882693"/>
          <a:ext cx="949614" cy="665372"/>
        </a:xfrm>
        <a:prstGeom prst="ellipse">
          <a:avLst/>
        </a:prstGeom>
        <a:solidFill>
          <a:schemeClr val="accent3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Hospital. Cabildo</a:t>
          </a:r>
        </a:p>
      </dsp:txBody>
      <dsp:txXfrm>
        <a:off x="2643354" y="1980134"/>
        <a:ext cx="671478" cy="470490"/>
      </dsp:txXfrm>
    </dsp:sp>
    <dsp:sp modelId="{73F4C5E6-927F-41D7-B48F-80F13869BD5D}">
      <dsp:nvSpPr>
        <dsp:cNvPr id="0" name=""/>
        <dsp:cNvSpPr/>
      </dsp:nvSpPr>
      <dsp:spPr>
        <a:xfrm>
          <a:off x="545177" y="447648"/>
          <a:ext cx="1187398" cy="692456"/>
        </a:xfrm>
        <a:prstGeom prst="ellipse">
          <a:avLst/>
        </a:prstGeom>
        <a:solidFill>
          <a:schemeClr val="accent3">
            <a:shade val="80000"/>
            <a:alpha val="50000"/>
            <a:hueOff val="-6"/>
            <a:satOff val="2006"/>
            <a:lumOff val="1765"/>
            <a:alphaOff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Petorca.</a:t>
          </a:r>
        </a:p>
      </dsp:txBody>
      <dsp:txXfrm>
        <a:off x="719067" y="549056"/>
        <a:ext cx="839618" cy="489640"/>
      </dsp:txXfrm>
    </dsp:sp>
    <dsp:sp modelId="{EE35FDB1-9EDB-4A40-A1BA-F7C3C3E25982}">
      <dsp:nvSpPr>
        <dsp:cNvPr id="0" name=""/>
        <dsp:cNvSpPr/>
      </dsp:nvSpPr>
      <dsp:spPr>
        <a:xfrm>
          <a:off x="2408757" y="695823"/>
          <a:ext cx="960426" cy="660565"/>
        </a:xfrm>
        <a:prstGeom prst="ellipse">
          <a:avLst/>
        </a:prstGeom>
        <a:solidFill>
          <a:schemeClr val="accent3">
            <a:shade val="80000"/>
            <a:alpha val="50000"/>
            <a:hueOff val="-12"/>
            <a:satOff val="4012"/>
            <a:lumOff val="3529"/>
            <a:alphaOff val="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Hospital. La Ligua.</a:t>
          </a:r>
        </a:p>
      </dsp:txBody>
      <dsp:txXfrm>
        <a:off x="2549408" y="792561"/>
        <a:ext cx="679124" cy="467089"/>
      </dsp:txXfrm>
    </dsp:sp>
    <dsp:sp modelId="{E047927C-CC87-471E-AADD-11D381CB2716}">
      <dsp:nvSpPr>
        <dsp:cNvPr id="0" name=""/>
        <dsp:cNvSpPr/>
      </dsp:nvSpPr>
      <dsp:spPr>
        <a:xfrm>
          <a:off x="259626" y="1644910"/>
          <a:ext cx="959053" cy="777108"/>
        </a:xfrm>
        <a:prstGeom prst="ellipse">
          <a:avLst/>
        </a:prstGeom>
        <a:solidFill>
          <a:schemeClr val="accent3">
            <a:shade val="80000"/>
            <a:alpha val="50000"/>
            <a:hueOff val="-18"/>
            <a:satOff val="6018"/>
            <a:lumOff val="5294"/>
            <a:alphaOff val="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>
              <a:solidFill>
                <a:schemeClr val="bg1"/>
              </a:solidFill>
            </a:rPr>
            <a:t>Hospital. La Calera </a:t>
          </a:r>
        </a:p>
      </dsp:txBody>
      <dsp:txXfrm>
        <a:off x="400076" y="1758715"/>
        <a:ext cx="678153" cy="549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0.43883</cdr:x>
      <cdr:y>0.55304</cdr:y>
    </cdr:from>
    <cdr:to>
      <cdr:x>0.55876</cdr:x>
      <cdr:y>0.69529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1837188" y="1555522"/>
          <a:ext cx="502061" cy="400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s-E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L" sz="2000" b="1" dirty="0">
              <a:solidFill>
                <a:schemeClr val="bg1"/>
              </a:solidFill>
            </a:rPr>
            <a:t>9%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0.71532</cdr:x>
      <cdr:y>0.21524</cdr:y>
    </cdr:from>
    <cdr:to>
      <cdr:x>0.92599</cdr:x>
      <cdr:y>0.36567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39612E8D-1D26-4644-B3F0-4F52BF302D80}"/>
            </a:ext>
          </a:extLst>
        </cdr:cNvPr>
        <cdr:cNvSpPr txBox="1"/>
      </cdr:nvSpPr>
      <cdr:spPr>
        <a:xfrm xmlns:a="http://schemas.openxmlformats.org/drawingml/2006/main">
          <a:off x="3189370" y="777379"/>
          <a:ext cx="939269" cy="5433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1600" dirty="0">
              <a:solidFill>
                <a:schemeClr val="bg1"/>
              </a:solidFill>
            </a:rPr>
            <a:t>Total: 12</a:t>
          </a:r>
        </a:p>
      </cdr:txBody>
    </cdr:sp>
  </cdr:relSizeAnchor>
  <cdr:relSizeAnchor xmlns:cdr="http://schemas.openxmlformats.org/drawingml/2006/chartDrawing">
    <cdr:from>
      <cdr:x>0.70604</cdr:x>
      <cdr:y>0.86593</cdr:y>
    </cdr:from>
    <cdr:to>
      <cdr:x>0.96144</cdr:x>
      <cdr:y>0.97302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37EE23A3-6EB7-4E49-B399-CB089A6823DB}"/>
            </a:ext>
          </a:extLst>
        </cdr:cNvPr>
        <cdr:cNvSpPr txBox="1"/>
      </cdr:nvSpPr>
      <cdr:spPr>
        <a:xfrm xmlns:a="http://schemas.openxmlformats.org/drawingml/2006/main">
          <a:off x="3147979" y="3127513"/>
          <a:ext cx="1138740" cy="3867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1800" dirty="0">
              <a:solidFill>
                <a:schemeClr val="bg1"/>
              </a:solidFill>
            </a:rPr>
            <a:t>Total: 18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B2F56C-7A6E-464C-A72D-33F79071F382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1597B69-A68E-4E0A-AFE7-910BD5B0E55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19498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97B69-A68E-4E0A-AFE7-910BD5B0E551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745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8835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060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128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780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97B69-A68E-4E0A-AFE7-910BD5B0E551}" type="slidenum">
              <a:rPr lang="es-CL" smtClean="0"/>
              <a:pPr/>
              <a:t>12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013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97B69-A68E-4E0A-AFE7-910BD5B0E551}" type="slidenum">
              <a:rPr lang="es-CL" smtClean="0"/>
              <a:pPr/>
              <a:t>13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34292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862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22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314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9424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5F37-BA22-4008-98D2-F8F884DCD6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110CA838-3813-4665-B6D7-769E5C3C962B}" type="datetime1">
              <a:rPr lang="en-US" altLang="es-CL"/>
              <a:pPr>
                <a:defRPr/>
              </a:pPr>
              <a:t>5/6/2019</a:t>
            </a:fld>
            <a:endParaRPr lang="en-US" alt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DB5C-DD9B-4053-8EEB-60CFAF62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1D737-ED74-45A8-AACB-AC6FC605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12B9E-9CE3-41FE-8313-62E58A99776E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539657442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69CA1BA-221F-4338-8F89-36B4902AA4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4AB0864-B1D3-48E7-BD73-0F248DCE5D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FA56C-9B2B-4DE9-B8D6-38FCEEA8EC1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3952181411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605CF-AADE-4D4F-AF3F-CCC57676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847DDF3A-B673-453F-9738-FA57AF59EA53}" type="datetime1">
              <a:rPr lang="en-US" altLang="es-CL"/>
              <a:pPr>
                <a:defRPr/>
              </a:pPr>
              <a:t>5/6/2019</a:t>
            </a:fld>
            <a:endParaRPr lang="en-US" alt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28D98-BCA4-456C-8D65-E7753EE4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0B629-B4BA-467E-9E10-BCF22D2C8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C9054-7A73-4155-B2F0-B63059688927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43343126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A8543-8987-4231-84FB-21230AED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BB7AC92-EEFC-4740-94AE-28F844A51F11}" type="datetime1">
              <a:rPr lang="en-US" altLang="es-CL"/>
              <a:pPr>
                <a:defRPr/>
              </a:pPr>
              <a:t>5/6/2019</a:t>
            </a:fld>
            <a:endParaRPr lang="en-US" alt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476D3-9E67-4DC7-9378-9B15BC22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D5CA0-C2F7-4E8D-A708-DEC85D94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694EC-6E05-43EC-9F97-C050597AC4C9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22919460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B5ABB4-145D-4803-86A6-F8826B6500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204569-2ECF-491C-A610-7D634FEEFE38}" type="datetime1">
              <a:rPr lang="en-US" altLang="es-CL"/>
              <a:pPr>
                <a:defRPr/>
              </a:pPr>
              <a:t>5/6/2019</a:t>
            </a:fld>
            <a:endParaRPr lang="en-US" alt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094B6-4365-4047-940F-37C5486A9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8A677D-B742-43B8-AFCA-4853ABE8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DF8B9-5135-4657-BDF2-5E3371645FA7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547269168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705E7BE-9A89-4338-B8C0-683CD8CBE3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5BC19356-2B71-4BF8-95AF-79258D4A74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EE4C5-7EFF-404A-AF18-5B41BFD6937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87915758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5DD13B4-995B-468A-837D-3D4ED713EF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B326BD8-F670-4AED-B37D-FEF7806C8A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5DBD6-2A23-4D65-9E09-21E8196940DE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798567770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BA3ECA6-0982-414C-A0C5-B5286D84A6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7135DF04-130B-4D2A-AC58-B34AC78A2E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45DAE-3615-4F44-8895-24592908779B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6415980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150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CF2E190E-2F92-4BE6-8395-1EA37B425D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1148ED-257F-4471-9B42-B5BE0C3768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BE4F8-9FE9-47B2-BC2E-6BC2E54BFC39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41565605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3FD5B8C-A4B2-4E73-B7F9-43CDDEFF9F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6309DE-5858-46E8-8B43-73CB9F2E25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5B803-4DAF-44E6-85D2-8F20D8CDB73D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592692022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92DC034-2AF7-48FA-AFEB-86D920127D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D460A5-53F8-4ED5-AC8A-776348286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1ACC2-A157-4E01-B147-8646A28594DD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4006433024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39FAA2-0F03-40B9-9931-99182E2F8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9F409E-24FD-45F8-A10E-868E3473C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BE887F-DCF1-41F8-AC59-0D5C7F17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627D6-9CD9-4685-A49A-A0D41D56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434D69-3163-4AD4-8636-A68CBDFAF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6921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4F66A-685C-492A-9EE3-9A1745DC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E4EF67-B210-40C9-BA53-F48918719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E7123E-CEFB-43A5-8404-2889390B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20D969-A76B-4A14-814F-ED22904D5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F460C0-A92E-440D-ABFD-50997DB0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48768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DD078A-980A-465E-B234-A89148C5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CBE1DA-60A6-4EF1-A62A-99524F88A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EDC7A4-9303-4D67-B9F0-F5F38411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CAA22F-6655-42BE-8481-30F6B43B0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00D2DE-73D9-40D5-A514-0ACC1170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03451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757587-8D3B-4728-8307-85F913ECD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DE93AC-DDE4-4CD2-9176-3E15C6938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125A12-6F3F-4D02-8416-F27F4549D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93E652-BF8E-4A30-BF66-5E9A5DCA1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25E0BF-E293-4B14-BE09-15B6744D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B0E20-2E95-4FE6-ABA8-AC2F2BC7C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764650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2C1E5-D230-4E40-B034-035A2452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555DB2-E2C0-4CD9-BFAD-FB596AC8A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AFEC6E-EF1B-4F13-B2CB-39E114A4C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B405B9-AF14-48F0-946F-489785CDF1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436BA1-C7EC-4B01-B7FD-69A8B6810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3B5047B-0182-4EAE-8423-7E2147D33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F8968E-FBA6-46EC-BAEE-DEFAAE3B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297E2F4-E99C-4348-9646-7DC744AC5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6185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10C47-CD92-4579-945B-26E60083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C07E48D-70A3-4D20-B3BF-F685CFC2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C10E81-C047-4743-93F9-57BADDAC6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CB5176A-53B2-4AD3-9453-ED76EDC2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141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A4A26D4-4EB8-4B70-93E7-7EEB5DB41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9C8113-B180-4E0A-BA73-FF7ACE05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63CD655-B41D-4312-86C0-04983DC2B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7452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36771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16F928-CC2A-44D0-B1C1-A332758D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227137-171F-4AB2-81F8-C74E2B123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7A8411-C305-4D90-A159-F86405D5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31CF39-F3C3-4856-AC0C-CD679D31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009E8B-350B-4297-8111-348CEE26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4FF9FD-BFF9-4B70-8F5A-40C766124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30520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4CA30-AF72-4478-BF17-26A814265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C18AE99-AA3F-49ED-A9CE-758F6EB0E1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7EBF53-BD54-470A-ACD0-99C902CA9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80DB28-D43B-475D-9A0F-CB141982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8C6824-77C7-4422-A826-E1A7E3EA6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9676B0-9889-4F02-8AAE-7A3D1A62E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10186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B09EC-9253-4636-A695-DEB91B832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D31828-A6C5-47AD-B2B5-5CDE80F93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2B49CA-8E8C-45A7-AED1-433C23F5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78775D-5C79-45DE-8A82-BAA39F85B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8C5EF-E3E2-4990-8E45-A029A97A7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383088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477EA44-E0C2-4781-811C-774568BE4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B54EDC-4B13-4787-A7A5-7E27C9AFC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F7F368-E9A0-43FC-BC77-440F0000E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4D353B-1E95-4BB1-AE5B-F19D77488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C29EF7-764B-44FD-8C33-5D9FE2ACB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993288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hape 20" descr="Complemento-Logo-Gobierno-160x14p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6401" y="0"/>
            <a:ext cx="2032000" cy="17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479801" y="3035300"/>
            <a:ext cx="5257799" cy="3236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57213" marR="0" lvl="1" indent="-128588" algn="l" rtl="0">
              <a:spcBef>
                <a:spcPts val="270"/>
              </a:spcBef>
              <a:buClr>
                <a:schemeClr val="lt1"/>
              </a:buClr>
              <a:buSzPct val="100000"/>
              <a:buFont typeface="Arial"/>
              <a:buChar char="–"/>
              <a:def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85725" algn="l" rtl="0">
              <a:spcBef>
                <a:spcPts val="270"/>
              </a:spcBef>
              <a:buClr>
                <a:schemeClr val="lt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3479801" y="1066802"/>
            <a:ext cx="5257799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  <a:defRPr sz="15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3"/>
          </p:nvPr>
        </p:nvSpPr>
        <p:spPr>
          <a:xfrm>
            <a:off x="3479801" y="2184400"/>
            <a:ext cx="5257799" cy="72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4F81BD"/>
              </a:buClr>
              <a:buFont typeface="Arial"/>
              <a:buNone/>
              <a:defRPr sz="1350" b="0" i="0" u="none" strike="noStrike" cap="none">
                <a:solidFill>
                  <a:srgbClr val="4F81B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607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12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568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532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2676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0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733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3935C-446A-A648-A9F2-B55BE97BF842}" type="datetimeFigureOut">
              <a:rPr lang="es-ES" smtClean="0"/>
              <a:t>06/05/2019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D3DBB-1685-D440-B467-2E1C1341C25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74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5FF9CAC2-8D21-401A-868C-206DFAD7C9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FBD15B38-8C87-4407-A640-AE9CA2411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text styles</a:t>
            </a:r>
          </a:p>
          <a:p>
            <a:pPr lvl="1"/>
            <a:r>
              <a:rPr lang="en-US" altLang="es-CL"/>
              <a:t>Second level</a:t>
            </a:r>
          </a:p>
          <a:p>
            <a:pPr lvl="2"/>
            <a:r>
              <a:rPr lang="en-US" altLang="es-CL"/>
              <a:t>Third level</a:t>
            </a:r>
          </a:p>
          <a:p>
            <a:pPr lvl="3"/>
            <a:r>
              <a:rPr lang="en-US" altLang="es-CL"/>
              <a:t>Fourth level</a:t>
            </a:r>
          </a:p>
          <a:p>
            <a:pPr lvl="4"/>
            <a:r>
              <a:rPr lang="en-US" altLang="es-CL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89FA7-68BD-435E-B0C4-C411E1BF40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95B8B-D9B0-463C-8117-2CB2F7258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Verdana" panose="020B0604030504040204" pitchFamily="34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fld id="{61F385C7-5C17-4772-9342-DF631131D112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E7F02B-5D7D-4489-B2F4-551CD26F21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 eaLnBrk="1" hangingPunct="1"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544F9D-D3D0-4DE8-86F7-D9ED8E250A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 eaLnBrk="1" hangingPunct="1"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B1DFEC-A092-4813-9157-A58B7CADCBB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 eaLnBrk="1" hangingPunct="1"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E18DA-CED5-45B2-9672-2210883FA9A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 eaLnBrk="1" hangingPunct="1"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wipe/>
  </p:transition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BD31168-8514-497B-B9E3-D173DD73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07CE4A-03B3-4405-B4FB-814F7C052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3824BC-00F4-4F6A-8C1E-33C2022149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A06F-EEAA-436C-9AD3-17C96A11DDB4}" type="datetimeFigureOut">
              <a:rPr lang="es-CL" smtClean="0"/>
              <a:t>06-05-2019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44F898-2B4E-4388-A47F-3E50A4811E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A6BE1-69D6-44B7-911F-D7B47D713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419D4-B11D-45E6-AAAE-2D87F94F27B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80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4.emf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7.pn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microsoft.com/office/2014/relationships/chartEx" Target="../charts/chartEx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6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6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3.pn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7" Type="http://schemas.openxmlformats.org/officeDocument/2006/relationships/chart" Target="../charts/chart26.xm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11" Type="http://schemas.openxmlformats.org/officeDocument/2006/relationships/image" Target="../media/image28.pn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7" Type="http://schemas.openxmlformats.org/officeDocument/2006/relationships/image" Target="../media/image1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chart" Target="../charts/chart2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jpg"/><Relationship Id="rId5" Type="http://schemas.openxmlformats.org/officeDocument/2006/relationships/image" Target="../media/image119.jpg"/><Relationship Id="rId4" Type="http://schemas.openxmlformats.org/officeDocument/2006/relationships/image" Target="../media/image1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7.jpg"/><Relationship Id="rId5" Type="http://schemas.openxmlformats.org/officeDocument/2006/relationships/chart" Target="../charts/chart33.xml"/><Relationship Id="rId4" Type="http://schemas.openxmlformats.org/officeDocument/2006/relationships/image" Target="../media/image1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3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30.png"/><Relationship Id="rId4" Type="http://schemas.openxmlformats.org/officeDocument/2006/relationships/image" Target="../media/image12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1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3.jpg"/><Relationship Id="rId4" Type="http://schemas.openxmlformats.org/officeDocument/2006/relationships/image" Target="../media/image14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7" Type="http://schemas.openxmlformats.org/officeDocument/2006/relationships/image" Target="../media/image1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8.jp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90.xml"/><Relationship Id="rId3" Type="http://schemas.openxmlformats.org/officeDocument/2006/relationships/image" Target="../media/image149.jpg"/><Relationship Id="rId7" Type="http://schemas.openxmlformats.org/officeDocument/2006/relationships/slide" Target="slide8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2.xml"/><Relationship Id="rId5" Type="http://schemas.openxmlformats.org/officeDocument/2006/relationships/slide" Target="slide86.xml"/><Relationship Id="rId4" Type="http://schemas.openxmlformats.org/officeDocument/2006/relationships/slide" Target="slide7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2.png"/><Relationship Id="rId4" Type="http://schemas.openxmlformats.org/officeDocument/2006/relationships/image" Target="../media/image151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slide" Target="slide77.xml"/><Relationship Id="rId4" Type="http://schemas.openxmlformats.org/officeDocument/2006/relationships/image" Target="../media/image15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50.png"/><Relationship Id="rId7" Type="http://schemas.openxmlformats.org/officeDocument/2006/relationships/image" Target="../media/image164.jp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9.png"/><Relationship Id="rId5" Type="http://schemas.openxmlformats.org/officeDocument/2006/relationships/slide" Target="slide77.xml"/><Relationship Id="rId4" Type="http://schemas.openxmlformats.org/officeDocument/2006/relationships/image" Target="../media/image16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png"/><Relationship Id="rId4" Type="http://schemas.openxmlformats.org/officeDocument/2006/relationships/slide" Target="slide7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9.png"/><Relationship Id="rId4" Type="http://schemas.openxmlformats.org/officeDocument/2006/relationships/chart" Target="../charts/chart4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png"/><Relationship Id="rId4" Type="http://schemas.openxmlformats.org/officeDocument/2006/relationships/slide" Target="slide7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5" Type="http://schemas.openxmlformats.org/officeDocument/2006/relationships/slide" Target="slide77.xml"/><Relationship Id="rId4" Type="http://schemas.openxmlformats.org/officeDocument/2006/relationships/image" Target="../media/image17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63526" y="5152120"/>
            <a:ext cx="4816948" cy="1244806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Servicio de Salud Viña del Mar Quillota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BFFB17-000B-48D6-ACED-BEA3D0DCA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463" y="4012160"/>
            <a:ext cx="940474" cy="7686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3DB9081-8F27-4650-B4FC-4D320272A3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9" t="875" r="46724" b="-875"/>
          <a:stretch/>
        </p:blipFill>
        <p:spPr>
          <a:xfrm>
            <a:off x="2991809" y="4004883"/>
            <a:ext cx="823453" cy="76868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376" y="3853543"/>
            <a:ext cx="853859" cy="10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n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5"/>
          <a:stretch/>
        </p:blipFill>
        <p:spPr>
          <a:xfrm>
            <a:off x="0" y="0"/>
            <a:ext cx="9137432" cy="8795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E6890C-65F3-4F62-9A0E-1B8B1331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615" y="1445375"/>
            <a:ext cx="3468772" cy="3967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FD0CF7-8FD5-4EFD-BD32-E382C8F747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700" t="41640" r="4777" b="34097"/>
          <a:stretch/>
        </p:blipFill>
        <p:spPr>
          <a:xfrm>
            <a:off x="885772" y="2789703"/>
            <a:ext cx="2057936" cy="116486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6A83D69-11E4-4AAD-BD61-D5E28C1CD247}"/>
              </a:ext>
            </a:extLst>
          </p:cNvPr>
          <p:cNvSpPr txBox="1"/>
          <p:nvPr/>
        </p:nvSpPr>
        <p:spPr>
          <a:xfrm>
            <a:off x="4044169" y="3198636"/>
            <a:ext cx="4683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Olmué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BEB3E47-E6BF-497E-8BBC-17945D8C52EB}"/>
              </a:ext>
            </a:extLst>
          </p:cNvPr>
          <p:cNvSpPr/>
          <p:nvPr/>
        </p:nvSpPr>
        <p:spPr>
          <a:xfrm>
            <a:off x="4196340" y="3405659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7889E0B-C206-4602-ABA5-A992E3FED11E}"/>
              </a:ext>
            </a:extLst>
          </p:cNvPr>
          <p:cNvSpPr txBox="1"/>
          <p:nvPr/>
        </p:nvSpPr>
        <p:spPr>
          <a:xfrm>
            <a:off x="3677459" y="3785381"/>
            <a:ext cx="5212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Quilpué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C3349F6-7094-4D4E-B7F7-2B3F89F1808D}"/>
              </a:ext>
            </a:extLst>
          </p:cNvPr>
          <p:cNvSpPr/>
          <p:nvPr/>
        </p:nvSpPr>
        <p:spPr>
          <a:xfrm>
            <a:off x="3912949" y="3736148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64B1E60-A92E-4A4A-826D-7DB708677DCF}"/>
              </a:ext>
            </a:extLst>
          </p:cNvPr>
          <p:cNvSpPr/>
          <p:nvPr/>
        </p:nvSpPr>
        <p:spPr>
          <a:xfrm>
            <a:off x="3884026" y="3389700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F956EA2-12B7-43F1-9640-35F0B48E8F39}"/>
              </a:ext>
            </a:extLst>
          </p:cNvPr>
          <p:cNvSpPr txBox="1"/>
          <p:nvPr/>
        </p:nvSpPr>
        <p:spPr>
          <a:xfrm>
            <a:off x="3389797" y="3533465"/>
            <a:ext cx="819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800" b="1" dirty="0"/>
              <a:t>Villa Alemana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651032C-F039-4136-95E4-B6FBFB9301ED}"/>
              </a:ext>
            </a:extLst>
          </p:cNvPr>
          <p:cNvSpPr/>
          <p:nvPr/>
        </p:nvSpPr>
        <p:spPr>
          <a:xfrm>
            <a:off x="3809523" y="3533465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6B787FF-A5F8-4365-B130-DB2DF446D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5355" y="3066667"/>
            <a:ext cx="232017" cy="305468"/>
          </a:xfrm>
          <a:prstGeom prst="rect">
            <a:avLst/>
          </a:prstGeom>
        </p:spPr>
      </p:pic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516D9BD9-0EF5-4829-82B0-4C9CA1FF26F9}"/>
              </a:ext>
            </a:extLst>
          </p:cNvPr>
          <p:cNvCxnSpPr>
            <a:cxnSpLocks/>
            <a:stCxn id="17" idx="3"/>
          </p:cNvCxnSpPr>
          <p:nvPr/>
        </p:nvCxnSpPr>
        <p:spPr>
          <a:xfrm flipH="1" flipV="1">
            <a:off x="2295184" y="3536225"/>
            <a:ext cx="1520546" cy="33414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1A37238D-59A6-4B9B-BFE3-81D729FE81ED}"/>
              </a:ext>
            </a:extLst>
          </p:cNvPr>
          <p:cNvCxnSpPr>
            <a:cxnSpLocks/>
            <a:stCxn id="13" idx="5"/>
          </p:cNvCxnSpPr>
          <p:nvPr/>
        </p:nvCxnSpPr>
        <p:spPr>
          <a:xfrm flipH="1">
            <a:off x="2265161" y="3772322"/>
            <a:ext cx="1683962" cy="71781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CCA4FA79-B612-4D70-BCDB-9305D1159660}"/>
              </a:ext>
            </a:extLst>
          </p:cNvPr>
          <p:cNvCxnSpPr>
            <a:cxnSpLocks/>
          </p:cNvCxnSpPr>
          <p:nvPr/>
        </p:nvCxnSpPr>
        <p:spPr>
          <a:xfrm flipH="1" flipV="1">
            <a:off x="2541166" y="3156172"/>
            <a:ext cx="1386467" cy="292006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665A3BF-E5BD-4AAB-A76A-01DC0381DDD4}"/>
              </a:ext>
            </a:extLst>
          </p:cNvPr>
          <p:cNvSpPr txBox="1"/>
          <p:nvPr/>
        </p:nvSpPr>
        <p:spPr>
          <a:xfrm>
            <a:off x="3641123" y="3375051"/>
            <a:ext cx="5373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Limache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8FFFD3C8-DE20-458E-BDEB-E870A19440B4}"/>
              </a:ext>
            </a:extLst>
          </p:cNvPr>
          <p:cNvCxnSpPr>
            <a:cxnSpLocks/>
          </p:cNvCxnSpPr>
          <p:nvPr/>
        </p:nvCxnSpPr>
        <p:spPr>
          <a:xfrm flipH="1" flipV="1">
            <a:off x="2898220" y="2891121"/>
            <a:ext cx="1010865" cy="50422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E88E8E2-7238-46BF-9E9C-7193917E6A59}"/>
              </a:ext>
            </a:extLst>
          </p:cNvPr>
          <p:cNvSpPr txBox="1"/>
          <p:nvPr/>
        </p:nvSpPr>
        <p:spPr>
          <a:xfrm>
            <a:off x="751217" y="2173205"/>
            <a:ext cx="23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rgbClr val="0070C0"/>
                </a:solidFill>
              </a:rPr>
              <a:t>Red Hospitalaria SSVQ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1020127" y="305657"/>
            <a:ext cx="2182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rgbClr val="00B050"/>
                </a:solidFill>
              </a:rPr>
              <a:t>Marga Marga</a:t>
            </a:r>
          </a:p>
        </p:txBody>
      </p:sp>
      <p:grpSp>
        <p:nvGrpSpPr>
          <p:cNvPr id="26" name="Grupo 25"/>
          <p:cNvGrpSpPr/>
          <p:nvPr/>
        </p:nvGrpSpPr>
        <p:grpSpPr>
          <a:xfrm>
            <a:off x="6647438" y="6456867"/>
            <a:ext cx="2246022" cy="348343"/>
            <a:chOff x="1096639" y="4268644"/>
            <a:chExt cx="2246022" cy="348343"/>
          </a:xfrm>
        </p:grpSpPr>
        <p:sp>
          <p:nvSpPr>
            <p:cNvPr id="28" name="Rectángulo 27"/>
            <p:cNvSpPr/>
            <p:nvPr/>
          </p:nvSpPr>
          <p:spPr>
            <a:xfrm>
              <a:off x="1096639" y="4392128"/>
              <a:ext cx="5116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F0"/>
                  </a:solidFill>
                </a:rPr>
                <a:t>Petorca</a:t>
              </a:r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1492414" y="4397056"/>
              <a:ext cx="52770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7030A0"/>
                  </a:solidFill>
                </a:rPr>
                <a:t>Quillota</a:t>
              </a:r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1892559" y="4401543"/>
              <a:ext cx="79060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FFC000"/>
                  </a:solidFill>
                </a:rPr>
                <a:t>Borde Costero</a:t>
              </a: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2580914" y="4398421"/>
              <a:ext cx="76174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50"/>
                  </a:solidFill>
                </a:rPr>
                <a:t>Marga </a:t>
              </a:r>
              <a:r>
                <a:rPr lang="es-CL" sz="800" b="1" dirty="0" err="1">
                  <a:solidFill>
                    <a:srgbClr val="00B050"/>
                  </a:solidFill>
                </a:rPr>
                <a:t>Marga</a:t>
              </a:r>
              <a:endParaRPr lang="es-CL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1101417" y="4268644"/>
              <a:ext cx="6206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/>
                <a:t>Provincias</a:t>
              </a:r>
            </a:p>
          </p:txBody>
        </p:sp>
        <p:cxnSp>
          <p:nvCxnSpPr>
            <p:cNvPr id="34" name="Conector recto 33"/>
            <p:cNvCxnSpPr/>
            <p:nvPr/>
          </p:nvCxnSpPr>
          <p:spPr>
            <a:xfrm>
              <a:off x="1186779" y="4435873"/>
              <a:ext cx="421539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 flipV="1">
              <a:off x="1554311" y="4469999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/>
            <p:cNvCxnSpPr/>
            <p:nvPr/>
          </p:nvCxnSpPr>
          <p:spPr>
            <a:xfrm flipV="1">
              <a:off x="1953705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/>
            <p:cNvCxnSpPr/>
            <p:nvPr/>
          </p:nvCxnSpPr>
          <p:spPr>
            <a:xfrm flipV="1">
              <a:off x="2628773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upo 81"/>
          <p:cNvGrpSpPr/>
          <p:nvPr/>
        </p:nvGrpSpPr>
        <p:grpSpPr>
          <a:xfrm>
            <a:off x="3884026" y="2004447"/>
            <a:ext cx="4927509" cy="3777971"/>
            <a:chOff x="3884026" y="2004447"/>
            <a:chExt cx="4927509" cy="3777971"/>
          </a:xfrm>
        </p:grpSpPr>
        <p:grpSp>
          <p:nvGrpSpPr>
            <p:cNvPr id="24" name="Grupo 23"/>
            <p:cNvGrpSpPr/>
            <p:nvPr/>
          </p:nvGrpSpPr>
          <p:grpSpPr>
            <a:xfrm>
              <a:off x="6264076" y="2799655"/>
              <a:ext cx="2547459" cy="2091266"/>
              <a:chOff x="4594206" y="5098057"/>
              <a:chExt cx="2172185" cy="1783195"/>
            </a:xfrm>
          </p:grpSpPr>
          <p:pic>
            <p:nvPicPr>
              <p:cNvPr id="41" name="Imagen 40">
                <a:extLst>
                  <a:ext uri="{FF2B5EF4-FFF2-40B4-BE49-F238E27FC236}">
                    <a16:creationId xmlns:a16="http://schemas.microsoft.com/office/drawing/2014/main" id="{0523CB99-A0B1-4FDB-AFCD-B2CEB18EBA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49737" t="60222" r="34705" b="11525"/>
              <a:stretch/>
            </p:blipFill>
            <p:spPr>
              <a:xfrm>
                <a:off x="4594206" y="5098057"/>
                <a:ext cx="1501794" cy="1783195"/>
              </a:xfrm>
              <a:prstGeom prst="rect">
                <a:avLst/>
              </a:prstGeom>
            </p:spPr>
          </p:pic>
          <p:sp>
            <p:nvSpPr>
              <p:cNvPr id="43" name="Rectángulo: esquinas diagonales cortadas 25">
                <a:extLst>
                  <a:ext uri="{FF2B5EF4-FFF2-40B4-BE49-F238E27FC236}">
                    <a16:creationId xmlns:a16="http://schemas.microsoft.com/office/drawing/2014/main" id="{F2441536-3F58-40CF-BFC1-6C43AF39C3FC}"/>
                  </a:ext>
                </a:extLst>
              </p:cNvPr>
              <p:cNvSpPr/>
              <p:nvPr/>
            </p:nvSpPr>
            <p:spPr>
              <a:xfrm>
                <a:off x="4594206" y="6730346"/>
                <a:ext cx="2172185" cy="150906"/>
              </a:xfrm>
              <a:prstGeom prst="snip2Diag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</p:grpSp>
        <p:sp>
          <p:nvSpPr>
            <p:cNvPr id="2" name="Rectángulo 1"/>
            <p:cNvSpPr/>
            <p:nvPr/>
          </p:nvSpPr>
          <p:spPr>
            <a:xfrm>
              <a:off x="5864039" y="2004447"/>
              <a:ext cx="28368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b="1" dirty="0">
                  <a:solidFill>
                    <a:srgbClr val="0070C0"/>
                  </a:solidFill>
                </a:rPr>
                <a:t>Red de Atención Primaria de Salud</a:t>
              </a: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4415083" y="4055951"/>
              <a:ext cx="1480489" cy="1726467"/>
              <a:chOff x="61780" y="2781300"/>
              <a:chExt cx="1262394" cy="1472136"/>
            </a:xfrm>
          </p:grpSpPr>
          <p:pic>
            <p:nvPicPr>
              <p:cNvPr id="52" name="Imagen 51">
                <a:extLst>
                  <a:ext uri="{FF2B5EF4-FFF2-40B4-BE49-F238E27FC236}">
                    <a16:creationId xmlns:a16="http://schemas.microsoft.com/office/drawing/2014/main" id="{0523CB99-A0B1-4FDB-AFCD-B2CEB18EBA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73236" t="65376" r="14913" b="11525"/>
              <a:stretch/>
            </p:blipFill>
            <p:spPr>
              <a:xfrm>
                <a:off x="180161" y="2781300"/>
                <a:ext cx="1144013" cy="1451577"/>
              </a:xfrm>
              <a:prstGeom prst="rect">
                <a:avLst/>
              </a:prstGeom>
            </p:spPr>
          </p:pic>
          <p:sp>
            <p:nvSpPr>
              <p:cNvPr id="53" name="Rectángulo: esquinas diagonales cortadas 1">
                <a:extLst>
                  <a:ext uri="{FF2B5EF4-FFF2-40B4-BE49-F238E27FC236}">
                    <a16:creationId xmlns:a16="http://schemas.microsoft.com/office/drawing/2014/main" id="{E91736B9-1F20-4C13-9A50-479B116B6C4E}"/>
                  </a:ext>
                </a:extLst>
              </p:cNvPr>
              <p:cNvSpPr/>
              <p:nvPr/>
            </p:nvSpPr>
            <p:spPr>
              <a:xfrm>
                <a:off x="61780" y="3001948"/>
                <a:ext cx="280858" cy="1251488"/>
              </a:xfrm>
              <a:prstGeom prst="snip2Diag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</p:grp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6FC22AB5-F693-445C-ACDB-4ABC05F9FB80}"/>
                </a:ext>
              </a:extLst>
            </p:cNvPr>
            <p:cNvCxnSpPr>
              <a:cxnSpLocks/>
              <a:stCxn id="13" idx="5"/>
            </p:cNvCxnSpPr>
            <p:nvPr/>
          </p:nvCxnSpPr>
          <p:spPr>
            <a:xfrm>
              <a:off x="3949123" y="3772322"/>
              <a:ext cx="588784" cy="342478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6FC22AB5-F693-445C-ACDB-4ABC05F9FB80}"/>
                </a:ext>
              </a:extLst>
            </p:cNvPr>
            <p:cNvCxnSpPr>
              <a:cxnSpLocks/>
              <a:endCxn id="41" idx="1"/>
            </p:cNvCxnSpPr>
            <p:nvPr/>
          </p:nvCxnSpPr>
          <p:spPr>
            <a:xfrm>
              <a:off x="4001917" y="3470149"/>
              <a:ext cx="2262159" cy="375139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6FC22AB5-F693-445C-ACDB-4ABC05F9FB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4907" y="3014136"/>
              <a:ext cx="2028959" cy="386886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6FC22AB5-F693-445C-ACDB-4ABC05F9FB80}"/>
                </a:ext>
              </a:extLst>
            </p:cNvPr>
            <p:cNvCxnSpPr>
              <a:cxnSpLocks/>
            </p:cNvCxnSpPr>
            <p:nvPr/>
          </p:nvCxnSpPr>
          <p:spPr>
            <a:xfrm>
              <a:off x="3884026" y="3623581"/>
              <a:ext cx="2422361" cy="636012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" name="Rectángulo 2"/>
          <p:cNvSpPr/>
          <p:nvPr/>
        </p:nvSpPr>
        <p:spPr>
          <a:xfrm>
            <a:off x="58372" y="5094303"/>
            <a:ext cx="698484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altLang="es-CL" b="1" dirty="0">
                <a:solidFill>
                  <a:srgbClr val="0070C0"/>
                </a:solidFill>
              </a:rPr>
              <a:t>Marga </a:t>
            </a:r>
            <a:r>
              <a:rPr lang="es-CL" altLang="es-CL" b="1" dirty="0" err="1">
                <a:solidFill>
                  <a:srgbClr val="0070C0"/>
                </a:solidFill>
              </a:rPr>
              <a:t>Marga</a:t>
            </a:r>
            <a:endParaRPr lang="es-CL" altLang="es-CL" b="1" dirty="0">
              <a:solidFill>
                <a:srgbClr val="0070C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altLang="es-CL" sz="1400" dirty="0">
              <a:solidFill>
                <a:srgbClr val="0070C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400" dirty="0"/>
              <a:t>Optimización flujos para abordar la Lista de Espera de oftalmología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400" dirty="0"/>
              <a:t>Gestión de pabellón de Hospital de Limache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400" dirty="0"/>
              <a:t>Se optimiza el funcionamiento del TAC Quilpué.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400" dirty="0"/>
              <a:t>Flujos de epicrisis de alta desde hospitales a APS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400" dirty="0"/>
              <a:t>Difusión de carteras de prestaciones, laboratorio y arsenales farmacológicos de la red.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DA5F824D-A680-4C29-B456-21D102501884}"/>
              </a:ext>
            </a:extLst>
          </p:cNvPr>
          <p:cNvGrpSpPr/>
          <p:nvPr/>
        </p:nvGrpSpPr>
        <p:grpSpPr>
          <a:xfrm>
            <a:off x="8017850" y="914338"/>
            <a:ext cx="842343" cy="842343"/>
            <a:chOff x="8017850" y="914338"/>
            <a:chExt cx="842343" cy="842343"/>
          </a:xfrm>
        </p:grpSpPr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A16A06F6-B295-49B6-9607-240E2EBBF00F}"/>
                </a:ext>
              </a:extLst>
            </p:cNvPr>
            <p:cNvSpPr/>
            <p:nvPr/>
          </p:nvSpPr>
          <p:spPr>
            <a:xfrm>
              <a:off x="8017850" y="914338"/>
              <a:ext cx="842343" cy="842343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4E42A19F-EB04-4603-907D-4F256EC3304E}"/>
                </a:ext>
              </a:extLst>
            </p:cNvPr>
            <p:cNvSpPr txBox="1"/>
            <p:nvPr/>
          </p:nvSpPr>
          <p:spPr>
            <a:xfrm>
              <a:off x="8206280" y="1104677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682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n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53" y="327359"/>
            <a:ext cx="5569640" cy="5150296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5"/>
          <a:stretch/>
        </p:blipFill>
        <p:spPr>
          <a:xfrm>
            <a:off x="0" y="0"/>
            <a:ext cx="9137432" cy="8795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4FB9FC0-D0BA-40AD-A027-9794A3B7B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670" y="2396154"/>
            <a:ext cx="232017" cy="305468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E1F4709E-251D-41E5-9BB7-BA8FC66981E9}"/>
              </a:ext>
            </a:extLst>
          </p:cNvPr>
          <p:cNvSpPr/>
          <p:nvPr/>
        </p:nvSpPr>
        <p:spPr>
          <a:xfrm>
            <a:off x="4104992" y="2771774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B1EF22E-7B94-4AB1-A16E-C3EE9F2B0A9A}"/>
              </a:ext>
            </a:extLst>
          </p:cNvPr>
          <p:cNvSpPr txBox="1"/>
          <p:nvPr/>
        </p:nvSpPr>
        <p:spPr>
          <a:xfrm>
            <a:off x="3737511" y="3261604"/>
            <a:ext cx="5277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Quillota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5E957B4-1172-4FAD-89FA-B79045B33321}"/>
              </a:ext>
            </a:extLst>
          </p:cNvPr>
          <p:cNvSpPr/>
          <p:nvPr/>
        </p:nvSpPr>
        <p:spPr>
          <a:xfrm>
            <a:off x="4031009" y="3213866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3EC02F0-D86D-4AB2-8240-48EAF62A17E6}"/>
              </a:ext>
            </a:extLst>
          </p:cNvPr>
          <p:cNvSpPr txBox="1"/>
          <p:nvPr/>
        </p:nvSpPr>
        <p:spPr>
          <a:xfrm>
            <a:off x="4170520" y="3086263"/>
            <a:ext cx="5245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Hijuelas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6DE542C3-4504-4F0A-AA85-8736B820FDA6}"/>
              </a:ext>
            </a:extLst>
          </p:cNvPr>
          <p:cNvSpPr/>
          <p:nvPr/>
        </p:nvSpPr>
        <p:spPr>
          <a:xfrm>
            <a:off x="4208306" y="3181992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EF402F0D-929E-4975-B65C-F60E24E881F7}"/>
              </a:ext>
            </a:extLst>
          </p:cNvPr>
          <p:cNvSpPr/>
          <p:nvPr/>
        </p:nvSpPr>
        <p:spPr>
          <a:xfrm>
            <a:off x="4031009" y="2988620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1546B40A-A822-4808-AD2D-8B86034366EA}"/>
              </a:ext>
            </a:extLst>
          </p:cNvPr>
          <p:cNvSpPr/>
          <p:nvPr/>
        </p:nvSpPr>
        <p:spPr>
          <a:xfrm>
            <a:off x="3867508" y="3036428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E88E8E2-7238-46BF-9E9C-7193917E6A59}"/>
              </a:ext>
            </a:extLst>
          </p:cNvPr>
          <p:cNvSpPr txBox="1"/>
          <p:nvPr/>
        </p:nvSpPr>
        <p:spPr>
          <a:xfrm>
            <a:off x="851128" y="836734"/>
            <a:ext cx="23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rgbClr val="0070C0"/>
                </a:solidFill>
              </a:rPr>
              <a:t>Red Hospitalaria SSVQ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537344" y="336545"/>
            <a:ext cx="2618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rgbClr val="7030A0"/>
                </a:solidFill>
                <a:latin typeface="+mj-lt"/>
              </a:rPr>
              <a:t>Quillota-</a:t>
            </a:r>
            <a:r>
              <a:rPr lang="es-CL" sz="2800" b="1" dirty="0">
                <a:solidFill>
                  <a:srgbClr val="00B0F0"/>
                </a:solidFill>
              </a:rPr>
              <a:t>Petorca</a:t>
            </a:r>
          </a:p>
        </p:txBody>
      </p:sp>
      <p:grpSp>
        <p:nvGrpSpPr>
          <p:cNvPr id="31" name="Grupo 30"/>
          <p:cNvGrpSpPr/>
          <p:nvPr/>
        </p:nvGrpSpPr>
        <p:grpSpPr>
          <a:xfrm>
            <a:off x="6773491" y="6382764"/>
            <a:ext cx="2246022" cy="348343"/>
            <a:chOff x="1096639" y="4268644"/>
            <a:chExt cx="2246022" cy="348343"/>
          </a:xfrm>
        </p:grpSpPr>
        <p:sp>
          <p:nvSpPr>
            <p:cNvPr id="32" name="Rectángulo 31"/>
            <p:cNvSpPr/>
            <p:nvPr/>
          </p:nvSpPr>
          <p:spPr>
            <a:xfrm>
              <a:off x="1096639" y="4392128"/>
              <a:ext cx="5116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F0"/>
                  </a:solidFill>
                </a:rPr>
                <a:t>Petorca</a:t>
              </a: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1492414" y="4397056"/>
              <a:ext cx="52770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7030A0"/>
                  </a:solidFill>
                </a:rPr>
                <a:t>Quillota</a:t>
              </a:r>
            </a:p>
          </p:txBody>
        </p:sp>
        <p:sp>
          <p:nvSpPr>
            <p:cNvPr id="34" name="Rectángulo 33"/>
            <p:cNvSpPr/>
            <p:nvPr/>
          </p:nvSpPr>
          <p:spPr>
            <a:xfrm>
              <a:off x="1892559" y="4401543"/>
              <a:ext cx="79060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FFC000"/>
                  </a:solidFill>
                </a:rPr>
                <a:t>Borde Costero</a:t>
              </a:r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2580914" y="4398421"/>
              <a:ext cx="76174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50"/>
                  </a:solidFill>
                </a:rPr>
                <a:t>Marga Marga</a:t>
              </a:r>
            </a:p>
          </p:txBody>
        </p:sp>
        <p:sp>
          <p:nvSpPr>
            <p:cNvPr id="36" name="Rectángulo 35"/>
            <p:cNvSpPr/>
            <p:nvPr/>
          </p:nvSpPr>
          <p:spPr>
            <a:xfrm>
              <a:off x="1101417" y="4268644"/>
              <a:ext cx="6206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/>
                <a:t>Provincias</a:t>
              </a:r>
            </a:p>
          </p:txBody>
        </p:sp>
        <p:cxnSp>
          <p:nvCxnSpPr>
            <p:cNvPr id="37" name="Conector recto 36"/>
            <p:cNvCxnSpPr/>
            <p:nvPr/>
          </p:nvCxnSpPr>
          <p:spPr>
            <a:xfrm>
              <a:off x="1186779" y="4435873"/>
              <a:ext cx="421539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/>
            <p:cNvCxnSpPr/>
            <p:nvPr/>
          </p:nvCxnSpPr>
          <p:spPr>
            <a:xfrm flipV="1">
              <a:off x="1554311" y="4469999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/>
            <p:cNvCxnSpPr/>
            <p:nvPr/>
          </p:nvCxnSpPr>
          <p:spPr>
            <a:xfrm flipV="1">
              <a:off x="1953705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39"/>
            <p:cNvCxnSpPr/>
            <p:nvPr/>
          </p:nvCxnSpPr>
          <p:spPr>
            <a:xfrm flipV="1">
              <a:off x="2628773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F53E7B8-715D-42B5-A632-37A876B7917D}"/>
              </a:ext>
            </a:extLst>
          </p:cNvPr>
          <p:cNvSpPr txBox="1"/>
          <p:nvPr/>
        </p:nvSpPr>
        <p:spPr>
          <a:xfrm>
            <a:off x="3853637" y="2805906"/>
            <a:ext cx="5709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La Caleta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4203236-EDA6-4647-B5B6-B2EB4A6FB1EE}"/>
              </a:ext>
            </a:extLst>
          </p:cNvPr>
          <p:cNvSpPr txBox="1"/>
          <p:nvPr/>
        </p:nvSpPr>
        <p:spPr>
          <a:xfrm>
            <a:off x="3782987" y="2623458"/>
            <a:ext cx="5245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Nogales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897270B-2ED1-4A58-B6BC-6E7EC388FF23}"/>
              </a:ext>
            </a:extLst>
          </p:cNvPr>
          <p:cNvSpPr txBox="1"/>
          <p:nvPr/>
        </p:nvSpPr>
        <p:spPr>
          <a:xfrm>
            <a:off x="3410941" y="2946624"/>
            <a:ext cx="4876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" b="1" dirty="0"/>
              <a:t>La Cruz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85602" y="4213313"/>
            <a:ext cx="476087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1600" b="1" dirty="0">
                <a:solidFill>
                  <a:srgbClr val="0070C0"/>
                </a:solidFill>
              </a:rPr>
              <a:t>Quillota-Petorca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altLang="es-CL" sz="13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Gestión de GES vencidas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Programa broncopulmonar en Hospital de La Ligua.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Proyecto poli pie diabético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Implementación de sala de endoscopía.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Envío de epicrisis médicas y de enfermería.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UAPO Móvil en hospitales de baja complejidad.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Incorporación de especialistas en APS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Cambios en el mapa de derivación entre especialistas y </a:t>
            </a:r>
            <a:r>
              <a:rPr lang="es-CL" altLang="es-CL" sz="13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subespecialistas</a:t>
            </a: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altLang="es-CL" sz="1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Trabajo del protocolo de trombolisis del Hospital de Quillota.</a:t>
            </a:r>
          </a:p>
        </p:txBody>
      </p:sp>
      <p:sp>
        <p:nvSpPr>
          <p:cNvPr id="86" name="Rectángulo 85"/>
          <p:cNvSpPr/>
          <p:nvPr/>
        </p:nvSpPr>
        <p:spPr>
          <a:xfrm>
            <a:off x="8268106" y="1951083"/>
            <a:ext cx="196978" cy="46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1" name="Imagen 90">
            <a:extLst>
              <a:ext uri="{FF2B5EF4-FFF2-40B4-BE49-F238E27FC236}">
                <a16:creationId xmlns:a16="http://schemas.microsoft.com/office/drawing/2014/main" id="{F4FB9FC0-D0BA-40AD-A027-9794A3B7B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784" y="3949694"/>
            <a:ext cx="176133" cy="231892"/>
          </a:xfrm>
          <a:prstGeom prst="rect">
            <a:avLst/>
          </a:prstGeom>
        </p:spPr>
      </p:pic>
      <p:sp>
        <p:nvSpPr>
          <p:cNvPr id="94" name="Elipse 93">
            <a:extLst>
              <a:ext uri="{FF2B5EF4-FFF2-40B4-BE49-F238E27FC236}">
                <a16:creationId xmlns:a16="http://schemas.microsoft.com/office/drawing/2014/main" id="{1546B40A-A822-4808-AD2D-8B86034366EA}"/>
              </a:ext>
            </a:extLst>
          </p:cNvPr>
          <p:cNvSpPr/>
          <p:nvPr/>
        </p:nvSpPr>
        <p:spPr>
          <a:xfrm>
            <a:off x="4253828" y="2954741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pic>
        <p:nvPicPr>
          <p:cNvPr id="95" name="Imagen 94">
            <a:extLst>
              <a:ext uri="{FF2B5EF4-FFF2-40B4-BE49-F238E27FC236}">
                <a16:creationId xmlns:a16="http://schemas.microsoft.com/office/drawing/2014/main" id="{9B987E71-77E3-462F-857D-3A676743A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5221" y="1518932"/>
            <a:ext cx="232017" cy="305468"/>
          </a:xfrm>
          <a:prstGeom prst="rect">
            <a:avLst/>
          </a:prstGeom>
        </p:spPr>
      </p:pic>
      <p:sp>
        <p:nvSpPr>
          <p:cNvPr id="96" name="CuadroTexto 95">
            <a:extLst>
              <a:ext uri="{FF2B5EF4-FFF2-40B4-BE49-F238E27FC236}">
                <a16:creationId xmlns:a16="http://schemas.microsoft.com/office/drawing/2014/main" id="{1461F4D1-7FC6-494A-9ADD-EA5FFDBDDA64}"/>
              </a:ext>
            </a:extLst>
          </p:cNvPr>
          <p:cNvSpPr txBox="1"/>
          <p:nvPr/>
        </p:nvSpPr>
        <p:spPr>
          <a:xfrm>
            <a:off x="4599640" y="1663681"/>
            <a:ext cx="5918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Petorca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D4578F0B-1782-468F-97EE-96A0AE9B615A}"/>
              </a:ext>
            </a:extLst>
          </p:cNvPr>
          <p:cNvSpPr txBox="1"/>
          <p:nvPr/>
        </p:nvSpPr>
        <p:spPr>
          <a:xfrm>
            <a:off x="4361059" y="2272206"/>
            <a:ext cx="5854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Cabildo</a:t>
            </a:r>
          </a:p>
        </p:txBody>
      </p:sp>
      <p:sp>
        <p:nvSpPr>
          <p:cNvPr id="98" name="Elipse 97">
            <a:extLst>
              <a:ext uri="{FF2B5EF4-FFF2-40B4-BE49-F238E27FC236}">
                <a16:creationId xmlns:a16="http://schemas.microsoft.com/office/drawing/2014/main" id="{F4BBB825-C9CD-417A-BC09-19A46EC497DE}"/>
              </a:ext>
            </a:extLst>
          </p:cNvPr>
          <p:cNvSpPr/>
          <p:nvPr/>
        </p:nvSpPr>
        <p:spPr>
          <a:xfrm>
            <a:off x="4471723" y="2218412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99" name="Elipse 98">
            <a:extLst>
              <a:ext uri="{FF2B5EF4-FFF2-40B4-BE49-F238E27FC236}">
                <a16:creationId xmlns:a16="http://schemas.microsoft.com/office/drawing/2014/main" id="{ACCB5300-3E7C-4E10-B4D2-A045D56B7B63}"/>
              </a:ext>
            </a:extLst>
          </p:cNvPr>
          <p:cNvSpPr/>
          <p:nvPr/>
        </p:nvSpPr>
        <p:spPr>
          <a:xfrm>
            <a:off x="4640056" y="1683916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1E71A60D-E458-46D4-9981-D953CC2F5D5B}"/>
              </a:ext>
            </a:extLst>
          </p:cNvPr>
          <p:cNvSpPr txBox="1"/>
          <p:nvPr/>
        </p:nvSpPr>
        <p:spPr>
          <a:xfrm>
            <a:off x="3502171" y="1839352"/>
            <a:ext cx="6094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La Ligua</a:t>
            </a:r>
          </a:p>
        </p:txBody>
      </p: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0C26A3B3-3379-471D-B58D-584055E4394B}"/>
              </a:ext>
            </a:extLst>
          </p:cNvPr>
          <p:cNvSpPr txBox="1"/>
          <p:nvPr/>
        </p:nvSpPr>
        <p:spPr>
          <a:xfrm>
            <a:off x="3148151" y="2497089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Zapallar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157988AC-41F0-465D-ADF9-3000924E04D4}"/>
              </a:ext>
            </a:extLst>
          </p:cNvPr>
          <p:cNvSpPr txBox="1"/>
          <p:nvPr/>
        </p:nvSpPr>
        <p:spPr>
          <a:xfrm>
            <a:off x="3145682" y="2234535"/>
            <a:ext cx="5918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Papudo</a:t>
            </a:r>
          </a:p>
        </p:txBody>
      </p:sp>
      <p:sp>
        <p:nvSpPr>
          <p:cNvPr id="103" name="Elipse 102">
            <a:extLst>
              <a:ext uri="{FF2B5EF4-FFF2-40B4-BE49-F238E27FC236}">
                <a16:creationId xmlns:a16="http://schemas.microsoft.com/office/drawing/2014/main" id="{C73C6615-D91F-4EE5-90DF-282843564C75}"/>
              </a:ext>
            </a:extLst>
          </p:cNvPr>
          <p:cNvSpPr/>
          <p:nvPr/>
        </p:nvSpPr>
        <p:spPr>
          <a:xfrm>
            <a:off x="4007391" y="2172304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04" name="Elipse 103">
            <a:extLst>
              <a:ext uri="{FF2B5EF4-FFF2-40B4-BE49-F238E27FC236}">
                <a16:creationId xmlns:a16="http://schemas.microsoft.com/office/drawing/2014/main" id="{AA61D90C-B4C0-4920-BF5A-36AA86998775}"/>
              </a:ext>
            </a:extLst>
          </p:cNvPr>
          <p:cNvSpPr/>
          <p:nvPr/>
        </p:nvSpPr>
        <p:spPr>
          <a:xfrm>
            <a:off x="3763638" y="2602267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105" name="Elipse 104">
            <a:extLst>
              <a:ext uri="{FF2B5EF4-FFF2-40B4-BE49-F238E27FC236}">
                <a16:creationId xmlns:a16="http://schemas.microsoft.com/office/drawing/2014/main" id="{C73C6615-D91F-4EE5-90DF-282843564C75}"/>
              </a:ext>
            </a:extLst>
          </p:cNvPr>
          <p:cNvSpPr/>
          <p:nvPr/>
        </p:nvSpPr>
        <p:spPr>
          <a:xfrm>
            <a:off x="3716835" y="2396984"/>
            <a:ext cx="42381" cy="42381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grpSp>
        <p:nvGrpSpPr>
          <p:cNvPr id="120" name="Grupo 119"/>
          <p:cNvGrpSpPr/>
          <p:nvPr/>
        </p:nvGrpSpPr>
        <p:grpSpPr>
          <a:xfrm>
            <a:off x="3723042" y="530535"/>
            <a:ext cx="4729199" cy="5608115"/>
            <a:chOff x="3723042" y="530535"/>
            <a:chExt cx="4729199" cy="5608115"/>
          </a:xfrm>
        </p:grpSpPr>
        <p:sp>
          <p:nvSpPr>
            <p:cNvPr id="27" name="Rectángulo 26"/>
            <p:cNvSpPr/>
            <p:nvPr/>
          </p:nvSpPr>
          <p:spPr>
            <a:xfrm>
              <a:off x="4049772" y="530535"/>
              <a:ext cx="28368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b="1" dirty="0">
                  <a:solidFill>
                    <a:srgbClr val="0070C0"/>
                  </a:solidFill>
                </a:rPr>
                <a:t>Red de Atención Primaria de Salud</a:t>
              </a:r>
            </a:p>
          </p:txBody>
        </p:sp>
        <p:grpSp>
          <p:nvGrpSpPr>
            <p:cNvPr id="119" name="Grupo 118"/>
            <p:cNvGrpSpPr/>
            <p:nvPr/>
          </p:nvGrpSpPr>
          <p:grpSpPr>
            <a:xfrm>
              <a:off x="3723042" y="994275"/>
              <a:ext cx="4729199" cy="5144375"/>
              <a:chOff x="3723042" y="994275"/>
              <a:chExt cx="4729199" cy="5144375"/>
            </a:xfrm>
          </p:grpSpPr>
          <p:cxnSp>
            <p:nvCxnSpPr>
              <p:cNvPr id="108" name="Conector recto 107">
                <a:extLst>
                  <a:ext uri="{FF2B5EF4-FFF2-40B4-BE49-F238E27FC236}">
                    <a16:creationId xmlns:a16="http://schemas.microsoft.com/office/drawing/2014/main" id="{893937EE-BD3B-422A-99B5-84DECB69C7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68899" y="2623592"/>
                <a:ext cx="1333136" cy="35552"/>
              </a:xfrm>
              <a:prstGeom prst="line">
                <a:avLst/>
              </a:prstGeom>
              <a:ln w="12700" cap="flat" cmpd="sng" algn="ctr">
                <a:solidFill>
                  <a:srgbClr val="FF00FF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18" name="Grupo 117"/>
              <p:cNvGrpSpPr/>
              <p:nvPr/>
            </p:nvGrpSpPr>
            <p:grpSpPr>
              <a:xfrm>
                <a:off x="3723042" y="994275"/>
                <a:ext cx="4729199" cy="5144375"/>
                <a:chOff x="3723042" y="994275"/>
                <a:chExt cx="4729199" cy="5144375"/>
              </a:xfrm>
            </p:grpSpPr>
            <p:pic>
              <p:nvPicPr>
                <p:cNvPr id="74" name="Imagen 73">
                  <a:extLst>
                    <a:ext uri="{FF2B5EF4-FFF2-40B4-BE49-F238E27FC236}">
                      <a16:creationId xmlns:a16="http://schemas.microsoft.com/office/drawing/2014/main" id="{26679089-4AA8-404A-80C9-42DD45797F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72813" t="2075" r="17430" b="85611"/>
                <a:stretch/>
              </p:blipFill>
              <p:spPr>
                <a:xfrm>
                  <a:off x="5246853" y="1087345"/>
                  <a:ext cx="941832" cy="777239"/>
                </a:xfrm>
                <a:prstGeom prst="rect">
                  <a:avLst/>
                </a:prstGeom>
              </p:spPr>
            </p:pic>
            <p:pic>
              <p:nvPicPr>
                <p:cNvPr id="43" name="Imagen 42">
                  <a:extLst>
                    <a:ext uri="{FF2B5EF4-FFF2-40B4-BE49-F238E27FC236}">
                      <a16:creationId xmlns:a16="http://schemas.microsoft.com/office/drawing/2014/main" id="{6D6004AE-D49F-4714-89E6-DE946A21F1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73233" t="15147" r="12017" b="35311"/>
                <a:stretch/>
              </p:blipFill>
              <p:spPr>
                <a:xfrm>
                  <a:off x="6069720" y="2748368"/>
                  <a:ext cx="1543743" cy="3390282"/>
                </a:xfrm>
                <a:prstGeom prst="rect">
                  <a:avLst/>
                </a:prstGeom>
              </p:spPr>
            </p:pic>
            <p:grpSp>
              <p:nvGrpSpPr>
                <p:cNvPr id="71" name="Grupo 70"/>
                <p:cNvGrpSpPr/>
                <p:nvPr/>
              </p:nvGrpSpPr>
              <p:grpSpPr>
                <a:xfrm>
                  <a:off x="4359649" y="3964340"/>
                  <a:ext cx="803616" cy="996314"/>
                  <a:chOff x="-1504950" y="5528310"/>
                  <a:chExt cx="803616" cy="996314"/>
                </a:xfrm>
              </p:grpSpPr>
              <p:pic>
                <p:nvPicPr>
                  <p:cNvPr id="59" name="Imagen 58">
                    <a:extLst>
                      <a:ext uri="{FF2B5EF4-FFF2-40B4-BE49-F238E27FC236}">
                        <a16:creationId xmlns:a16="http://schemas.microsoft.com/office/drawing/2014/main" id="{6D6004AE-D49F-4714-89E6-DE946A21F14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49808" t="46053" r="42514" b="39500"/>
                  <a:stretch/>
                </p:blipFill>
                <p:spPr>
                  <a:xfrm>
                    <a:off x="-1504950" y="5535930"/>
                    <a:ext cx="803616" cy="988694"/>
                  </a:xfrm>
                  <a:prstGeom prst="rect">
                    <a:avLst/>
                  </a:prstGeom>
                </p:spPr>
              </p:pic>
              <p:sp>
                <p:nvSpPr>
                  <p:cNvPr id="68" name="Rectángulo 67"/>
                  <p:cNvSpPr/>
                  <p:nvPr/>
                </p:nvSpPr>
                <p:spPr>
                  <a:xfrm>
                    <a:off x="-1334530" y="5528310"/>
                    <a:ext cx="633196" cy="8783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69" name="Rectángulo 68"/>
                  <p:cNvSpPr/>
                  <p:nvPr/>
                </p:nvSpPr>
                <p:spPr>
                  <a:xfrm>
                    <a:off x="-996778" y="5577530"/>
                    <a:ext cx="295444" cy="11069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</p:grpSp>
            <p:grpSp>
              <p:nvGrpSpPr>
                <p:cNvPr id="67" name="Grupo 66"/>
                <p:cNvGrpSpPr/>
                <p:nvPr/>
              </p:nvGrpSpPr>
              <p:grpSpPr>
                <a:xfrm>
                  <a:off x="3882621" y="2795809"/>
                  <a:ext cx="2254266" cy="1934552"/>
                  <a:chOff x="3891760" y="2795809"/>
                  <a:chExt cx="2254266" cy="1934552"/>
                </a:xfrm>
              </p:grpSpPr>
              <p:cxnSp>
                <p:nvCxnSpPr>
                  <p:cNvPr id="62" name="Conector recto 61">
                    <a:extLst>
                      <a:ext uri="{FF2B5EF4-FFF2-40B4-BE49-F238E27FC236}">
                        <a16:creationId xmlns:a16="http://schemas.microsoft.com/office/drawing/2014/main" id="{54C4D0B3-6C8E-4749-8722-A70A6CD435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240685" y="3216666"/>
                    <a:ext cx="228452" cy="791592"/>
                  </a:xfrm>
                  <a:prstGeom prst="line">
                    <a:avLst/>
                  </a:prstGeom>
                  <a:ln w="12700" cap="flat" cmpd="sng" algn="ctr">
                    <a:solidFill>
                      <a:srgbClr val="00B0F0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Conector recto 62">
                    <a:extLst>
                      <a:ext uri="{FF2B5EF4-FFF2-40B4-BE49-F238E27FC236}">
                        <a16:creationId xmlns:a16="http://schemas.microsoft.com/office/drawing/2014/main" id="{862BBEB7-ED98-44D5-8B27-9A37B8C8F2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3891760" y="3077829"/>
                    <a:ext cx="492600" cy="1221558"/>
                  </a:xfrm>
                  <a:prstGeom prst="line">
                    <a:avLst/>
                  </a:prstGeom>
                  <a:ln w="12700" cap="flat" cmpd="sng" algn="ctr">
                    <a:solidFill>
                      <a:srgbClr val="00B0F0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Conector recto 63">
                    <a:extLst>
                      <a:ext uri="{FF2B5EF4-FFF2-40B4-BE49-F238E27FC236}">
                        <a16:creationId xmlns:a16="http://schemas.microsoft.com/office/drawing/2014/main" id="{6039FC32-8247-4905-825E-61ADEEEC18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82529" y="3250891"/>
                    <a:ext cx="2008194" cy="1479470"/>
                  </a:xfrm>
                  <a:prstGeom prst="line">
                    <a:avLst/>
                  </a:prstGeom>
                  <a:ln w="12700" cap="flat" cmpd="sng" algn="ctr">
                    <a:solidFill>
                      <a:srgbClr val="00B0F0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Conector recto 64">
                    <a:extLst>
                      <a:ext uri="{FF2B5EF4-FFF2-40B4-BE49-F238E27FC236}">
                        <a16:creationId xmlns:a16="http://schemas.microsoft.com/office/drawing/2014/main" id="{B70A051B-DF80-46A3-A514-1EB1181F01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56512" y="2795809"/>
                    <a:ext cx="1935791" cy="49222"/>
                  </a:xfrm>
                  <a:prstGeom prst="line">
                    <a:avLst/>
                  </a:prstGeom>
                  <a:ln w="12700" cap="flat" cmpd="sng" algn="ctr">
                    <a:solidFill>
                      <a:srgbClr val="00B0F0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Conector recto 65">
                    <a:extLst>
                      <a:ext uri="{FF2B5EF4-FFF2-40B4-BE49-F238E27FC236}">
                        <a16:creationId xmlns:a16="http://schemas.microsoft.com/office/drawing/2014/main" id="{00E80E18-E713-4D8E-83BD-1C184978C730}"/>
                      </a:ext>
                    </a:extLst>
                  </p:cNvPr>
                  <p:cNvCxnSpPr>
                    <a:cxnSpLocks/>
                    <a:stCxn id="24" idx="5"/>
                  </p:cNvCxnSpPr>
                  <p:nvPr/>
                </p:nvCxnSpPr>
                <p:spPr>
                  <a:xfrm>
                    <a:off x="4076322" y="3024794"/>
                    <a:ext cx="2069704" cy="557684"/>
                  </a:xfrm>
                  <a:prstGeom prst="line">
                    <a:avLst/>
                  </a:prstGeom>
                  <a:ln w="12700" cap="flat" cmpd="sng" algn="ctr">
                    <a:solidFill>
                      <a:srgbClr val="00B0F0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77" name="Imagen 76">
                  <a:extLst>
                    <a:ext uri="{FF2B5EF4-FFF2-40B4-BE49-F238E27FC236}">
                      <a16:creationId xmlns:a16="http://schemas.microsoft.com/office/drawing/2014/main" id="{9FADECF5-DC3D-4960-8B27-F19F7016BC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7663" t="10802" r="83023" b="69643"/>
                <a:stretch/>
              </p:blipFill>
              <p:spPr>
                <a:xfrm>
                  <a:off x="6587551" y="1449892"/>
                  <a:ext cx="926869" cy="1234270"/>
                </a:xfrm>
                <a:prstGeom prst="rect">
                  <a:avLst/>
                </a:prstGeom>
              </p:spPr>
            </p:pic>
            <p:grpSp>
              <p:nvGrpSpPr>
                <p:cNvPr id="111" name="Grupo 110"/>
                <p:cNvGrpSpPr/>
                <p:nvPr/>
              </p:nvGrpSpPr>
              <p:grpSpPr>
                <a:xfrm>
                  <a:off x="7590790" y="2365561"/>
                  <a:ext cx="861451" cy="1016122"/>
                  <a:chOff x="7590790" y="2367280"/>
                  <a:chExt cx="861451" cy="1016122"/>
                </a:xfrm>
              </p:grpSpPr>
              <p:pic>
                <p:nvPicPr>
                  <p:cNvPr id="84" name="Imagen 83">
                    <a:extLst>
                      <a:ext uri="{FF2B5EF4-FFF2-40B4-BE49-F238E27FC236}">
                        <a16:creationId xmlns:a16="http://schemas.microsoft.com/office/drawing/2014/main" id="{9FADECF5-DC3D-4960-8B27-F19F7016BC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20157" t="25416" r="70938" b="58485"/>
                  <a:stretch/>
                </p:blipFill>
                <p:spPr>
                  <a:xfrm>
                    <a:off x="7590790" y="2367280"/>
                    <a:ext cx="859609" cy="1016122"/>
                  </a:xfrm>
                  <a:prstGeom prst="rect">
                    <a:avLst/>
                  </a:prstGeom>
                </p:spPr>
              </p:pic>
              <p:sp>
                <p:nvSpPr>
                  <p:cNvPr id="85" name="Rectángulo 84"/>
                  <p:cNvSpPr/>
                  <p:nvPr/>
                </p:nvSpPr>
                <p:spPr>
                  <a:xfrm>
                    <a:off x="8276343" y="3090651"/>
                    <a:ext cx="174056" cy="466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87" name="Rectángulo 86"/>
                  <p:cNvSpPr/>
                  <p:nvPr/>
                </p:nvSpPr>
                <p:spPr>
                  <a:xfrm rot="1486348">
                    <a:off x="8245788" y="2524570"/>
                    <a:ext cx="206453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</p:grpSp>
            <p:cxnSp>
              <p:nvCxnSpPr>
                <p:cNvPr id="79" name="Conector recto 78">
                  <a:extLst>
                    <a:ext uri="{FF2B5EF4-FFF2-40B4-BE49-F238E27FC236}">
                      <a16:creationId xmlns:a16="http://schemas.microsoft.com/office/drawing/2014/main" id="{893937EE-BD3B-422A-99B5-84DECB69C704}"/>
                    </a:ext>
                  </a:extLst>
                </p:cNvPr>
                <p:cNvCxnSpPr>
                  <a:cxnSpLocks/>
                  <a:endCxn id="103" idx="7"/>
                </p:cNvCxnSpPr>
                <p:nvPr/>
              </p:nvCxnSpPr>
              <p:spPr>
                <a:xfrm flipH="1">
                  <a:off x="4043565" y="1759222"/>
                  <a:ext cx="2582070" cy="419289"/>
                </a:xfrm>
                <a:prstGeom prst="line">
                  <a:avLst/>
                </a:prstGeom>
                <a:ln w="12700" cap="flat" cmpd="sng" algn="ctr">
                  <a:solidFill>
                    <a:srgbClr val="FF00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ector recto 79">
                  <a:extLst>
                    <a:ext uri="{FF2B5EF4-FFF2-40B4-BE49-F238E27FC236}">
                      <a16:creationId xmlns:a16="http://schemas.microsoft.com/office/drawing/2014/main" id="{893937EE-BD3B-422A-99B5-84DECB69C704}"/>
                    </a:ext>
                  </a:extLst>
                </p:cNvPr>
                <p:cNvCxnSpPr>
                  <a:cxnSpLocks/>
                  <a:stCxn id="84" idx="1"/>
                </p:cNvCxnSpPr>
                <p:nvPr/>
              </p:nvCxnSpPr>
              <p:spPr>
                <a:xfrm flipH="1" flipV="1">
                  <a:off x="4500418" y="2245954"/>
                  <a:ext cx="3090372" cy="627668"/>
                </a:xfrm>
                <a:prstGeom prst="line">
                  <a:avLst/>
                </a:prstGeom>
                <a:ln w="12700" cap="flat" cmpd="sng" algn="ctr">
                  <a:solidFill>
                    <a:srgbClr val="FF00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ector recto 82">
                  <a:extLst>
                    <a:ext uri="{FF2B5EF4-FFF2-40B4-BE49-F238E27FC236}">
                      <a16:creationId xmlns:a16="http://schemas.microsoft.com/office/drawing/2014/main" id="{893937EE-BD3B-422A-99B5-84DECB69C7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75064" y="1226239"/>
                  <a:ext cx="670746" cy="456836"/>
                </a:xfrm>
                <a:prstGeom prst="line">
                  <a:avLst/>
                </a:prstGeom>
                <a:ln w="12700" cap="flat" cmpd="sng" algn="ctr">
                  <a:solidFill>
                    <a:srgbClr val="FF00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pic>
              <p:nvPicPr>
                <p:cNvPr id="107" name="Imagen 106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26801" y="2453958"/>
                  <a:ext cx="494271" cy="419664"/>
                </a:xfrm>
                <a:prstGeom prst="rect">
                  <a:avLst/>
                </a:prstGeom>
              </p:spPr>
            </p:pic>
            <p:pic>
              <p:nvPicPr>
                <p:cNvPr id="113" name="Imagen 112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068661" y="994275"/>
                  <a:ext cx="498782" cy="521115"/>
                </a:xfrm>
                <a:prstGeom prst="rect">
                  <a:avLst/>
                </a:prstGeom>
              </p:spPr>
            </p:pic>
            <p:cxnSp>
              <p:nvCxnSpPr>
                <p:cNvPr id="114" name="Conector recto 113">
                  <a:extLst>
                    <a:ext uri="{FF2B5EF4-FFF2-40B4-BE49-F238E27FC236}">
                      <a16:creationId xmlns:a16="http://schemas.microsoft.com/office/drawing/2014/main" id="{893937EE-BD3B-422A-99B5-84DECB69C704}"/>
                    </a:ext>
                  </a:extLst>
                </p:cNvPr>
                <p:cNvCxnSpPr>
                  <a:cxnSpLocks/>
                  <a:endCxn id="105" idx="1"/>
                </p:cNvCxnSpPr>
                <p:nvPr/>
              </p:nvCxnSpPr>
              <p:spPr>
                <a:xfrm flipH="1">
                  <a:off x="3723042" y="1520567"/>
                  <a:ext cx="365841" cy="882624"/>
                </a:xfrm>
                <a:prstGeom prst="line">
                  <a:avLst/>
                </a:prstGeom>
                <a:ln w="12700" cap="flat" cmpd="sng" algn="ctr">
                  <a:solidFill>
                    <a:srgbClr val="FF00FF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48" name="Grupo 147"/>
          <p:cNvGrpSpPr/>
          <p:nvPr/>
        </p:nvGrpSpPr>
        <p:grpSpPr>
          <a:xfrm>
            <a:off x="611095" y="1201354"/>
            <a:ext cx="3988545" cy="2060250"/>
            <a:chOff x="611095" y="1201354"/>
            <a:chExt cx="3988545" cy="2060250"/>
          </a:xfrm>
        </p:grpSpPr>
        <p:pic>
          <p:nvPicPr>
            <p:cNvPr id="122" name="Imagen 121">
              <a:extLst>
                <a:ext uri="{FF2B5EF4-FFF2-40B4-BE49-F238E27FC236}">
                  <a16:creationId xmlns:a16="http://schemas.microsoft.com/office/drawing/2014/main" id="{D4F2CE94-D169-4DE3-903F-82CBE92FA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7953" t="21570" r="7868" b="72036"/>
            <a:stretch/>
          </p:blipFill>
          <p:spPr>
            <a:xfrm>
              <a:off x="611095" y="2005934"/>
              <a:ext cx="2363955" cy="414002"/>
            </a:xfrm>
            <a:prstGeom prst="rect">
              <a:avLst/>
            </a:prstGeom>
          </p:spPr>
        </p:pic>
        <p:pic>
          <p:nvPicPr>
            <p:cNvPr id="123" name="Imagen 122">
              <a:extLst>
                <a:ext uri="{FF2B5EF4-FFF2-40B4-BE49-F238E27FC236}">
                  <a16:creationId xmlns:a16="http://schemas.microsoft.com/office/drawing/2014/main" id="{342E99FF-03B4-41BC-9C8C-13E9F8F8E2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857" t="19102" r="74554" b="75670"/>
            <a:stretch/>
          </p:blipFill>
          <p:spPr>
            <a:xfrm>
              <a:off x="736110" y="1550166"/>
              <a:ext cx="1817404" cy="338470"/>
            </a:xfrm>
            <a:prstGeom prst="rect">
              <a:avLst/>
            </a:prstGeom>
          </p:spPr>
        </p:pic>
        <p:pic>
          <p:nvPicPr>
            <p:cNvPr id="124" name="Imagen 123">
              <a:extLst>
                <a:ext uri="{FF2B5EF4-FFF2-40B4-BE49-F238E27FC236}">
                  <a16:creationId xmlns:a16="http://schemas.microsoft.com/office/drawing/2014/main" id="{D4F2CE94-D169-4DE3-903F-82CBE92FA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7953" t="15503" r="7868" b="80547"/>
            <a:stretch/>
          </p:blipFill>
          <p:spPr>
            <a:xfrm>
              <a:off x="655620" y="1201354"/>
              <a:ext cx="2363955" cy="255746"/>
            </a:xfrm>
            <a:prstGeom prst="rect">
              <a:avLst/>
            </a:prstGeom>
          </p:spPr>
        </p:pic>
        <p:cxnSp>
          <p:nvCxnSpPr>
            <p:cNvPr id="125" name="Conector recto 124">
              <a:extLst>
                <a:ext uri="{FF2B5EF4-FFF2-40B4-BE49-F238E27FC236}">
                  <a16:creationId xmlns:a16="http://schemas.microsoft.com/office/drawing/2014/main" id="{893937EE-BD3B-422A-99B5-84DECB69C704}"/>
                </a:ext>
              </a:extLst>
            </p:cNvPr>
            <p:cNvCxnSpPr>
              <a:cxnSpLocks/>
              <a:stCxn id="96" idx="1"/>
            </p:cNvCxnSpPr>
            <p:nvPr/>
          </p:nvCxnSpPr>
          <p:spPr>
            <a:xfrm flipH="1" flipV="1">
              <a:off x="2368081" y="1365999"/>
              <a:ext cx="2231559" cy="420793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26" name="Conector recto 125">
              <a:extLst>
                <a:ext uri="{FF2B5EF4-FFF2-40B4-BE49-F238E27FC236}">
                  <a16:creationId xmlns:a16="http://schemas.microsoft.com/office/drawing/2014/main" id="{397A6814-0CB0-4010-9445-995C81FAA21B}"/>
                </a:ext>
              </a:extLst>
            </p:cNvPr>
            <p:cNvCxnSpPr>
              <a:cxnSpLocks/>
              <a:stCxn id="97" idx="1"/>
            </p:cNvCxnSpPr>
            <p:nvPr/>
          </p:nvCxnSpPr>
          <p:spPr>
            <a:xfrm flipH="1" flipV="1">
              <a:off x="1920539" y="2276791"/>
              <a:ext cx="2440520" cy="118526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27" name="Conector recto 126">
              <a:extLst>
                <a:ext uri="{FF2B5EF4-FFF2-40B4-BE49-F238E27FC236}">
                  <a16:creationId xmlns:a16="http://schemas.microsoft.com/office/drawing/2014/main" id="{9AF15A57-B804-4454-896F-C84AAF001E02}"/>
                </a:ext>
              </a:extLst>
            </p:cNvPr>
            <p:cNvCxnSpPr>
              <a:cxnSpLocks/>
            </p:cNvCxnSpPr>
            <p:nvPr/>
          </p:nvCxnSpPr>
          <p:spPr>
            <a:xfrm>
              <a:off x="2386057" y="1769533"/>
              <a:ext cx="1403376" cy="316040"/>
            </a:xfrm>
            <a:prstGeom prst="line">
              <a:avLst/>
            </a:prstGeom>
            <a:ln w="9525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40" name="Imagen 139">
              <a:extLst>
                <a:ext uri="{FF2B5EF4-FFF2-40B4-BE49-F238E27FC236}">
                  <a16:creationId xmlns:a16="http://schemas.microsoft.com/office/drawing/2014/main" id="{6B890DDE-D218-4BA0-B5EF-621F09EA6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8306" t="26723" r="5884" b="60816"/>
            <a:stretch/>
          </p:blipFill>
          <p:spPr>
            <a:xfrm>
              <a:off x="669020" y="2475728"/>
              <a:ext cx="2506143" cy="748645"/>
            </a:xfrm>
            <a:prstGeom prst="rect">
              <a:avLst/>
            </a:prstGeom>
          </p:spPr>
        </p:pic>
        <p:cxnSp>
          <p:nvCxnSpPr>
            <p:cNvPr id="141" name="Conector recto 140">
              <a:extLst>
                <a:ext uri="{FF2B5EF4-FFF2-40B4-BE49-F238E27FC236}">
                  <a16:creationId xmlns:a16="http://schemas.microsoft.com/office/drawing/2014/main" id="{36703BF1-DCBF-464F-8C10-ACA0797EEB2F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3143395" y="3159220"/>
              <a:ext cx="857971" cy="102384"/>
            </a:xfrm>
            <a:prstGeom prst="line">
              <a:avLst/>
            </a:prstGeom>
            <a:ln w="12700" cap="flat" cmpd="sng" algn="ctr">
              <a:solidFill>
                <a:srgbClr val="FF00FF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2" name="Conector recto 141">
              <a:extLst>
                <a:ext uri="{FF2B5EF4-FFF2-40B4-BE49-F238E27FC236}">
                  <a16:creationId xmlns:a16="http://schemas.microsoft.com/office/drawing/2014/main" id="{5DE08D91-E336-4DE7-BC76-DCEBF22A417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56243" y="2671563"/>
              <a:ext cx="1324942" cy="206827"/>
            </a:xfrm>
            <a:prstGeom prst="line">
              <a:avLst/>
            </a:prstGeom>
            <a:ln w="12700" cap="flat" cmpd="sng" algn="ctr">
              <a:solidFill>
                <a:srgbClr val="FF00FF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A0D66541-431E-49D1-BA86-8806282D25AC}"/>
              </a:ext>
            </a:extLst>
          </p:cNvPr>
          <p:cNvGrpSpPr/>
          <p:nvPr/>
        </p:nvGrpSpPr>
        <p:grpSpPr>
          <a:xfrm>
            <a:off x="8017850" y="914338"/>
            <a:ext cx="842343" cy="842343"/>
            <a:chOff x="8017850" y="914338"/>
            <a:chExt cx="842343" cy="842343"/>
          </a:xfrm>
        </p:grpSpPr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CF3483F0-4CCC-45C9-80EE-EBF7C1788421}"/>
                </a:ext>
              </a:extLst>
            </p:cNvPr>
            <p:cNvSpPr/>
            <p:nvPr/>
          </p:nvSpPr>
          <p:spPr>
            <a:xfrm>
              <a:off x="8017850" y="914338"/>
              <a:ext cx="842343" cy="842343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8" name="CuadroTexto 87">
              <a:extLst>
                <a:ext uri="{FF2B5EF4-FFF2-40B4-BE49-F238E27FC236}">
                  <a16:creationId xmlns:a16="http://schemas.microsoft.com/office/drawing/2014/main" id="{D3FEA80B-2455-4DAE-86FB-67C0C3363E4B}"/>
                </a:ext>
              </a:extLst>
            </p:cNvPr>
            <p:cNvSpPr txBox="1"/>
            <p:nvPr/>
          </p:nvSpPr>
          <p:spPr>
            <a:xfrm>
              <a:off x="8206280" y="1104677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45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776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3329" y="96200"/>
            <a:ext cx="6556344" cy="1045636"/>
          </a:xfrm>
        </p:spPr>
        <p:txBody>
          <a:bodyPr>
            <a:noAutofit/>
          </a:bodyPr>
          <a:lstStyle/>
          <a:p>
            <a:pPr algn="l"/>
            <a:r>
              <a:rPr lang="es-CL" sz="2800" b="1" dirty="0">
                <a:solidFill>
                  <a:srgbClr val="0070C0"/>
                </a:solidFill>
              </a:rPr>
              <a:t> Producción de la red del Servicio de Salud </a:t>
            </a:r>
          </a:p>
          <a:p>
            <a:r>
              <a:rPr lang="es-CL" sz="2800" b="1" dirty="0">
                <a:solidFill>
                  <a:srgbClr val="0070C0"/>
                </a:solidFill>
              </a:rPr>
              <a:t>Viña del Mar-Quillota 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136493"/>
              </p:ext>
            </p:extLst>
          </p:nvPr>
        </p:nvGraphicFramePr>
        <p:xfrm>
          <a:off x="564820" y="1076071"/>
          <a:ext cx="8014359" cy="435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480" y="4606674"/>
            <a:ext cx="1345874" cy="119896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9" y="6285068"/>
            <a:ext cx="2305957" cy="44850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6" y="6285067"/>
            <a:ext cx="2305957" cy="44850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08" y="6289079"/>
            <a:ext cx="2305957" cy="44850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065" y="6289078"/>
            <a:ext cx="2305957" cy="44850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096D0B3-49A4-4D2E-9493-29F8D5588E11}"/>
              </a:ext>
            </a:extLst>
          </p:cNvPr>
          <p:cNvSpPr txBox="1"/>
          <p:nvPr/>
        </p:nvSpPr>
        <p:spPr>
          <a:xfrm>
            <a:off x="1583661" y="5493602"/>
            <a:ext cx="897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66.947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185F49-F573-4702-B96A-46C7EF500FC4}"/>
              </a:ext>
            </a:extLst>
          </p:cNvPr>
          <p:cNvSpPr txBox="1"/>
          <p:nvPr/>
        </p:nvSpPr>
        <p:spPr>
          <a:xfrm>
            <a:off x="4178379" y="5462694"/>
            <a:ext cx="108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30.534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A14EBA-B1B3-403B-A303-544637F810A9}"/>
              </a:ext>
            </a:extLst>
          </p:cNvPr>
          <p:cNvSpPr txBox="1"/>
          <p:nvPr/>
        </p:nvSpPr>
        <p:spPr>
          <a:xfrm>
            <a:off x="6744155" y="5501064"/>
            <a:ext cx="997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26.129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D4C456-8BC3-4698-9747-4D3F5D8E90B6}"/>
              </a:ext>
            </a:extLst>
          </p:cNvPr>
          <p:cNvSpPr txBox="1"/>
          <p:nvPr/>
        </p:nvSpPr>
        <p:spPr>
          <a:xfrm>
            <a:off x="1514063" y="5740484"/>
            <a:ext cx="108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+ 7,67 %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9347454-0A4A-4E77-863B-65834709E1FA}"/>
              </a:ext>
            </a:extLst>
          </p:cNvPr>
          <p:cNvSpPr txBox="1"/>
          <p:nvPr/>
        </p:nvSpPr>
        <p:spPr>
          <a:xfrm>
            <a:off x="4108781" y="5668853"/>
            <a:ext cx="108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+ 9,39%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CE15C7-8453-49DA-AA20-39B64E8EC6E1}"/>
              </a:ext>
            </a:extLst>
          </p:cNvPr>
          <p:cNvSpPr txBox="1"/>
          <p:nvPr/>
        </p:nvSpPr>
        <p:spPr>
          <a:xfrm>
            <a:off x="6744155" y="577275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+2.43%</a:t>
            </a:r>
          </a:p>
        </p:txBody>
      </p:sp>
    </p:spTree>
    <p:extLst>
      <p:ext uri="{BB962C8B-B14F-4D97-AF65-F5344CB8AC3E}">
        <p14:creationId xmlns:p14="http://schemas.microsoft.com/office/powerpoint/2010/main" val="208652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64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234" y="33756"/>
            <a:ext cx="6858362" cy="711331"/>
          </a:xfrm>
        </p:spPr>
        <p:txBody>
          <a:bodyPr>
            <a:no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Producción Servicio de Salud  Viña del Mar Quillota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9" y="6285068"/>
            <a:ext cx="2305957" cy="44850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6" y="6285067"/>
            <a:ext cx="2305957" cy="44850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08" y="6289079"/>
            <a:ext cx="2305957" cy="44850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065" y="6289078"/>
            <a:ext cx="2305957" cy="4485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73475F-B801-47F5-A351-5B7811B529DD}"/>
              </a:ext>
            </a:extLst>
          </p:cNvPr>
          <p:cNvSpPr txBox="1"/>
          <p:nvPr/>
        </p:nvSpPr>
        <p:spPr>
          <a:xfrm>
            <a:off x="6796771" y="1394172"/>
            <a:ext cx="222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Intervenciones quirúrgicas mayores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FBD3AED-2167-41A2-BA74-093B9632FB66}"/>
              </a:ext>
            </a:extLst>
          </p:cNvPr>
          <p:cNvSpPr txBox="1"/>
          <p:nvPr/>
        </p:nvSpPr>
        <p:spPr>
          <a:xfrm>
            <a:off x="954675" y="5084727"/>
            <a:ext cx="893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 1.411</a:t>
            </a:r>
          </a:p>
          <a:p>
            <a:r>
              <a:rPr lang="es-CL" sz="1400" dirty="0">
                <a:solidFill>
                  <a:schemeClr val="bg1"/>
                </a:solidFill>
              </a:rPr>
              <a:t>+ 3,10%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9DF002B-A744-41BC-9F3C-023BC6F63874}"/>
              </a:ext>
            </a:extLst>
          </p:cNvPr>
          <p:cNvSpPr txBox="1"/>
          <p:nvPr/>
        </p:nvSpPr>
        <p:spPr>
          <a:xfrm>
            <a:off x="3208075" y="5084727"/>
            <a:ext cx="969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7.961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D53E2D7-8A9A-46D4-B55E-118BEC552099}"/>
              </a:ext>
            </a:extLst>
          </p:cNvPr>
          <p:cNvSpPr txBox="1"/>
          <p:nvPr/>
        </p:nvSpPr>
        <p:spPr>
          <a:xfrm>
            <a:off x="7848605" y="5115505"/>
            <a:ext cx="969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1.568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B5FD441-20E5-48FD-BEBF-7BA09A55028B}"/>
              </a:ext>
            </a:extLst>
          </p:cNvPr>
          <p:cNvSpPr txBox="1"/>
          <p:nvPr/>
        </p:nvSpPr>
        <p:spPr>
          <a:xfrm>
            <a:off x="3140289" y="5382665"/>
            <a:ext cx="1051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+ 2,26%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A6300A0-586A-4C3C-A56E-B0FD4DE4B0CA}"/>
              </a:ext>
            </a:extLst>
          </p:cNvPr>
          <p:cNvSpPr txBox="1"/>
          <p:nvPr/>
        </p:nvSpPr>
        <p:spPr>
          <a:xfrm>
            <a:off x="7763954" y="5382665"/>
            <a:ext cx="993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dirty="0">
                <a:solidFill>
                  <a:schemeClr val="bg1"/>
                </a:solidFill>
              </a:rPr>
              <a:t>+ 6,54%</a:t>
            </a:r>
          </a:p>
        </p:txBody>
      </p:sp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3149645"/>
              </p:ext>
            </p:extLst>
          </p:nvPr>
        </p:nvGraphicFramePr>
        <p:xfrm>
          <a:off x="71509" y="1325396"/>
          <a:ext cx="7067550" cy="372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A9DF002B-A744-41BC-9F3C-023BC6F63874}"/>
              </a:ext>
            </a:extLst>
          </p:cNvPr>
          <p:cNvSpPr txBox="1"/>
          <p:nvPr/>
        </p:nvSpPr>
        <p:spPr>
          <a:xfrm flipH="1">
            <a:off x="5537674" y="5126070"/>
            <a:ext cx="78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+2,49</a:t>
            </a:r>
          </a:p>
        </p:txBody>
      </p:sp>
      <p:sp>
        <p:nvSpPr>
          <p:cNvPr id="5" name="Rectángulo 4"/>
          <p:cNvSpPr/>
          <p:nvPr/>
        </p:nvSpPr>
        <p:spPr>
          <a:xfrm>
            <a:off x="8252281" y="3024230"/>
            <a:ext cx="426721" cy="1558746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/>
          <p:cNvSpPr/>
          <p:nvPr/>
        </p:nvSpPr>
        <p:spPr>
          <a:xfrm>
            <a:off x="7700190" y="3693096"/>
            <a:ext cx="426721" cy="900917"/>
          </a:xfrm>
          <a:prstGeom prst="rect">
            <a:avLst/>
          </a:prstGeom>
          <a:noFill/>
          <a:ln w="38100">
            <a:solidFill>
              <a:srgbClr val="99FF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CuadroTexto 13"/>
          <p:cNvSpPr txBox="1"/>
          <p:nvPr/>
        </p:nvSpPr>
        <p:spPr>
          <a:xfrm>
            <a:off x="8099697" y="2663419"/>
            <a:ext cx="960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chemeClr val="bg1"/>
                </a:solidFill>
              </a:rPr>
              <a:t>25.555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7502326" y="3301376"/>
            <a:ext cx="789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solidFill>
                  <a:schemeClr val="bg1"/>
                </a:solidFill>
              </a:rPr>
              <a:t>23.987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7245115" y="4613597"/>
            <a:ext cx="188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bg1"/>
                </a:solidFill>
              </a:rPr>
              <a:t>Intervenciones Quirúrgicas Mayores</a:t>
            </a:r>
          </a:p>
        </p:txBody>
      </p:sp>
    </p:spTree>
    <p:extLst>
      <p:ext uri="{BB962C8B-B14F-4D97-AF65-F5344CB8AC3E}">
        <p14:creationId xmlns:p14="http://schemas.microsoft.com/office/powerpoint/2010/main" val="330740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BDFBD4-F6FD-4757-9455-39939730A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91" y="35760"/>
            <a:ext cx="6053891" cy="1143000"/>
          </a:xfrm>
        </p:spPr>
        <p:txBody>
          <a:bodyPr>
            <a:normAutofit/>
          </a:bodyPr>
          <a:lstStyle/>
          <a:p>
            <a:pPr algn="l"/>
            <a:r>
              <a:rPr lang="es-CL" sz="3000" b="1" dirty="0">
                <a:solidFill>
                  <a:srgbClr val="0070C0"/>
                </a:solidFill>
              </a:rPr>
              <a:t>Causas hospitalización </a:t>
            </a:r>
            <a:br>
              <a:rPr lang="es-CL" sz="3000" b="1" dirty="0">
                <a:solidFill>
                  <a:srgbClr val="0070C0"/>
                </a:solidFill>
              </a:rPr>
            </a:br>
            <a:r>
              <a:rPr lang="es-CL" sz="2000" b="1" dirty="0">
                <a:solidFill>
                  <a:srgbClr val="0070C0"/>
                </a:solidFill>
              </a:rPr>
              <a:t>Egresos Hospitalarios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157330" y="297712"/>
            <a:ext cx="2337874" cy="786810"/>
            <a:chOff x="6438355" y="1162681"/>
            <a:chExt cx="2578940" cy="954524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448"/>
            <a:stretch/>
          </p:blipFill>
          <p:spPr>
            <a:xfrm>
              <a:off x="6438355" y="1162681"/>
              <a:ext cx="2141192" cy="932055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816" r="1902"/>
            <a:stretch/>
          </p:blipFill>
          <p:spPr>
            <a:xfrm>
              <a:off x="8696682" y="1201897"/>
              <a:ext cx="320613" cy="915308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91" y="6411505"/>
            <a:ext cx="2305957" cy="44850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715" y="6372289"/>
            <a:ext cx="2305957" cy="448501"/>
          </a:xfrm>
          <a:prstGeom prst="rect">
            <a:avLst/>
          </a:prstGeo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570463663"/>
              </p:ext>
            </p:extLst>
          </p:nvPr>
        </p:nvGraphicFramePr>
        <p:xfrm>
          <a:off x="-238743" y="1397000"/>
          <a:ext cx="448929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2547184961"/>
              </p:ext>
            </p:extLst>
          </p:nvPr>
        </p:nvGraphicFramePr>
        <p:xfrm>
          <a:off x="4250555" y="1308014"/>
          <a:ext cx="448929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58898AE9-249E-41E3-BE44-B91D182B53D4}"/>
              </a:ext>
            </a:extLst>
          </p:cNvPr>
          <p:cNvSpPr/>
          <p:nvPr/>
        </p:nvSpPr>
        <p:spPr>
          <a:xfrm>
            <a:off x="4751505" y="5549986"/>
            <a:ext cx="386195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CL" b="1" dirty="0">
                <a:solidFill>
                  <a:schemeClr val="bg1"/>
                </a:solidFill>
              </a:rPr>
              <a:t>Egresos Hospitalarios 2018: </a:t>
            </a:r>
            <a:r>
              <a:rPr lang="es-CL" sz="2800" b="1" dirty="0">
                <a:solidFill>
                  <a:schemeClr val="bg1"/>
                </a:solidFill>
              </a:rPr>
              <a:t>46.899</a:t>
            </a:r>
          </a:p>
          <a:p>
            <a:pPr algn="r"/>
            <a:r>
              <a:rPr lang="es-CL" b="1" dirty="0">
                <a:solidFill>
                  <a:schemeClr val="bg1"/>
                </a:solidFill>
              </a:rPr>
              <a:t>Partos: </a:t>
            </a:r>
            <a:r>
              <a:rPr lang="es-CL" sz="2800" b="1" dirty="0">
                <a:solidFill>
                  <a:schemeClr val="bg1"/>
                </a:solidFill>
              </a:rPr>
              <a:t>9.285</a:t>
            </a:r>
            <a:endParaRPr lang="es-C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291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4960"/>
            <a:ext cx="92964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74919" y="357461"/>
            <a:ext cx="5555760" cy="546706"/>
          </a:xfrm>
        </p:spPr>
        <p:txBody>
          <a:bodyPr>
            <a:normAutofit fontScale="92500"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Acreditación de Hospitales año 2018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BE7C9E3-4CC0-47AD-AA8D-AEB3D1750D85}"/>
              </a:ext>
            </a:extLst>
          </p:cNvPr>
          <p:cNvSpPr/>
          <p:nvPr/>
        </p:nvSpPr>
        <p:spPr>
          <a:xfrm>
            <a:off x="0" y="1005875"/>
            <a:ext cx="691759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L" sz="1400" dirty="0">
              <a:solidFill>
                <a:schemeClr val="bg1"/>
              </a:solidFill>
            </a:endParaRPr>
          </a:p>
          <a:p>
            <a:r>
              <a:rPr lang="es-CL" sz="14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400" dirty="0">
              <a:solidFill>
                <a:schemeClr val="bg1"/>
              </a:solidFill>
            </a:endParaRPr>
          </a:p>
          <a:p>
            <a:endParaRPr lang="es-CL" sz="1400" dirty="0">
              <a:solidFill>
                <a:schemeClr val="bg1"/>
              </a:solidFill>
            </a:endParaRPr>
          </a:p>
          <a:p>
            <a:endParaRPr lang="es-CL" sz="1400" dirty="0">
              <a:solidFill>
                <a:schemeClr val="bg1"/>
              </a:solidFill>
            </a:endParaRPr>
          </a:p>
          <a:p>
            <a:endParaRPr lang="es-CL" dirty="0"/>
          </a:p>
          <a:p>
            <a:endParaRPr lang="es-CL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F4A491A-D722-4338-8870-209091D3B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268"/>
          <a:stretch/>
        </p:blipFill>
        <p:spPr>
          <a:xfrm>
            <a:off x="6722918" y="4659267"/>
            <a:ext cx="2421082" cy="219377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E1E1B19-0D0A-48E4-83F1-57FCF2E83813}"/>
              </a:ext>
            </a:extLst>
          </p:cNvPr>
          <p:cNvSpPr txBox="1"/>
          <p:nvPr/>
        </p:nvSpPr>
        <p:spPr>
          <a:xfrm>
            <a:off x="197426" y="1118576"/>
            <a:ext cx="84478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2400" b="1" dirty="0">
                <a:solidFill>
                  <a:schemeClr val="bg1"/>
                </a:solidFill>
              </a:rPr>
              <a:t>¿Qué es la acreditación?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dirty="0">
                <a:solidFill>
                  <a:schemeClr val="bg1"/>
                </a:solidFill>
              </a:rPr>
              <a:t>Proceso periódico de evaluación, al que se someten los prestadores institucionales que cuentan con su autorización sanitaria vigente: hospitales, clínicas, centros ambulatorios y laboratorios, para el cumplimiento de estándares de calidad, fijados por el Ministerio de Salud.</a:t>
            </a:r>
          </a:p>
          <a:p>
            <a:pPr algn="just"/>
            <a:endParaRPr lang="es-CL" dirty="0">
              <a:solidFill>
                <a:schemeClr val="bg1"/>
              </a:solidFill>
            </a:endParaRPr>
          </a:p>
          <a:p>
            <a:pPr algn="just"/>
            <a:r>
              <a:rPr lang="es-CL" dirty="0">
                <a:solidFill>
                  <a:schemeClr val="bg1"/>
                </a:solidFill>
              </a:rPr>
              <a:t>La evaluación es realizada por entidades acreditadoras autorizadas por la Superintendencia de Salud </a:t>
            </a:r>
          </a:p>
          <a:p>
            <a:endParaRPr lang="es-CL" sz="1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Gráfico 8"/>
              <p:cNvGraphicFramePr/>
              <p:nvPr>
                <p:extLst>
                  <p:ext uri="{D42A27DB-BD31-4B8C-83A1-F6EECF244321}">
                    <p14:modId xmlns:p14="http://schemas.microsoft.com/office/powerpoint/2010/main" val="3627923744"/>
                  </p:ext>
                </p:extLst>
              </p:nvPr>
            </p:nvGraphicFramePr>
            <p:xfrm>
              <a:off x="308243" y="3801024"/>
              <a:ext cx="5711557" cy="193839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9" name="Gráfico 8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243" y="3801024"/>
                <a:ext cx="5711557" cy="1938399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ángulo 5"/>
          <p:cNvSpPr/>
          <p:nvPr/>
        </p:nvSpPr>
        <p:spPr>
          <a:xfrm>
            <a:off x="1944004" y="3809959"/>
            <a:ext cx="1051506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Mayo  2018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66020" y="3804712"/>
            <a:ext cx="1194173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</a:rPr>
              <a:t>Octubre 2018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582762" y="3801025"/>
            <a:ext cx="1352871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</a:rPr>
              <a:t>Diciembre 2018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74025" y="3861114"/>
            <a:ext cx="1022460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Enero 2018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308243" y="4424563"/>
            <a:ext cx="1618643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600" b="1" dirty="0">
                <a:solidFill>
                  <a:schemeClr val="bg1"/>
                </a:solidFill>
              </a:rPr>
              <a:t>Reacreditación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600" b="1" dirty="0">
                <a:solidFill>
                  <a:schemeClr val="bg1"/>
                </a:solidFill>
              </a:rPr>
              <a:t>Hospital Dr. Gustavo Fricke</a:t>
            </a:r>
            <a:endParaRPr lang="es-CL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699740" y="4272142"/>
            <a:ext cx="1443474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600" b="1" dirty="0">
                <a:solidFill>
                  <a:schemeClr val="bg1"/>
                </a:solidFill>
              </a:rPr>
              <a:t>Acreditación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600" b="1" dirty="0">
                <a:solidFill>
                  <a:schemeClr val="bg1"/>
                </a:solidFill>
              </a:rPr>
              <a:t>Hospital San Agustín de La Ligua</a:t>
            </a:r>
            <a:endParaRPr lang="es-CL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182281" y="4259055"/>
            <a:ext cx="1357927" cy="14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CL" sz="1600" b="1" dirty="0">
                <a:solidFill>
                  <a:schemeClr val="bg1"/>
                </a:solidFill>
              </a:rPr>
              <a:t>Acreditación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</a:rPr>
              <a:t>Hospital Dr. Victor Hugo Moll de </a:t>
            </a:r>
            <a:r>
              <a:rPr lang="en-US" b="1" dirty="0">
                <a:solidFill>
                  <a:schemeClr val="bg1"/>
                </a:solidFill>
              </a:rPr>
              <a:t>Cabildo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4480657" y="4283741"/>
            <a:ext cx="1431797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CL" sz="1600" b="1" dirty="0">
                <a:solidFill>
                  <a:schemeClr val="bg1"/>
                </a:solidFill>
              </a:rPr>
              <a:t>Acreditación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sz="1600" b="1" dirty="0">
                <a:solidFill>
                  <a:schemeClr val="bg1"/>
                </a:solidFill>
              </a:rPr>
              <a:t>Hospital de Petorca</a:t>
            </a:r>
            <a:r>
              <a:rPr lang="es-CL" sz="1600" dirty="0">
                <a:solidFill>
                  <a:schemeClr val="bg1"/>
                </a:solidFill>
              </a:rPr>
              <a:t> </a:t>
            </a:r>
            <a:endParaRPr lang="es-CL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Tab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417534"/>
              </p:ext>
            </p:extLst>
          </p:nvPr>
        </p:nvGraphicFramePr>
        <p:xfrm>
          <a:off x="308242" y="5805616"/>
          <a:ext cx="5627391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06250">
                  <a:extLst>
                    <a:ext uri="{9D8B030D-6E8A-4147-A177-3AD203B41FA5}">
                      <a16:colId xmlns:a16="http://schemas.microsoft.com/office/drawing/2014/main" val="2644497130"/>
                    </a:ext>
                  </a:extLst>
                </a:gridCol>
                <a:gridCol w="3521141">
                  <a:extLst>
                    <a:ext uri="{9D8B030D-6E8A-4147-A177-3AD203B41FA5}">
                      <a16:colId xmlns:a16="http://schemas.microsoft.com/office/drawing/2014/main" val="282995836"/>
                    </a:ext>
                  </a:extLst>
                </a:gridCol>
              </a:tblGrid>
              <a:tr h="247493">
                <a:tc>
                  <a:txBody>
                    <a:bodyPr/>
                    <a:lstStyle/>
                    <a:p>
                      <a:r>
                        <a:rPr lang="es-CL" sz="1400" dirty="0">
                          <a:solidFill>
                            <a:srgbClr val="0070C0"/>
                          </a:solidFill>
                        </a:rPr>
                        <a:t>Hospital</a:t>
                      </a:r>
                      <a:r>
                        <a:rPr lang="es-CL" sz="1400" baseline="0" dirty="0">
                          <a:solidFill>
                            <a:srgbClr val="0070C0"/>
                          </a:solidFill>
                        </a:rPr>
                        <a:t> Dr. Mario Sánchez de La Calera</a:t>
                      </a:r>
                      <a:endParaRPr lang="es-CL" sz="1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4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            </a:t>
                      </a:r>
                      <a:r>
                        <a:rPr lang="es-CL" sz="1400" dirty="0">
                          <a:solidFill>
                            <a:srgbClr val="0070C0"/>
                          </a:solidFill>
                        </a:rPr>
                        <a:t>No acreditó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964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98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B8878CA-8C10-4440-B41A-107B3E64F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 </a:t>
            </a:r>
          </a:p>
        </p:txBody>
      </p:sp>
      <p:pic>
        <p:nvPicPr>
          <p:cNvPr id="8" name="Picture 2" descr="Resultado de imagen para acreditaciÃ³n hospital de cabildo">
            <a:extLst>
              <a:ext uri="{FF2B5EF4-FFF2-40B4-BE49-F238E27FC236}">
                <a16:creationId xmlns:a16="http://schemas.microsoft.com/office/drawing/2014/main" id="{34EB030A-D2D1-4402-A803-AC0A14600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6"/>
          <a:stretch/>
        </p:blipFill>
        <p:spPr bwMode="auto">
          <a:xfrm>
            <a:off x="4405024" y="3583172"/>
            <a:ext cx="4774936" cy="327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acreditaciÃ³n hospital de cabildo">
            <a:extLst>
              <a:ext uri="{FF2B5EF4-FFF2-40B4-BE49-F238E27FC236}">
                <a16:creationId xmlns:a16="http://schemas.microsoft.com/office/drawing/2014/main" id="{5BD9CDB1-87B5-493E-B8E2-282B40279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7" r="2804"/>
          <a:stretch/>
        </p:blipFill>
        <p:spPr bwMode="auto">
          <a:xfrm>
            <a:off x="4405024" y="1299969"/>
            <a:ext cx="4738976" cy="311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C52EDF-5996-41B3-8D9F-840DE0F0D3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2400" y="4351193"/>
            <a:ext cx="4557424" cy="2506807"/>
          </a:xfrm>
          <a:prstGeom prst="rect">
            <a:avLst/>
          </a:prstGeom>
        </p:spPr>
      </p:pic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51EC87F0-8681-4E77-BE70-B6A5E4F63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-152400" y="1310602"/>
            <a:ext cx="4563443" cy="30405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3F05925-9C20-4D2E-80FA-5324F614744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8147"/>
          <a:stretch/>
        </p:blipFill>
        <p:spPr>
          <a:xfrm>
            <a:off x="329609" y="38008"/>
            <a:ext cx="1105786" cy="9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95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F261077-BDA8-43AA-B69A-FC3C9EFB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6" y="316784"/>
            <a:ext cx="5222875" cy="504825"/>
          </a:xfrm>
        </p:spPr>
        <p:txBody>
          <a:bodyPr>
            <a:no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Estrategias de trabajo en calidad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15" y="3485434"/>
            <a:ext cx="5550969" cy="353326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0" y="115625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b="1" dirty="0">
                <a:solidFill>
                  <a:schemeClr val="bg1"/>
                </a:solidFill>
                <a:latin typeface="+mj-lt"/>
              </a:rPr>
              <a:t>Cultura de mejora continua en la notificación y análisis de los Eventos Adversos y Centinelas:</a:t>
            </a:r>
          </a:p>
          <a:p>
            <a:pPr lvl="0"/>
            <a:endParaRPr lang="es-CL" dirty="0">
              <a:solidFill>
                <a:schemeClr val="bg1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+mj-lt"/>
              </a:rPr>
              <a:t>Aumento de notificaciones de incidentes :  300%</a:t>
            </a:r>
          </a:p>
          <a:p>
            <a:r>
              <a:rPr lang="es-CL" dirty="0">
                <a:solidFill>
                  <a:schemeClr val="bg1"/>
                </a:solidFill>
                <a:latin typeface="+mj-lt"/>
              </a:rPr>
              <a:t>     Año 2017 : 1.641 notificaciones </a:t>
            </a:r>
          </a:p>
          <a:p>
            <a:r>
              <a:rPr lang="es-CL" dirty="0">
                <a:solidFill>
                  <a:schemeClr val="bg1"/>
                </a:solidFill>
                <a:latin typeface="+mj-lt"/>
              </a:rPr>
              <a:t>     Año 2018 : 4.987 notificaciones</a:t>
            </a:r>
          </a:p>
          <a:p>
            <a:endParaRPr lang="es-CL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  <a:latin typeface="+mj-lt"/>
              </a:rPr>
              <a:t>Se desarrolla sistema informático: “Sistema de Notificación de Eventos Adversos y Centinelas”, para la red. </a:t>
            </a:r>
          </a:p>
          <a:p>
            <a:pPr algn="ctr"/>
            <a:endParaRPr lang="es-CL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2022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6A34F9D-0864-469D-810E-9DF6B719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4" y="335240"/>
            <a:ext cx="2270125" cy="559489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Desafíos 2019</a:t>
            </a:r>
          </a:p>
        </p:txBody>
      </p:sp>
      <p:pic>
        <p:nvPicPr>
          <p:cNvPr id="12292" name="Picture 4" descr="Imagen relacionada">
            <a:extLst>
              <a:ext uri="{FF2B5EF4-FFF2-40B4-BE49-F238E27FC236}">
                <a16:creationId xmlns:a16="http://schemas.microsoft.com/office/drawing/2014/main" id="{2DB264FD-F7C9-40E2-9B77-5B2A06835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1" y="5000079"/>
            <a:ext cx="4484264" cy="190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828693" y="1550316"/>
            <a:ext cx="40374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Lograr acreditación del Hospital Dr. Sánchez de La Calera.</a:t>
            </a:r>
          </a:p>
          <a:p>
            <a:endParaRPr lang="es-CL" b="1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Reacreditación de los hospitales que terminan la vigencia de su proceso :</a:t>
            </a:r>
          </a:p>
          <a:p>
            <a:endParaRPr lang="es-CL" b="1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Hospital Adriana Cousiño de Quintero.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Hospital Geriátrico Paz de La Tarde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Hospital San Martín de Quillota.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endParaRPr lang="es-CL" sz="1400" b="1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  <a:latin typeface="Calibri Light" panose="020F0302020204030204" pitchFamily="34" charset="0"/>
              </a:rPr>
              <a:t>Formar equipo de Gestión del Riesgo Clínico que abordará eventos adversos y centinelas desde el origen, seguimiento, mejora y cierre. </a:t>
            </a:r>
          </a:p>
          <a:p>
            <a:endParaRPr lang="es-CL" sz="1400" b="1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2290" name="Picture 2" descr="Resultado de imagen para reacreditaciÃ³n">
            <a:extLst>
              <a:ext uri="{FF2B5EF4-FFF2-40B4-BE49-F238E27FC236}">
                <a16:creationId xmlns:a16="http://schemas.microsoft.com/office/drawing/2014/main" id="{357E6FB7-8560-43C7-B248-24647CEB1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7" y="1191868"/>
            <a:ext cx="3835651" cy="41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20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32803" y="265794"/>
            <a:ext cx="5793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>
                <a:solidFill>
                  <a:srgbClr val="0070C0"/>
                </a:solidFill>
              </a:rPr>
              <a:t>Atención de salud a las personas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5"/>
          <a:stretch/>
        </p:blipFill>
        <p:spPr>
          <a:xfrm>
            <a:off x="0" y="1236454"/>
            <a:ext cx="9144000" cy="56215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1" y="4333874"/>
            <a:ext cx="2661552" cy="237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6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573" y="0"/>
            <a:ext cx="9249573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961" y="356792"/>
            <a:ext cx="6832023" cy="533540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solidFill>
                  <a:schemeClr val="accent1"/>
                </a:solidFill>
              </a:rPr>
              <a:t> Ministerio de Salud y su organización</a:t>
            </a:r>
          </a:p>
        </p:txBody>
      </p:sp>
      <p:pic>
        <p:nvPicPr>
          <p:cNvPr id="2" name="0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104" y="1263061"/>
            <a:ext cx="1323589" cy="1323589"/>
          </a:xfrm>
          <a:prstGeom prst="rect">
            <a:avLst/>
          </a:prstGeom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4186865" y="1423635"/>
            <a:ext cx="1542211" cy="441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Ministerio de Salud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48434" y="2695973"/>
            <a:ext cx="1785806" cy="568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Subsecretaría de Redes Asistenciales</a:t>
            </a:r>
          </a:p>
        </p:txBody>
      </p:sp>
      <p:pic>
        <p:nvPicPr>
          <p:cNvPr id="5" name="0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072" y="1677215"/>
            <a:ext cx="1004813" cy="100481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6091">
            <a:off x="5621556" y="1593457"/>
            <a:ext cx="851345" cy="851345"/>
          </a:xfrm>
          <a:prstGeom prst="rect">
            <a:avLst/>
          </a:prstGeom>
        </p:spPr>
      </p:pic>
      <p:sp>
        <p:nvSpPr>
          <p:cNvPr id="10" name="Subtítulo 2"/>
          <p:cNvSpPr txBox="1">
            <a:spLocks/>
          </p:cNvSpPr>
          <p:nvPr/>
        </p:nvSpPr>
        <p:spPr>
          <a:xfrm>
            <a:off x="541807" y="1742929"/>
            <a:ext cx="1727298" cy="441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Subsecretaría de Salud Pública</a:t>
            </a:r>
          </a:p>
        </p:txBody>
      </p:sp>
      <p:pic>
        <p:nvPicPr>
          <p:cNvPr id="13" name="0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74" y="2342106"/>
            <a:ext cx="1042836" cy="92203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0122" flipH="1">
            <a:off x="2308114" y="1411804"/>
            <a:ext cx="883550" cy="851345"/>
          </a:xfrm>
          <a:prstGeom prst="rect">
            <a:avLst/>
          </a:prstGeom>
        </p:spPr>
      </p:pic>
      <p:pic>
        <p:nvPicPr>
          <p:cNvPr id="23" name="0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647" y="4968978"/>
            <a:ext cx="1053860" cy="105386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50160" flipH="1">
            <a:off x="7113468" y="3218203"/>
            <a:ext cx="490094" cy="474914"/>
          </a:xfrm>
          <a:prstGeom prst="rect">
            <a:avLst/>
          </a:prstGeom>
        </p:spPr>
      </p:pic>
      <p:sp>
        <p:nvSpPr>
          <p:cNvPr id="25" name="Subtítulo 2"/>
          <p:cNvSpPr txBox="1">
            <a:spLocks/>
          </p:cNvSpPr>
          <p:nvPr/>
        </p:nvSpPr>
        <p:spPr>
          <a:xfrm>
            <a:off x="5318577" y="4205802"/>
            <a:ext cx="2140409" cy="3524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Servicios de Salud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74098" flipH="1">
            <a:off x="5383359" y="4476718"/>
            <a:ext cx="554111" cy="5369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2185" flipV="1">
            <a:off x="6948783" y="4508640"/>
            <a:ext cx="598022" cy="579500"/>
          </a:xfrm>
          <a:prstGeom prst="rect">
            <a:avLst/>
          </a:prstGeom>
        </p:spPr>
      </p:pic>
      <p:pic>
        <p:nvPicPr>
          <p:cNvPr id="29" name="0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178" y="3103968"/>
            <a:ext cx="1362362" cy="1362362"/>
          </a:xfrm>
          <a:prstGeom prst="rect">
            <a:avLst/>
          </a:prstGeom>
        </p:spPr>
      </p:pic>
      <p:sp>
        <p:nvSpPr>
          <p:cNvPr id="32" name="Subtítulo 2"/>
          <p:cNvSpPr txBox="1">
            <a:spLocks/>
          </p:cNvSpPr>
          <p:nvPr/>
        </p:nvSpPr>
        <p:spPr>
          <a:xfrm>
            <a:off x="4250521" y="5905827"/>
            <a:ext cx="1944235" cy="340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Hospitales</a:t>
            </a:r>
            <a:r>
              <a:rPr lang="es-ES" sz="1600" b="1" dirty="0">
                <a:solidFill>
                  <a:srgbClr val="B9CDE5"/>
                </a:solidFill>
              </a:rPr>
              <a:t> </a:t>
            </a:r>
          </a:p>
        </p:txBody>
      </p:sp>
      <p:sp>
        <p:nvSpPr>
          <p:cNvPr id="33" name="Subtítulo 2"/>
          <p:cNvSpPr txBox="1">
            <a:spLocks/>
          </p:cNvSpPr>
          <p:nvPr/>
        </p:nvSpPr>
        <p:spPr>
          <a:xfrm>
            <a:off x="6921745" y="6083764"/>
            <a:ext cx="1733932" cy="367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Atención Primaria</a:t>
            </a:r>
          </a:p>
        </p:txBody>
      </p:sp>
      <p:pic>
        <p:nvPicPr>
          <p:cNvPr id="34" name="0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435" y="4893820"/>
            <a:ext cx="1146553" cy="1230448"/>
          </a:xfrm>
          <a:prstGeom prst="rect">
            <a:avLst/>
          </a:prstGeom>
        </p:spPr>
      </p:pic>
      <p:sp>
        <p:nvSpPr>
          <p:cNvPr id="35" name="Subtítulo 2"/>
          <p:cNvSpPr txBox="1">
            <a:spLocks/>
          </p:cNvSpPr>
          <p:nvPr/>
        </p:nvSpPr>
        <p:spPr>
          <a:xfrm>
            <a:off x="2269105" y="3825017"/>
            <a:ext cx="2029465" cy="375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>
                <a:solidFill>
                  <a:schemeClr val="bg1"/>
                </a:solidFill>
              </a:rPr>
              <a:t>Instituto Salud Pública</a:t>
            </a: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49" flipV="1">
            <a:off x="1935526" y="2735524"/>
            <a:ext cx="675302" cy="654386"/>
          </a:xfrm>
          <a:prstGeom prst="rect">
            <a:avLst/>
          </a:prstGeom>
        </p:spPr>
      </p:pic>
      <p:pic>
        <p:nvPicPr>
          <p:cNvPr id="38" name="0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517" y="2883795"/>
            <a:ext cx="553699" cy="1019729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6828" flipV="1">
            <a:off x="1252171" y="3243401"/>
            <a:ext cx="675302" cy="654386"/>
          </a:xfrm>
          <a:prstGeom prst="rect">
            <a:avLst/>
          </a:prstGeom>
        </p:spPr>
      </p:pic>
      <p:sp>
        <p:nvSpPr>
          <p:cNvPr id="41" name="Subtítulo 2"/>
          <p:cNvSpPr txBox="1">
            <a:spLocks/>
          </p:cNvSpPr>
          <p:nvPr/>
        </p:nvSpPr>
        <p:spPr>
          <a:xfrm>
            <a:off x="1918942" y="4870607"/>
            <a:ext cx="1852026" cy="675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>
                <a:solidFill>
                  <a:schemeClr val="bg1"/>
                </a:solidFill>
              </a:rPr>
              <a:t>Superintendencia </a:t>
            </a:r>
          </a:p>
          <a:p>
            <a:pPr algn="l"/>
            <a:r>
              <a:rPr lang="es-ES" sz="1600" dirty="0">
                <a:solidFill>
                  <a:schemeClr val="bg1"/>
                </a:solidFill>
              </a:rPr>
              <a:t>de Salud</a:t>
            </a:r>
          </a:p>
        </p:txBody>
      </p:sp>
      <p:pic>
        <p:nvPicPr>
          <p:cNvPr id="42" name="0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858" y="3802113"/>
            <a:ext cx="553699" cy="1019729"/>
          </a:xfrm>
          <a:prstGeom prst="rect">
            <a:avLst/>
          </a:prstGeom>
        </p:spPr>
      </p:pic>
      <p:sp>
        <p:nvSpPr>
          <p:cNvPr id="31" name="Subtítulo 2">
            <a:extLst>
              <a:ext uri="{FF2B5EF4-FFF2-40B4-BE49-F238E27FC236}">
                <a16:creationId xmlns:a16="http://schemas.microsoft.com/office/drawing/2014/main" id="{031B24FA-9CAD-4896-B357-0434A28A1595}"/>
              </a:ext>
            </a:extLst>
          </p:cNvPr>
          <p:cNvSpPr txBox="1">
            <a:spLocks/>
          </p:cNvSpPr>
          <p:nvPr/>
        </p:nvSpPr>
        <p:spPr>
          <a:xfrm>
            <a:off x="424733" y="1608950"/>
            <a:ext cx="1879698" cy="468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2234385" y="2489338"/>
            <a:ext cx="3848565" cy="147732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Asegura el derecho a la protección en salud , funciones reguladoras y fiscalizadoras para contribuir a la calidad de los bienes públicos, políticas sanitarias y ambientales.</a:t>
            </a: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53211" flipV="1">
            <a:off x="417761" y="2956427"/>
            <a:ext cx="675302" cy="654386"/>
          </a:xfrm>
          <a:prstGeom prst="rect">
            <a:avLst/>
          </a:prstGeom>
        </p:spPr>
      </p:pic>
      <p:pic>
        <p:nvPicPr>
          <p:cNvPr id="44" name="0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00" y="3653352"/>
            <a:ext cx="553699" cy="1019729"/>
          </a:xfrm>
          <a:prstGeom prst="rect">
            <a:avLst/>
          </a:prstGeom>
        </p:spPr>
      </p:pic>
      <p:sp>
        <p:nvSpPr>
          <p:cNvPr id="55" name="Subtítulo 2"/>
          <p:cNvSpPr txBox="1">
            <a:spLocks/>
          </p:cNvSpPr>
          <p:nvPr/>
        </p:nvSpPr>
        <p:spPr>
          <a:xfrm>
            <a:off x="52752" y="4652244"/>
            <a:ext cx="1707865" cy="418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chemeClr val="bg1"/>
                </a:solidFill>
              </a:rPr>
              <a:t>Seremis de Salud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2600080" y="2537701"/>
            <a:ext cx="3461830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Autoridad sanitaria, acciones de salud pública,  promoción, prevención y fiscalización en lo sanitario  ambiental.</a:t>
            </a:r>
          </a:p>
        </p:txBody>
      </p:sp>
      <p:sp>
        <p:nvSpPr>
          <p:cNvPr id="46" name="CuadroTexto 4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5968AB07-F015-4897-B4A3-49DB58F9394E}"/>
              </a:ext>
            </a:extLst>
          </p:cNvPr>
          <p:cNvSpPr txBox="1"/>
          <p:nvPr/>
        </p:nvSpPr>
        <p:spPr>
          <a:xfrm>
            <a:off x="2471363" y="2462470"/>
            <a:ext cx="3928801" cy="13234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Protege, promueve, y vela por el cumplimiento de los derechos de las personas en salud, con relación a Fonasa, </a:t>
            </a:r>
            <a:r>
              <a:rPr lang="es-CL" sz="2000" dirty="0" err="1">
                <a:solidFill>
                  <a:schemeClr val="bg1"/>
                </a:solidFill>
              </a:rPr>
              <a:t>Isapres</a:t>
            </a:r>
            <a:r>
              <a:rPr lang="es-CL" sz="2000" dirty="0">
                <a:solidFill>
                  <a:schemeClr val="bg1"/>
                </a:solidFill>
              </a:rPr>
              <a:t> y prestadores</a:t>
            </a:r>
            <a:endParaRPr lang="es-CL" sz="2000" dirty="0"/>
          </a:p>
        </p:txBody>
      </p:sp>
      <p:sp>
        <p:nvSpPr>
          <p:cNvPr id="47" name="CuadroTexto 46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67314C4-FC47-48B6-863F-A2FEE61FF300}"/>
              </a:ext>
            </a:extLst>
          </p:cNvPr>
          <p:cNvSpPr txBox="1"/>
          <p:nvPr/>
        </p:nvSpPr>
        <p:spPr>
          <a:xfrm>
            <a:off x="3320257" y="2684558"/>
            <a:ext cx="3558067" cy="136098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Fortalece el control sanitario a través de vigilancia, fiscalización, investigación y transferencia tecnológica.</a:t>
            </a:r>
          </a:p>
        </p:txBody>
      </p:sp>
      <p:sp>
        <p:nvSpPr>
          <p:cNvPr id="48" name="CuadroTexto 4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250B4A1-D2B7-48EE-BDDF-F46C70B4906D}"/>
              </a:ext>
            </a:extLst>
          </p:cNvPr>
          <p:cNvSpPr txBox="1"/>
          <p:nvPr/>
        </p:nvSpPr>
        <p:spPr>
          <a:xfrm>
            <a:off x="2264323" y="2624421"/>
            <a:ext cx="3675552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Formula y fija las políticas de salud que se desarrollan dentro del territorio nacional, ejerce la rectoría del sector salud.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9" name="CuadroTexto 48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751760D6-B295-4BA1-9257-F3C09CB9FBC9}"/>
              </a:ext>
            </a:extLst>
          </p:cNvPr>
          <p:cNvSpPr txBox="1"/>
          <p:nvPr/>
        </p:nvSpPr>
        <p:spPr>
          <a:xfrm>
            <a:off x="2124869" y="2458492"/>
            <a:ext cx="4296669" cy="147732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Regula y supervisa funcionamiento de las redes de salud a través de políticas, normas, planes y programas para coordinación y articulación, que permitan satisfacer las necesidades de salud.</a:t>
            </a:r>
          </a:p>
        </p:txBody>
      </p:sp>
      <p:sp>
        <p:nvSpPr>
          <p:cNvPr id="52" name="CuadroTexto 51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EC7E584-0AF1-4D96-B510-4A08F0535556}"/>
              </a:ext>
            </a:extLst>
          </p:cNvPr>
          <p:cNvSpPr txBox="1"/>
          <p:nvPr/>
        </p:nvSpPr>
        <p:spPr>
          <a:xfrm>
            <a:off x="2341849" y="2612381"/>
            <a:ext cx="3649284" cy="13234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bg1"/>
                </a:solidFill>
              </a:rPr>
              <a:t>Articulación, gestión y desarrollo de la red , para la ejecución de las acciones  de  protección y recuperación de la salud, también la rehabilitación y cuidados paliativos de las personas .</a:t>
            </a:r>
          </a:p>
        </p:txBody>
      </p:sp>
      <p:sp>
        <p:nvSpPr>
          <p:cNvPr id="60" name="CuadroTexto 5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F64C0485-94D1-4E9F-9688-6DED310644D8}"/>
              </a:ext>
            </a:extLst>
          </p:cNvPr>
          <p:cNvSpPr txBox="1"/>
          <p:nvPr/>
        </p:nvSpPr>
        <p:spPr>
          <a:xfrm>
            <a:off x="2268652" y="2666773"/>
            <a:ext cx="4026632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Equipo de salud multidisciplinario municipal, está a cargo de la población de un territorio acotado, aplicando el enfoque familiar durante el ciclo vital.</a:t>
            </a:r>
          </a:p>
        </p:txBody>
      </p:sp>
      <p:sp>
        <p:nvSpPr>
          <p:cNvPr id="61" name="CuadroTexto 60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1D292B9-166B-4CE2-BA75-5CC91B22E347}"/>
              </a:ext>
            </a:extLst>
          </p:cNvPr>
          <p:cNvSpPr txBox="1"/>
          <p:nvPr/>
        </p:nvSpPr>
        <p:spPr>
          <a:xfrm>
            <a:off x="2242766" y="2360379"/>
            <a:ext cx="3613312" cy="181588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sz="1600" dirty="0">
                <a:solidFill>
                  <a:schemeClr val="bg1"/>
                </a:solidFill>
              </a:rPr>
              <a:t>Resolución de problemas  de salud  en  la red asistencial, en base a complejidad y especialidades , en atención abierta y cerrada, incluida la atención de urgencia. Actividad  ambulatoria y cerrada, avanzando hacia  la </a:t>
            </a:r>
            <a:r>
              <a:rPr lang="es-CL" sz="1600" dirty="0" err="1">
                <a:solidFill>
                  <a:schemeClr val="bg1"/>
                </a:solidFill>
              </a:rPr>
              <a:t>ambulatorización</a:t>
            </a:r>
            <a:r>
              <a:rPr lang="es-CL" sz="1600" dirty="0">
                <a:solidFill>
                  <a:schemeClr val="bg1"/>
                </a:solidFill>
              </a:rPr>
              <a:t> de los procesos.</a:t>
            </a:r>
          </a:p>
        </p:txBody>
      </p:sp>
    </p:spTree>
    <p:extLst>
      <p:ext uri="{BB962C8B-B14F-4D97-AF65-F5344CB8AC3E}">
        <p14:creationId xmlns:p14="http://schemas.microsoft.com/office/powerpoint/2010/main" val="35997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7" grpId="0" animBg="1"/>
      <p:bldP spid="57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2" grpId="0" animBg="1"/>
      <p:bldP spid="52" grpId="1" animBg="1"/>
      <p:bldP spid="60" grpId="0" animBg="1"/>
      <p:bldP spid="60" grpId="1" animBg="1"/>
      <p:bldP spid="61" grpId="0" animBg="1"/>
      <p:bldP spid="6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4B531F-E3E9-4E1E-B900-2A7D8F46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4001"/>
            <a:ext cx="5083066" cy="670264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Atención de salud a las personas</a:t>
            </a:r>
            <a:endParaRPr lang="es-CL" sz="2800" b="1" dirty="0">
              <a:solidFill>
                <a:srgbClr val="0070C0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91D49F-0211-4BCE-8FF3-4B6D5A2D040F}"/>
              </a:ext>
            </a:extLst>
          </p:cNvPr>
          <p:cNvSpPr/>
          <p:nvPr/>
        </p:nvSpPr>
        <p:spPr>
          <a:xfrm>
            <a:off x="254760" y="2133046"/>
            <a:ext cx="40657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 Optimizar el acceso oportuno, con calidad y seguridad de los servicios de atención de salud, garantizando un trato digno hacia los usuarios de nuestra red. </a:t>
            </a:r>
          </a:p>
          <a:p>
            <a:pPr algn="ctr"/>
            <a:endParaRPr lang="es-CL" sz="2000" dirty="0">
              <a:solidFill>
                <a:schemeClr val="bg1"/>
              </a:solidFill>
            </a:endParaRPr>
          </a:p>
          <a:p>
            <a:pPr algn="ctr"/>
            <a:endParaRPr lang="es-CL" sz="2000" dirty="0">
              <a:solidFill>
                <a:schemeClr val="bg1"/>
              </a:solidFill>
            </a:endParaRPr>
          </a:p>
        </p:txBody>
      </p:sp>
      <p:pic>
        <p:nvPicPr>
          <p:cNvPr id="9" name="Picture 4" descr="Imagen foto_00000004">
            <a:extLst>
              <a:ext uri="{FF2B5EF4-FFF2-40B4-BE49-F238E27FC236}">
                <a16:creationId xmlns:a16="http://schemas.microsoft.com/office/drawing/2014/main" id="{F1725A1E-6DC9-4C68-B46A-C5DD4332B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43" y="3974986"/>
            <a:ext cx="4651273" cy="288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" y="5309586"/>
            <a:ext cx="4391473" cy="1401053"/>
          </a:xfrm>
          <a:prstGeom prst="rect">
            <a:avLst/>
          </a:prstGeom>
        </p:spPr>
      </p:pic>
      <p:pic>
        <p:nvPicPr>
          <p:cNvPr id="7" name="Picture 2" descr="http://www.ssvq.cl/ssvq/site/artic/20190102/imag/foto_0000001720190102092744.jpg">
            <a:extLst>
              <a:ext uri="{FF2B5EF4-FFF2-40B4-BE49-F238E27FC236}">
                <a16:creationId xmlns:a16="http://schemas.microsoft.com/office/drawing/2014/main" id="{A95534D7-2BC5-45CA-93E8-847152981F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6" r="13307"/>
          <a:stretch/>
        </p:blipFill>
        <p:spPr bwMode="auto">
          <a:xfrm>
            <a:off x="4489444" y="1101753"/>
            <a:ext cx="4683827" cy="307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356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26504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9286B14-50B1-490A-ACD9-9F0F6A22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7" y="177165"/>
            <a:ext cx="3511973" cy="802992"/>
          </a:xfrm>
        </p:spPr>
        <p:txBody>
          <a:bodyPr>
            <a:no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Logros año 2018</a:t>
            </a:r>
            <a:endParaRPr lang="es-MX" sz="2800" b="1" dirty="0">
              <a:solidFill>
                <a:srgbClr val="0070C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CCE2E9F-D543-4635-A681-5DE291BF2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65" r="46695"/>
          <a:stretch/>
        </p:blipFill>
        <p:spPr>
          <a:xfrm>
            <a:off x="0" y="1107792"/>
            <a:ext cx="4614333" cy="58465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7" y="5380382"/>
            <a:ext cx="4785021" cy="14776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5260B2D-212F-479D-9BB7-39BD331852E3}"/>
              </a:ext>
            </a:extLst>
          </p:cNvPr>
          <p:cNvSpPr txBox="1"/>
          <p:nvPr/>
        </p:nvSpPr>
        <p:spPr>
          <a:xfrm>
            <a:off x="4614332" y="1233377"/>
            <a:ext cx="461433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Tecnología en salud: mayor desarrollo de la Telemedicina, acercando la atención de especialidades a lugares distantes.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Integración de la red: con Atención Primaria, permitiendo abordaje transversal de programas.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Respuesta oportuna: abordaje sanitario exitoso en contingencia medioambiental Quintero Puchuncaví.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Conectividad prehospitalaria: implementación radial 100% en los Servicios de Urgencia de la red.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Capacitación y difusión: creación de Academia SAMU, capacitando a entidades de emergencias.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45399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69696F4-183B-4BD2-8D01-645708EC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4070" y="29236"/>
            <a:ext cx="8229600" cy="1143000"/>
          </a:xfrm>
        </p:spPr>
        <p:txBody>
          <a:bodyPr>
            <a:normAutofit/>
          </a:bodyPr>
          <a:lstStyle/>
          <a:p>
            <a:r>
              <a:rPr lang="es-CL" sz="3200" b="1" dirty="0">
                <a:solidFill>
                  <a:srgbClr val="0070C0"/>
                </a:solidFill>
              </a:rPr>
              <a:t>Garantías en Salud GES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9" r="11383"/>
          <a:stretch/>
        </p:blipFill>
        <p:spPr>
          <a:xfrm>
            <a:off x="-16341" y="1077252"/>
            <a:ext cx="4627476" cy="5809984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7E71A62-2E49-44F7-94B3-2DA5FAFC6C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152619"/>
              </p:ext>
            </p:extLst>
          </p:nvPr>
        </p:nvGraphicFramePr>
        <p:xfrm>
          <a:off x="-434233" y="3342062"/>
          <a:ext cx="5604952" cy="3105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ángulo 4"/>
          <p:cNvSpPr/>
          <p:nvPr/>
        </p:nvSpPr>
        <p:spPr>
          <a:xfrm>
            <a:off x="4687432" y="1149096"/>
            <a:ext cx="4143375" cy="5250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</a:rPr>
              <a:t>¿Qué son las Garantías GES? </a:t>
            </a:r>
          </a:p>
          <a:p>
            <a:endParaRPr lang="es-MX" sz="1200" dirty="0">
              <a:solidFill>
                <a:schemeClr val="bg1"/>
              </a:solidFill>
            </a:endParaRPr>
          </a:p>
          <a:p>
            <a:r>
              <a:rPr lang="es-MX" dirty="0">
                <a:solidFill>
                  <a:schemeClr val="bg1"/>
                </a:solidFill>
              </a:rPr>
              <a:t>Beneficios garantizados por ley para personas de Fonasa e </a:t>
            </a:r>
            <a:r>
              <a:rPr lang="es-MX" dirty="0" err="1">
                <a:solidFill>
                  <a:schemeClr val="bg1"/>
                </a:solidFill>
              </a:rPr>
              <a:t>Isapres</a:t>
            </a:r>
            <a:r>
              <a:rPr lang="es-MX" dirty="0">
                <a:solidFill>
                  <a:schemeClr val="bg1"/>
                </a:solidFill>
              </a:rPr>
              <a:t>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Acceso: </a:t>
            </a:r>
            <a:r>
              <a:rPr lang="es-MX" dirty="0">
                <a:solidFill>
                  <a:schemeClr val="bg1"/>
                </a:solidFill>
              </a:rPr>
              <a:t>derecho por ley a la prestación de salud.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Oportunidad: </a:t>
            </a:r>
            <a:r>
              <a:rPr lang="es-MX" dirty="0">
                <a:solidFill>
                  <a:schemeClr val="bg1"/>
                </a:solidFill>
              </a:rPr>
              <a:t>Tiempos máximos de espera.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Protección financiera:</a:t>
            </a:r>
            <a:r>
              <a:rPr lang="es-MX" dirty="0">
                <a:solidFill>
                  <a:schemeClr val="bg1"/>
                </a:solidFill>
              </a:rPr>
              <a:t> </a:t>
            </a:r>
            <a:r>
              <a:rPr lang="es-CL" dirty="0">
                <a:solidFill>
                  <a:schemeClr val="bg1"/>
                </a:solidFill>
              </a:rPr>
              <a:t>La persona beneficiaria cancela un porcentaje de la afiliación.</a:t>
            </a:r>
            <a:endParaRPr lang="es-MX" dirty="0">
              <a:solidFill>
                <a:schemeClr val="bg1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Calidad: </a:t>
            </a:r>
            <a:r>
              <a:rPr lang="es-MX" dirty="0">
                <a:solidFill>
                  <a:schemeClr val="bg1"/>
                </a:solidFill>
              </a:rPr>
              <a:t>Entrega de las prestaciones por un prestador acreditado o certificado en seguridad y calidad.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962271" y="3456478"/>
            <a:ext cx="1849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1" i="0" u="none" strike="noStrike" kern="1200" cap="all" spc="120" normalizeH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CUMPLIDAS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68391" y="6308883"/>
            <a:ext cx="35997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400" b="1" dirty="0">
                <a:solidFill>
                  <a:srgbClr val="0070C0"/>
                </a:solidFill>
              </a:rPr>
              <a:t>Variación Cumplidas  5,1 %</a:t>
            </a:r>
          </a:p>
        </p:txBody>
      </p:sp>
    </p:spTree>
    <p:extLst>
      <p:ext uri="{BB962C8B-B14F-4D97-AF65-F5344CB8AC3E}">
        <p14:creationId xmlns:p14="http://schemas.microsoft.com/office/powerpoint/2010/main" val="1124361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6" y="0"/>
            <a:ext cx="9153244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5B35803-53F2-4080-BD73-FC360013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10" y="541756"/>
            <a:ext cx="6607628" cy="494915"/>
          </a:xfrm>
        </p:spPr>
        <p:txBody>
          <a:bodyPr>
            <a:no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GARANTIAS VENCIDAS 2018 red SSVQ </a:t>
            </a:r>
            <a:br>
              <a:rPr lang="es-MX" sz="2800" b="1" dirty="0">
                <a:solidFill>
                  <a:srgbClr val="0070C0"/>
                </a:solidFill>
              </a:rPr>
            </a:br>
            <a:endParaRPr lang="es-MX" sz="2800" b="1" dirty="0">
              <a:solidFill>
                <a:srgbClr val="0070C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650606" y="1378227"/>
            <a:ext cx="47622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Estrategias:</a:t>
            </a:r>
          </a:p>
          <a:p>
            <a:endParaRPr lang="es-MX" b="1" dirty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s-MX" dirty="0">
                <a:solidFill>
                  <a:schemeClr val="bg1"/>
                </a:solidFill>
              </a:rPr>
              <a:t>Convenio con CAPREDENA.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s-MX" dirty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s-MX" dirty="0">
                <a:solidFill>
                  <a:schemeClr val="bg1"/>
                </a:solidFill>
              </a:rPr>
              <a:t>Traslado de especialistas dentro de la red SSVQ.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Nodos:</a:t>
            </a:r>
          </a:p>
          <a:p>
            <a:endParaRPr lang="es-MX" b="1" dirty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s-MX" dirty="0">
                <a:solidFill>
                  <a:schemeClr val="bg1"/>
                </a:solidFill>
              </a:rPr>
              <a:t>Brecha de oferta en los establecimientos para una atención oportuna.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s-MX" dirty="0">
              <a:solidFill>
                <a:schemeClr val="bg1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s-MX" dirty="0">
                <a:solidFill>
                  <a:schemeClr val="bg1"/>
                </a:solidFill>
              </a:rPr>
              <a:t>Lentitud de información de segundos prestadores de FONASA.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9" y="5613880"/>
            <a:ext cx="4350899" cy="1136068"/>
          </a:xfrm>
          <a:prstGeom prst="rect">
            <a:avLst/>
          </a:prstGeom>
        </p:spPr>
      </p:pic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879854"/>
              </p:ext>
            </p:extLst>
          </p:nvPr>
        </p:nvGraphicFramePr>
        <p:xfrm>
          <a:off x="131435" y="2756194"/>
          <a:ext cx="3825205" cy="1873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412A8AB-74B1-4C53-85FC-8E2A458C16E2}"/>
              </a:ext>
            </a:extLst>
          </p:cNvPr>
          <p:cNvSpPr txBox="1"/>
          <p:nvPr/>
        </p:nvSpPr>
        <p:spPr>
          <a:xfrm>
            <a:off x="1372310" y="2371143"/>
            <a:ext cx="10032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dirty="0">
                <a:solidFill>
                  <a:schemeClr val="bg1"/>
                </a:solidFill>
              </a:rPr>
              <a:t>ENERO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12A8AB-74B1-4C53-85FC-8E2A458C16E2}"/>
              </a:ext>
            </a:extLst>
          </p:cNvPr>
          <p:cNvSpPr txBox="1"/>
          <p:nvPr/>
        </p:nvSpPr>
        <p:spPr>
          <a:xfrm>
            <a:off x="1335005" y="2756194"/>
            <a:ext cx="1418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dirty="0">
                <a:solidFill>
                  <a:schemeClr val="bg1"/>
                </a:solidFill>
              </a:rPr>
              <a:t>DICIEMBRE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313511" y="997753"/>
          <a:ext cx="4105408" cy="203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2412A8AB-74B1-4C53-85FC-8E2A458C16E2}"/>
              </a:ext>
            </a:extLst>
          </p:cNvPr>
          <p:cNvSpPr txBox="1"/>
          <p:nvPr/>
        </p:nvSpPr>
        <p:spPr>
          <a:xfrm>
            <a:off x="995430" y="2178618"/>
            <a:ext cx="1418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dirty="0">
                <a:solidFill>
                  <a:schemeClr val="bg1"/>
                </a:solidFill>
              </a:rPr>
              <a:t>DICIEMBRE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412A8AB-74B1-4C53-85FC-8E2A458C16E2}"/>
              </a:ext>
            </a:extLst>
          </p:cNvPr>
          <p:cNvSpPr txBox="1"/>
          <p:nvPr/>
        </p:nvSpPr>
        <p:spPr>
          <a:xfrm>
            <a:off x="825401" y="3793729"/>
            <a:ext cx="1418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b="1" dirty="0">
                <a:solidFill>
                  <a:schemeClr val="bg1"/>
                </a:solidFill>
              </a:rPr>
              <a:t>DICIEMBRE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529055" y="4708185"/>
            <a:ext cx="3612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400" b="1" dirty="0">
                <a:solidFill>
                  <a:srgbClr val="0070C0"/>
                </a:solidFill>
              </a:rPr>
              <a:t>Variación vencidas:  33,1 %</a:t>
            </a:r>
          </a:p>
        </p:txBody>
      </p:sp>
    </p:spTree>
    <p:extLst>
      <p:ext uri="{BB962C8B-B14F-4D97-AF65-F5344CB8AC3E}">
        <p14:creationId xmlns:p14="http://schemas.microsoft.com/office/powerpoint/2010/main" val="2212122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328" y="347594"/>
            <a:ext cx="5461571" cy="646848"/>
          </a:xfrm>
        </p:spPr>
        <p:txBody>
          <a:bodyPr>
            <a:noAutofit/>
          </a:bodyPr>
          <a:lstStyle/>
          <a:p>
            <a:pPr algn="l"/>
            <a:r>
              <a:rPr lang="es-CL" sz="2800" b="1" dirty="0">
                <a:solidFill>
                  <a:srgbClr val="0070C0"/>
                </a:solidFill>
              </a:rPr>
              <a:t>Listas  de Espera Consultas Nuevas</a:t>
            </a:r>
            <a:endParaRPr lang="es-CL" sz="2800" dirty="0">
              <a:solidFill>
                <a:srgbClr val="0070C0"/>
              </a:solidFill>
            </a:endParaRPr>
          </a:p>
          <a:p>
            <a:pPr algn="l"/>
            <a:endParaRPr lang="es-ES" sz="2800" b="1" dirty="0">
              <a:solidFill>
                <a:srgbClr val="0070C0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1649191" y="2067984"/>
            <a:ext cx="3089174" cy="339421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342900">
              <a:defRPr/>
            </a:pPr>
            <a:endParaRPr lang="es-ES" sz="1350" dirty="0">
              <a:solidFill>
                <a:schemeClr val="bg1"/>
              </a:solidFill>
              <a:latin typeface="Calibri"/>
            </a:endParaRPr>
          </a:p>
          <a:p>
            <a:pPr algn="l" defTabSz="342900">
              <a:defRPr/>
            </a:pPr>
            <a:endParaRPr lang="es-ES" sz="1350" dirty="0">
              <a:solidFill>
                <a:schemeClr val="bg1"/>
              </a:solidFill>
              <a:latin typeface="Calibri"/>
            </a:endParaRPr>
          </a:p>
          <a:p>
            <a:pPr algn="l" defTabSz="342900">
              <a:defRPr/>
            </a:pPr>
            <a:endParaRPr lang="es-ES" sz="1350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9" y="6267664"/>
            <a:ext cx="4364476" cy="47226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05" y="6267664"/>
            <a:ext cx="4364476" cy="472261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981102"/>
              </p:ext>
            </p:extLst>
          </p:nvPr>
        </p:nvGraphicFramePr>
        <p:xfrm>
          <a:off x="-277240" y="1977339"/>
          <a:ext cx="3827074" cy="2903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ángulo 6"/>
          <p:cNvSpPr/>
          <p:nvPr/>
        </p:nvSpPr>
        <p:spPr>
          <a:xfrm>
            <a:off x="1357284" y="3580423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</a:rPr>
              <a:t>21%</a:t>
            </a: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465055"/>
              </p:ext>
            </p:extLst>
          </p:nvPr>
        </p:nvGraphicFramePr>
        <p:xfrm>
          <a:off x="2908981" y="2741286"/>
          <a:ext cx="3639598" cy="2704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ectángulo 17"/>
          <p:cNvSpPr/>
          <p:nvPr/>
        </p:nvSpPr>
        <p:spPr>
          <a:xfrm>
            <a:off x="4346271" y="4093515"/>
            <a:ext cx="7104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</a:rPr>
              <a:t>-11%</a:t>
            </a:r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9090"/>
              </p:ext>
            </p:extLst>
          </p:nvPr>
        </p:nvGraphicFramePr>
        <p:xfrm>
          <a:off x="5429250" y="2067984"/>
          <a:ext cx="4186527" cy="281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3549834" y="1419835"/>
            <a:ext cx="1641851" cy="369332"/>
            <a:chOff x="3345257" y="1380315"/>
            <a:chExt cx="1641851" cy="369332"/>
          </a:xfrm>
        </p:grpSpPr>
        <p:sp>
          <p:nvSpPr>
            <p:cNvPr id="2" name="Rectángulo 1"/>
            <p:cNvSpPr/>
            <p:nvPr/>
          </p:nvSpPr>
          <p:spPr>
            <a:xfrm>
              <a:off x="3495994" y="1380315"/>
              <a:ext cx="14911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b="1" dirty="0">
                  <a:solidFill>
                    <a:schemeClr val="bg1"/>
                  </a:solidFill>
                </a:rPr>
                <a:t>2017       2018</a:t>
              </a:r>
              <a:endParaRPr lang="es-CL" dirty="0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3345257" y="1483326"/>
              <a:ext cx="173593" cy="161594"/>
            </a:xfrm>
            <a:prstGeom prst="rect">
              <a:avLst/>
            </a:prstGeom>
            <a:solidFill>
              <a:srgbClr val="99FF66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4199060" y="1483326"/>
              <a:ext cx="173593" cy="161594"/>
            </a:xfrm>
            <a:prstGeom prst="rect">
              <a:avLst/>
            </a:prstGeom>
            <a:solidFill>
              <a:srgbClr val="FF00FF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68229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8"/>
          <a:stretch/>
        </p:blipFill>
        <p:spPr>
          <a:xfrm>
            <a:off x="743162" y="5294725"/>
            <a:ext cx="7467388" cy="147040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7B3B1CC-9EAE-46D8-BE2B-5469AD1D5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    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EA00FF6-DDBF-4882-9EB0-9691CB815637}"/>
              </a:ext>
            </a:extLst>
          </p:cNvPr>
          <p:cNvSpPr/>
          <p:nvPr/>
        </p:nvSpPr>
        <p:spPr>
          <a:xfrm>
            <a:off x="179942" y="329999"/>
            <a:ext cx="659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Listas  de Espera Intervenciones Quirúrgicas 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419075"/>
              </p:ext>
            </p:extLst>
          </p:nvPr>
        </p:nvGraphicFramePr>
        <p:xfrm>
          <a:off x="743162" y="1273834"/>
          <a:ext cx="7897904" cy="3518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ángulo 14"/>
          <p:cNvSpPr/>
          <p:nvPr/>
        </p:nvSpPr>
        <p:spPr>
          <a:xfrm>
            <a:off x="1768221" y="4716076"/>
            <a:ext cx="654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-22%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4476856" y="4607468"/>
            <a:ext cx="466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2%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6908210" y="467170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-7%</a:t>
            </a:r>
          </a:p>
        </p:txBody>
      </p:sp>
    </p:spTree>
    <p:extLst>
      <p:ext uri="{BB962C8B-B14F-4D97-AF65-F5344CB8AC3E}">
        <p14:creationId xmlns:p14="http://schemas.microsoft.com/office/powerpoint/2010/main" val="2914523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4723FD7-4D04-4CAB-B432-34018F5B1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687" y="136697"/>
            <a:ext cx="4032218" cy="817321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Procuras y trasplantes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3" t="189" r="30711" b="-189"/>
          <a:stretch/>
        </p:blipFill>
        <p:spPr>
          <a:xfrm>
            <a:off x="4550229" y="1100763"/>
            <a:ext cx="4593771" cy="57672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10" y="5486400"/>
            <a:ext cx="4038095" cy="1508296"/>
          </a:xfrm>
          <a:prstGeom prst="rect">
            <a:avLst/>
          </a:prstGeom>
        </p:spPr>
      </p:pic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1982367254"/>
              </p:ext>
            </p:extLst>
          </p:nvPr>
        </p:nvGraphicFramePr>
        <p:xfrm>
          <a:off x="-261073" y="1100763"/>
          <a:ext cx="4900639" cy="2301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4152436632"/>
              </p:ext>
            </p:extLst>
          </p:nvPr>
        </p:nvGraphicFramePr>
        <p:xfrm>
          <a:off x="-72916" y="3429000"/>
          <a:ext cx="4577352" cy="338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443" y="1195732"/>
            <a:ext cx="2379608" cy="89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74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1"/>
          <a:stretch/>
        </p:blipFill>
        <p:spPr>
          <a:xfrm>
            <a:off x="4605866" y="0"/>
            <a:ext cx="4533511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6530"/>
            <a:ext cx="6838122" cy="275529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rgbClr val="0070C0"/>
                </a:solidFill>
                <a:latin typeface="+mn-lt"/>
              </a:rPr>
              <a:t>FORMACIÓN DE MÉDICOS ESPECIALISTAS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105765" y="3198634"/>
            <a:ext cx="339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Áreas de formación médicos PAO y becarios años 2017 y 2018.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1E87822-BEBA-49C5-B523-A293C4AB8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9029"/>
            <a:ext cx="4605867" cy="175018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604012"/>
            <a:ext cx="4605864" cy="415971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868218" y="5646798"/>
            <a:ext cx="4043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Médico becario: estudiante de Medicina de post-grado, cuya formación se encuentra financiada (Beca) por el Estado de Chile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836375" y="4079436"/>
            <a:ext cx="4043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Período Asistencial Obligatorio: médico becario  se compromete a realizar una etapa asistencial tras el período formativo, en un Servicio de Salud, por un tiempo igual al doble de la beca.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532485" y="1496719"/>
            <a:ext cx="263309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800" b="1" dirty="0">
                <a:solidFill>
                  <a:schemeClr val="bg1"/>
                </a:solidFill>
              </a:rPr>
              <a:t>125</a:t>
            </a:r>
            <a:r>
              <a:rPr lang="es-ES" dirty="0"/>
              <a:t> </a:t>
            </a:r>
          </a:p>
          <a:p>
            <a:pPr algn="ctr"/>
            <a:r>
              <a:rPr lang="es-ES" dirty="0">
                <a:solidFill>
                  <a:schemeClr val="bg1"/>
                </a:solidFill>
              </a:rPr>
              <a:t>MÉDICOS EN FORMACIÓN</a:t>
            </a:r>
          </a:p>
        </p:txBody>
      </p:sp>
    </p:spTree>
    <p:extLst>
      <p:ext uri="{BB962C8B-B14F-4D97-AF65-F5344CB8AC3E}">
        <p14:creationId xmlns:p14="http://schemas.microsoft.com/office/powerpoint/2010/main" val="4190547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0FE2CE-AE95-405C-99F2-7E58E62CC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21449"/>
            <a:ext cx="4610490" cy="233390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1"/>
          <a:stretch/>
        </p:blipFill>
        <p:spPr>
          <a:xfrm>
            <a:off x="4610489" y="15078"/>
            <a:ext cx="4533511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741332" y="1328598"/>
            <a:ext cx="42333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2400" b="1" dirty="0">
                <a:solidFill>
                  <a:schemeClr val="bg1"/>
                </a:solidFill>
              </a:rPr>
              <a:t>Médicos en ciclo de Destinación y Formación:</a:t>
            </a:r>
          </a:p>
          <a:p>
            <a:pPr algn="just"/>
            <a:endParaRPr lang="es-CL" dirty="0">
              <a:solidFill>
                <a:schemeClr val="bg1"/>
              </a:solidFill>
            </a:endParaRPr>
          </a:p>
          <a:p>
            <a:pPr algn="just"/>
            <a:r>
              <a:rPr lang="es-CL" dirty="0">
                <a:solidFill>
                  <a:schemeClr val="bg1"/>
                </a:solidFill>
              </a:rPr>
              <a:t>Política pública que busca disminuir la brecha de médicos  en el país, enfocándose fuera de los grandes centros urbanos, en zonas rurales y vulnerables con la posibilidad de un trabajo y poder especializarse con financiamiento del Estado,  una vez completado un mínimo de tres años en su destinación.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5100" y="91210"/>
            <a:ext cx="6515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s-CL" sz="2800" b="1" dirty="0">
                <a:solidFill>
                  <a:srgbClr val="0070C0"/>
                </a:solidFill>
              </a:rPr>
              <a:t>INGRESO AL CICLO DE DESTINACIÓN Y FORMACIÓN</a:t>
            </a:r>
            <a:endParaRPr lang="es-CL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508045"/>
              </p:ext>
            </p:extLst>
          </p:nvPr>
        </p:nvGraphicFramePr>
        <p:xfrm>
          <a:off x="-492244" y="3429000"/>
          <a:ext cx="3353222" cy="337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ángulo 2"/>
          <p:cNvSpPr/>
          <p:nvPr/>
        </p:nvSpPr>
        <p:spPr>
          <a:xfrm>
            <a:off x="1121801" y="6243161"/>
            <a:ext cx="227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>
                <a:solidFill>
                  <a:srgbClr val="0070C0"/>
                </a:solidFill>
              </a:rPr>
              <a:t>Total por año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825923"/>
              </p:ext>
            </p:extLst>
          </p:nvPr>
        </p:nvGraphicFramePr>
        <p:xfrm>
          <a:off x="1116089" y="3325605"/>
          <a:ext cx="3353222" cy="337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12967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34B689-A95C-4271-A43C-5A23D72F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83" y="343455"/>
            <a:ext cx="4472542" cy="529856"/>
          </a:xfrm>
        </p:spPr>
        <p:txBody>
          <a:bodyPr>
            <a:noAutofit/>
          </a:bodyPr>
          <a:lstStyle/>
          <a:p>
            <a:r>
              <a:rPr lang="es-CL" sz="3200" cap="none" dirty="0">
                <a:solidFill>
                  <a:srgbClr val="0070C0"/>
                </a:solidFill>
              </a:rPr>
              <a:t>Gestión sanitaria </a:t>
            </a:r>
            <a:endParaRPr lang="es-MX" sz="3200" cap="none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2" b="3411"/>
          <a:stretch/>
        </p:blipFill>
        <p:spPr>
          <a:xfrm>
            <a:off x="-3284" y="1216765"/>
            <a:ext cx="91440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26504"/>
            <a:ext cx="92931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6DFCD1-80A5-4065-87B0-E4EC7D6A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0"/>
            <a:ext cx="7402286" cy="1259986"/>
          </a:xfrm>
        </p:spPr>
        <p:txBody>
          <a:bodyPr>
            <a:normAutofit/>
          </a:bodyPr>
          <a:lstStyle/>
          <a:p>
            <a:r>
              <a:rPr lang="es-CL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 Nacional de Salud Gobierno de Chile 2018-2022</a:t>
            </a:r>
          </a:p>
        </p:txBody>
      </p:sp>
      <p:sp>
        <p:nvSpPr>
          <p:cNvPr id="7" name="Rectángulo 6"/>
          <p:cNvSpPr/>
          <p:nvPr/>
        </p:nvSpPr>
        <p:spPr>
          <a:xfrm>
            <a:off x="7605" y="2106351"/>
            <a:ext cx="917665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Abordajes Plan de Gobierno:</a:t>
            </a:r>
          </a:p>
          <a:p>
            <a:endParaRPr lang="es-CL" sz="2400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Gestión de Listas de Espera.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Formación de especialistas y médicos.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Reforma a la salud primaria: consultorios y CESFAM más modernos y resolutivos .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Reforma al modelo de atención: salud digna y oportuna.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Modernización de la infraestructura sanitaria.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Precio de los medicamentos: más competencia y transparencia.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Bienestar y cultura de vida sana.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459" y="4240696"/>
            <a:ext cx="2975257" cy="264380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12657" y="1402773"/>
            <a:ext cx="9185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800" dirty="0">
                <a:solidFill>
                  <a:schemeClr val="bg1"/>
                </a:solidFill>
              </a:rPr>
              <a:t>“Una cirugía mayor a la salud”</a:t>
            </a:r>
          </a:p>
        </p:txBody>
      </p:sp>
    </p:spTree>
    <p:extLst>
      <p:ext uri="{BB962C8B-B14F-4D97-AF65-F5344CB8AC3E}">
        <p14:creationId xmlns:p14="http://schemas.microsoft.com/office/powerpoint/2010/main" val="281633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965242B-149E-4F42-9578-1E7C5D58A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52" y="196702"/>
            <a:ext cx="4832499" cy="627321"/>
          </a:xfrm>
        </p:spPr>
        <p:txBody>
          <a:bodyPr>
            <a:norm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 Telemedicina en la red SSVQ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DC0DB529-F7C8-4C10-B2C2-D7C5F62717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738659"/>
              </p:ext>
            </p:extLst>
          </p:nvPr>
        </p:nvGraphicFramePr>
        <p:xfrm>
          <a:off x="30685" y="3705134"/>
          <a:ext cx="3626326" cy="2605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DA4C7A9-7C2B-4AA0-B6F2-500D74E2E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0531111"/>
              </p:ext>
            </p:extLst>
          </p:nvPr>
        </p:nvGraphicFramePr>
        <p:xfrm>
          <a:off x="5637291" y="3661211"/>
          <a:ext cx="3719566" cy="2693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B7D69F44-81AF-491B-89A6-0BA55B4080F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8744"/>
          <a:stretch/>
        </p:blipFill>
        <p:spPr>
          <a:xfrm>
            <a:off x="0" y="1090907"/>
            <a:ext cx="4368962" cy="23034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54" y="4833810"/>
            <a:ext cx="1020330" cy="102033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4437269" y="1187521"/>
            <a:ext cx="44762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2400" b="1" dirty="0">
                <a:solidFill>
                  <a:schemeClr val="bg1"/>
                </a:solidFill>
              </a:rPr>
              <a:t>¿Qué es la Telemedicina?</a:t>
            </a:r>
          </a:p>
          <a:p>
            <a:pPr lvl="0"/>
            <a:endParaRPr lang="es-CL" sz="2000" dirty="0">
              <a:solidFill>
                <a:schemeClr val="bg1"/>
              </a:solidFill>
            </a:endParaRPr>
          </a:p>
          <a:p>
            <a:pPr lvl="0"/>
            <a:r>
              <a:rPr lang="es-CL" sz="2000" dirty="0">
                <a:solidFill>
                  <a:schemeClr val="bg1"/>
                </a:solidFill>
              </a:rPr>
              <a:t>          Atención médica de especialidad a distancia, a través de las tecnologías de la información y las comunicaciones, entre el Hospital de referencia y el Hospital de consulta.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408616" y="5806979"/>
            <a:ext cx="2073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L" b="1" dirty="0">
                <a:solidFill>
                  <a:schemeClr val="bg1"/>
                </a:solidFill>
              </a:rPr>
              <a:t>Hospital de Quilpué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3376748" y="4067601"/>
            <a:ext cx="1122470" cy="717705"/>
            <a:chOff x="2307368" y="92017"/>
            <a:chExt cx="717705" cy="717705"/>
          </a:xfrm>
        </p:grpSpPr>
        <p:sp>
          <p:nvSpPr>
            <p:cNvPr id="13" name="Elipse 12"/>
            <p:cNvSpPr/>
            <p:nvPr/>
          </p:nvSpPr>
          <p:spPr>
            <a:xfrm>
              <a:off x="2307368" y="92017"/>
              <a:ext cx="717705" cy="71770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250037"/>
                <a:satOff val="-4709"/>
                <a:lumOff val="23192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250037"/>
                <a:satOff val="-4709"/>
                <a:lumOff val="23192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4" name="Elipse 4"/>
            <p:cNvSpPr txBox="1"/>
            <p:nvPr/>
          </p:nvSpPr>
          <p:spPr>
            <a:xfrm>
              <a:off x="2412473" y="197122"/>
              <a:ext cx="507495" cy="507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200" b="1" kern="1200" dirty="0">
                  <a:solidFill>
                    <a:schemeClr val="bg1"/>
                  </a:solidFill>
                </a:rPr>
                <a:t>Hospital</a:t>
              </a:r>
              <a:r>
                <a:rPr lang="es-CL" sz="1200" b="1" kern="1200" baseline="0" dirty="0">
                  <a:solidFill>
                    <a:schemeClr val="bg1"/>
                  </a:solidFill>
                </a:rPr>
                <a:t> Geriátrico </a:t>
              </a:r>
              <a:endParaRPr lang="es-CL" sz="12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815745" y="4676883"/>
            <a:ext cx="943058" cy="740359"/>
            <a:chOff x="1049508" y="0"/>
            <a:chExt cx="923667" cy="923667"/>
          </a:xfrm>
        </p:grpSpPr>
        <p:sp>
          <p:nvSpPr>
            <p:cNvPr id="16" name="Elipse 15"/>
            <p:cNvSpPr/>
            <p:nvPr/>
          </p:nvSpPr>
          <p:spPr>
            <a:xfrm>
              <a:off x="1049508" y="0"/>
              <a:ext cx="923667" cy="92366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375056"/>
                <a:satOff val="-7064"/>
                <a:lumOff val="34788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375056"/>
                <a:satOff val="-7064"/>
                <a:lumOff val="34788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Elipse 4"/>
            <p:cNvSpPr txBox="1"/>
            <p:nvPr/>
          </p:nvSpPr>
          <p:spPr>
            <a:xfrm>
              <a:off x="1184776" y="135268"/>
              <a:ext cx="653131" cy="6531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200" b="1" kern="1200" dirty="0">
                  <a:solidFill>
                    <a:schemeClr val="bg1"/>
                  </a:solidFill>
                </a:rPr>
                <a:t>Hospital de Limache</a:t>
              </a: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661791" y="5733027"/>
            <a:ext cx="1667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b="1" dirty="0">
                <a:solidFill>
                  <a:schemeClr val="bg1"/>
                </a:solidFill>
              </a:rPr>
              <a:t>Hospital Dr. Gustavo Fricke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09" y="4682343"/>
            <a:ext cx="1202465" cy="1290450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6258476" y="6380808"/>
            <a:ext cx="2082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L" b="1" dirty="0">
                <a:solidFill>
                  <a:schemeClr val="bg1"/>
                </a:solidFill>
              </a:rPr>
              <a:t>Hospital de Quillota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907277" y="4420345"/>
            <a:ext cx="1360455" cy="1360455"/>
            <a:chOff x="907277" y="4420345"/>
            <a:chExt cx="1360455" cy="1360455"/>
          </a:xfrm>
        </p:grpSpPr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277" y="4420345"/>
              <a:ext cx="1360455" cy="1360455"/>
            </a:xfrm>
            <a:prstGeom prst="rect">
              <a:avLst/>
            </a:prstGeom>
          </p:spPr>
        </p:pic>
        <p:cxnSp>
          <p:nvCxnSpPr>
            <p:cNvPr id="24" name="Conector recto 23"/>
            <p:cNvCxnSpPr/>
            <p:nvPr/>
          </p:nvCxnSpPr>
          <p:spPr>
            <a:xfrm flipH="1">
              <a:off x="1616817" y="4520432"/>
              <a:ext cx="111370" cy="2024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/>
            <p:cNvCxnSpPr/>
            <p:nvPr/>
          </p:nvCxnSpPr>
          <p:spPr>
            <a:xfrm flipH="1" flipV="1">
              <a:off x="907277" y="5037182"/>
              <a:ext cx="308363" cy="1016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/>
            <p:cNvCxnSpPr/>
            <p:nvPr/>
          </p:nvCxnSpPr>
          <p:spPr>
            <a:xfrm flipH="1">
              <a:off x="1832835" y="5343975"/>
              <a:ext cx="416587" cy="732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Conector recto 30"/>
          <p:cNvCxnSpPr/>
          <p:nvPr/>
        </p:nvCxnSpPr>
        <p:spPr>
          <a:xfrm flipH="1" flipV="1">
            <a:off x="3972038" y="4763276"/>
            <a:ext cx="145202" cy="2446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4475100" y="5176827"/>
            <a:ext cx="365836" cy="25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H="1" flipV="1">
            <a:off x="7019294" y="4785307"/>
            <a:ext cx="238410" cy="126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V="1">
            <a:off x="7869878" y="4912003"/>
            <a:ext cx="326339" cy="959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7717478" y="5177289"/>
            <a:ext cx="623941" cy="4560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 flipV="1">
            <a:off x="6797930" y="5202227"/>
            <a:ext cx="459774" cy="3439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82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5984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2319565-A161-4D4C-9FEE-E6ED5D465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21" y="550280"/>
            <a:ext cx="3067580" cy="413100"/>
          </a:xfrm>
        </p:spPr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070C0"/>
                </a:solidFill>
              </a:rPr>
              <a:t>Telemedicina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527EB7-5EBD-4586-8741-100DADD13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5504" y="1278591"/>
            <a:ext cx="1890146" cy="408023"/>
          </a:xfrm>
        </p:spPr>
        <p:txBody>
          <a:bodyPr>
            <a:no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Logros 2018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8F865FA-EBA7-4CA2-8982-2E7A1213977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endParaRPr lang="es-MX" dirty="0"/>
          </a:p>
          <a:p>
            <a:endParaRPr lang="es-MX" dirty="0"/>
          </a:p>
        </p:txBody>
      </p:sp>
      <p:pic>
        <p:nvPicPr>
          <p:cNvPr id="5122" name="Picture 2" descr="Resultado de imagen para especialistas ssvq">
            <a:extLst>
              <a:ext uri="{FF2B5EF4-FFF2-40B4-BE49-F238E27FC236}">
                <a16:creationId xmlns:a16="http://schemas.microsoft.com/office/drawing/2014/main" id="{F3DF6849-DC84-4C93-A7C8-A26E375DC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" b="6169"/>
          <a:stretch/>
        </p:blipFill>
        <p:spPr bwMode="auto">
          <a:xfrm>
            <a:off x="0" y="1155039"/>
            <a:ext cx="4695503" cy="31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4645024" y="1768760"/>
            <a:ext cx="43973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1.734 consultas de Telemedicina en la red.</a:t>
            </a:r>
            <a:endParaRPr lang="es-MX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Inicio de la Telenefrología.</a:t>
            </a:r>
            <a:endParaRPr lang="es-MX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Incorporación Hospital de Quillota de Telemedicina para Ataque Cerebro Vascular.</a:t>
            </a:r>
            <a:endParaRPr lang="es-MX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Apoyo contingencia Quintero Puchuncaví.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Cuidados Paliativos en la red.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4621464" y="3964377"/>
            <a:ext cx="452253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Desafíos 2019.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Implementar Hospital Digita</a:t>
            </a:r>
            <a:endParaRPr lang="es-MX" dirty="0">
              <a:solidFill>
                <a:schemeClr val="bg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Potenciar las Unidades de Telemedicina de la red.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Integración de las Redes de Especialidades</a:t>
            </a:r>
            <a:endParaRPr lang="es-MX" dirty="0">
              <a:solidFill>
                <a:schemeClr val="bg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Modelo de atención integral a víctimas de violencia sexual.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3518071" y="345438"/>
            <a:ext cx="3067579" cy="760693"/>
            <a:chOff x="842163" y="5906884"/>
            <a:chExt cx="3970704" cy="797656"/>
          </a:xfrm>
        </p:grpSpPr>
        <p:pic>
          <p:nvPicPr>
            <p:cNvPr id="5124" name="Picture 4" descr="Resultado de imagen para telemedicina dibujo">
              <a:extLst>
                <a:ext uri="{FF2B5EF4-FFF2-40B4-BE49-F238E27FC236}">
                  <a16:creationId xmlns:a16="http://schemas.microsoft.com/office/drawing/2014/main" id="{C2A7FEEC-39EC-42EC-8482-5D83674EF3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589"/>
            <a:stretch/>
          </p:blipFill>
          <p:spPr bwMode="auto">
            <a:xfrm>
              <a:off x="842163" y="5955815"/>
              <a:ext cx="1692292" cy="7244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Resultado de imagen para telemedicina dibujo">
              <a:extLst>
                <a:ext uri="{FF2B5EF4-FFF2-40B4-BE49-F238E27FC236}">
                  <a16:creationId xmlns:a16="http://schemas.microsoft.com/office/drawing/2014/main" id="{C2A7FEEC-39EC-42EC-8482-5D83674EF3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069" b="49971"/>
            <a:stretch/>
          </p:blipFill>
          <p:spPr bwMode="auto">
            <a:xfrm>
              <a:off x="2722234" y="5906884"/>
              <a:ext cx="2090633" cy="797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D3BB7B4E-8274-4FE4-8335-8FFC9C55795E}"/>
              </a:ext>
            </a:extLst>
          </p:cNvPr>
          <p:cNvSpPr/>
          <p:nvPr/>
        </p:nvSpPr>
        <p:spPr>
          <a:xfrm>
            <a:off x="117363" y="4441999"/>
            <a:ext cx="4410498" cy="23237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L" sz="1300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Trombolisis</a:t>
            </a:r>
            <a:r>
              <a:rPr lang="es-CL" sz="13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Ataque Cerebrovascular: revierte el daño, minimizando las secuelas de un ACV.  </a:t>
            </a:r>
            <a:r>
              <a:rPr lang="es-CL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s-CL" sz="13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 tiempo es fundamental, la trombolisis se debe iniciar dentro de las 4,5 horas de iniciado los síntomas. Mientras antes, más posibilidad de salvar tejido cerebral.</a:t>
            </a:r>
          </a:p>
          <a:p>
            <a:pPr algn="just">
              <a:spcAft>
                <a:spcPts val="0"/>
              </a:spcAft>
            </a:pPr>
            <a:r>
              <a:rPr lang="es-CL" sz="13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es-CL" sz="1300" dirty="0">
                <a:solidFill>
                  <a:schemeClr val="tx2"/>
                </a:solidFill>
              </a:rPr>
              <a:t>Tele ACV: Hospital de Quillota pionero en partir con  telemedicina para confirmar diagnóstico e indicaciones (con Unidad de Tele ACV Servicio de Salud Metropolitano Sur).</a:t>
            </a:r>
          </a:p>
          <a:p>
            <a:pPr>
              <a:spcAft>
                <a:spcPts val="0"/>
              </a:spcAft>
            </a:pPr>
            <a:endParaRPr lang="es-CL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s-CL" sz="14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</a:t>
            </a:r>
            <a:endParaRPr lang="es-CL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4496221-EE63-4EF2-B1E1-6561BD745C75}"/>
              </a:ext>
            </a:extLst>
          </p:cNvPr>
          <p:cNvSpPr/>
          <p:nvPr/>
        </p:nvSpPr>
        <p:spPr>
          <a:xfrm>
            <a:off x="0" y="6455373"/>
            <a:ext cx="2230857" cy="284922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Trombolisis: 59</a:t>
            </a:r>
            <a:endParaRPr lang="es-CL" sz="1600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B79C786-5FC5-4F16-BFD5-95C5996D7D7A}"/>
              </a:ext>
            </a:extLst>
          </p:cNvPr>
          <p:cNvSpPr/>
          <p:nvPr/>
        </p:nvSpPr>
        <p:spPr>
          <a:xfrm>
            <a:off x="2332458" y="6455373"/>
            <a:ext cx="2312567" cy="31359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Teletrombolisis: 29</a:t>
            </a:r>
            <a:endParaRPr lang="es-CL" sz="1600" dirty="0"/>
          </a:p>
        </p:txBody>
      </p:sp>
    </p:spTree>
    <p:extLst>
      <p:ext uri="{BB962C8B-B14F-4D97-AF65-F5344CB8AC3E}">
        <p14:creationId xmlns:p14="http://schemas.microsoft.com/office/powerpoint/2010/main" val="3031333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  <a:alpha val="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9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380B2C7-223B-4BE5-9B57-8509BC3E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5" y="4672"/>
            <a:ext cx="5750996" cy="1143000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Fortalecimiento de la Red Oncológica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47AA9FCC-3407-458D-86B0-E897E34DAD5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259" y="1068791"/>
            <a:ext cx="4614254" cy="2747071"/>
          </a:xfr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98C5E2-AEDB-4C66-B45D-4CAF60B524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449"/>
          <a:stretch/>
        </p:blipFill>
        <p:spPr>
          <a:xfrm>
            <a:off x="4532259" y="3815862"/>
            <a:ext cx="4686162" cy="3042138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-26285" y="3885019"/>
            <a:ext cx="4508631" cy="2758267"/>
            <a:chOff x="-81995" y="2058117"/>
            <a:chExt cx="4508631" cy="2758267"/>
          </a:xfrm>
        </p:grpSpPr>
        <p:graphicFrame>
          <p:nvGraphicFramePr>
            <p:cNvPr id="15" name="Gráfico 14"/>
            <p:cNvGraphicFramePr/>
            <p:nvPr>
              <p:extLst>
                <p:ext uri="{D42A27DB-BD31-4B8C-83A1-F6EECF244321}">
                  <p14:modId xmlns:p14="http://schemas.microsoft.com/office/powerpoint/2010/main" val="3316165691"/>
                </p:ext>
              </p:extLst>
            </p:nvPr>
          </p:nvGraphicFramePr>
          <p:xfrm>
            <a:off x="-81995" y="2058117"/>
            <a:ext cx="4508631" cy="26681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6" name="Rectángulo 15"/>
            <p:cNvSpPr/>
            <p:nvPr/>
          </p:nvSpPr>
          <p:spPr>
            <a:xfrm>
              <a:off x="3479274" y="3723728"/>
              <a:ext cx="9028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b="1" dirty="0">
                  <a:solidFill>
                    <a:schemeClr val="bg1"/>
                  </a:solidFill>
                  <a:latin typeface="Roboto"/>
                </a:rPr>
                <a:t>30.9 %</a:t>
              </a:r>
              <a:endParaRPr lang="es-CL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420646" y="4447052"/>
              <a:ext cx="9028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b="1" dirty="0">
                  <a:solidFill>
                    <a:schemeClr val="bg1"/>
                  </a:solidFill>
                  <a:latin typeface="Roboto"/>
                </a:rPr>
                <a:t>28,6 %</a:t>
              </a:r>
              <a:endParaRPr lang="es-CL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5" name="Gráfico 24"/>
          <p:cNvGraphicFramePr/>
          <p:nvPr>
            <p:extLst/>
          </p:nvPr>
        </p:nvGraphicFramePr>
        <p:xfrm>
          <a:off x="133165" y="1216829"/>
          <a:ext cx="4171077" cy="2599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7" name="Rectángulo 26"/>
          <p:cNvSpPr/>
          <p:nvPr/>
        </p:nvSpPr>
        <p:spPr>
          <a:xfrm>
            <a:off x="3089070" y="2682882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Roboto"/>
              </a:rPr>
              <a:t>42.8%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1494021" y="3478852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Roboto"/>
              </a:rPr>
              <a:t>43.3%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BBE9155-6B94-4C26-98DD-15D728ADDD55}"/>
              </a:ext>
            </a:extLst>
          </p:cNvPr>
          <p:cNvSpPr txBox="1"/>
          <p:nvPr/>
        </p:nvSpPr>
        <p:spPr>
          <a:xfrm>
            <a:off x="4607184" y="6135454"/>
            <a:ext cx="4240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Cuidados paliativos 2017:  932 ingresos</a:t>
            </a:r>
          </a:p>
          <a:p>
            <a:r>
              <a:rPr lang="es-CL" b="1" dirty="0">
                <a:solidFill>
                  <a:schemeClr val="bg1"/>
                </a:solidFill>
              </a:rPr>
              <a:t>                                   2018:1.108 ingreso</a:t>
            </a:r>
            <a:r>
              <a:rPr lang="es-CL" b="1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498747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9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82CBF81-85DE-4D87-9028-11EDFD516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199" y="244446"/>
            <a:ext cx="3552825" cy="611202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Salud Oral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8ABE5C1-C35C-4D2F-BE80-7856FF459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41" r="9587" b="8395"/>
          <a:stretch/>
        </p:blipFill>
        <p:spPr>
          <a:xfrm>
            <a:off x="4550229" y="4125686"/>
            <a:ext cx="4669971" cy="273231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1497983"/>
            <a:ext cx="43822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Aumento de la infraestructura: nuevo box en Hospital Petorca, Quintero y 2 boxes de especialidades en Hospital de Quilpué.</a:t>
            </a:r>
          </a:p>
          <a:p>
            <a:pPr lvl="0" algn="just"/>
            <a:endParaRPr lang="es-MX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Niños hasta 6 años bajo control periódico.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13.436 niños de 0 a 3 años sin caries (60%). Cuidadores recibieron educación para que esta condición se mantuviera.</a:t>
            </a:r>
          </a:p>
          <a:p>
            <a:pPr lvl="0" algn="just"/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Alta odontológica: 36.731 niños y niñas.</a:t>
            </a:r>
          </a:p>
          <a:p>
            <a:pPr lvl="0" algn="just"/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Clínica Dental Móvil: récord de 9.756 actividades recuperativas.</a:t>
            </a:r>
          </a:p>
          <a:p>
            <a:pPr lvl="0" algn="just"/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Actividades educativas y preventivas, a 23.313 niños de 2 a 5 años de Jardines Infantiles de JUNJI, INTEGRA y MINEDUC.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b="1" dirty="0">
              <a:solidFill>
                <a:schemeClr val="bg1"/>
              </a:solidFill>
            </a:endParaRP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4CA24B1-3BA7-42A4-97EF-5D108617279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532259" y="1099455"/>
            <a:ext cx="4697228" cy="3113315"/>
          </a:xfrm>
        </p:spPr>
      </p:pic>
    </p:spTree>
    <p:extLst>
      <p:ext uri="{BB962C8B-B14F-4D97-AF65-F5344CB8AC3E}">
        <p14:creationId xmlns:p14="http://schemas.microsoft.com/office/powerpoint/2010/main" val="3004791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" y="-5085"/>
            <a:ext cx="9137433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7295" y="222993"/>
            <a:ext cx="4891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Ley Ricarte Soto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434975" y="159620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L" altLang="es-C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s-CL" altLang="es-C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CL" altLang="es-C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2" b="21108"/>
          <a:stretch/>
        </p:blipFill>
        <p:spPr>
          <a:xfrm>
            <a:off x="-1600" y="1085026"/>
            <a:ext cx="9127635" cy="3646714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188203" y="5116955"/>
            <a:ext cx="3316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Roboto"/>
              </a:rPr>
              <a:t>Asegura el financiamiento de diagnósticos y tratamientos de alto costo de patologías definidas por la ley.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5912891" y="4749139"/>
            <a:ext cx="3592286" cy="1676023"/>
            <a:chOff x="2926289" y="4995555"/>
            <a:chExt cx="3592286" cy="1676023"/>
          </a:xfrm>
        </p:grpSpPr>
        <p:sp>
          <p:nvSpPr>
            <p:cNvPr id="21" name="Rectángulo 20"/>
            <p:cNvSpPr/>
            <p:nvPr/>
          </p:nvSpPr>
          <p:spPr>
            <a:xfrm>
              <a:off x="3322930" y="6302246"/>
              <a:ext cx="27366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dirty="0">
                  <a:solidFill>
                    <a:schemeClr val="bg1"/>
                  </a:solidFill>
                  <a:latin typeface="Roboto"/>
                </a:rPr>
                <a:t>Casos confirmados 2017</a:t>
              </a:r>
            </a:p>
          </p:txBody>
        </p:sp>
        <p:graphicFrame>
          <p:nvGraphicFramePr>
            <p:cNvPr id="28" name="Gráfico 27"/>
            <p:cNvGraphicFramePr/>
            <p:nvPr>
              <p:extLst/>
            </p:nvPr>
          </p:nvGraphicFramePr>
          <p:xfrm>
            <a:off x="2926289" y="4995555"/>
            <a:ext cx="3592286" cy="14571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33" name="Grupo 32"/>
          <p:cNvGrpSpPr/>
          <p:nvPr/>
        </p:nvGrpSpPr>
        <p:grpSpPr>
          <a:xfrm>
            <a:off x="3242581" y="4745682"/>
            <a:ext cx="3592286" cy="1679480"/>
            <a:chOff x="5893165" y="5024249"/>
            <a:chExt cx="3592286" cy="1679480"/>
          </a:xfrm>
        </p:grpSpPr>
        <p:sp>
          <p:nvSpPr>
            <p:cNvPr id="29" name="Rectángulo 28"/>
            <p:cNvSpPr/>
            <p:nvPr/>
          </p:nvSpPr>
          <p:spPr>
            <a:xfrm>
              <a:off x="6288137" y="6334397"/>
              <a:ext cx="27366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dirty="0">
                  <a:solidFill>
                    <a:schemeClr val="bg1"/>
                  </a:solidFill>
                  <a:latin typeface="Roboto"/>
                </a:rPr>
                <a:t>Casos confirmados 2018</a:t>
              </a:r>
            </a:p>
          </p:txBody>
        </p:sp>
        <p:graphicFrame>
          <p:nvGraphicFramePr>
            <p:cNvPr id="30" name="Gráfico 29"/>
            <p:cNvGraphicFramePr/>
            <p:nvPr>
              <p:extLst/>
            </p:nvPr>
          </p:nvGraphicFramePr>
          <p:xfrm>
            <a:off x="5893165" y="5024249"/>
            <a:ext cx="3592286" cy="14571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4" name="Rectángulo 33"/>
          <p:cNvSpPr/>
          <p:nvPr/>
        </p:nvSpPr>
        <p:spPr>
          <a:xfrm>
            <a:off x="4074856" y="1153220"/>
            <a:ext cx="491455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Roboto"/>
              </a:rPr>
              <a:t>Presupuesto MINSAL 2017:</a:t>
            </a:r>
          </a:p>
          <a:p>
            <a:r>
              <a:rPr lang="es-CL" dirty="0">
                <a:solidFill>
                  <a:schemeClr val="bg1"/>
                </a:solidFill>
                <a:latin typeface="Roboto"/>
              </a:rPr>
              <a:t> </a:t>
            </a:r>
            <a:r>
              <a:rPr lang="es-CL" sz="2400" b="1" dirty="0">
                <a:solidFill>
                  <a:schemeClr val="bg1"/>
                </a:solidFill>
                <a:latin typeface="Roboto"/>
              </a:rPr>
              <a:t>$ 100.000 </a:t>
            </a:r>
            <a:r>
              <a:rPr lang="es-CL" dirty="0">
                <a:solidFill>
                  <a:schemeClr val="bg1"/>
                </a:solidFill>
                <a:latin typeface="Roboto"/>
              </a:rPr>
              <a:t>millones</a:t>
            </a:r>
          </a:p>
          <a:p>
            <a:endParaRPr lang="es-CL" dirty="0">
              <a:solidFill>
                <a:schemeClr val="bg1"/>
              </a:solidFill>
              <a:latin typeface="Roboto"/>
            </a:endParaRPr>
          </a:p>
          <a:p>
            <a:r>
              <a:rPr lang="es-CL" dirty="0">
                <a:solidFill>
                  <a:schemeClr val="bg1"/>
                </a:solidFill>
                <a:latin typeface="Roboto"/>
              </a:rPr>
              <a:t>Presupuesto MINSAL 2018:</a:t>
            </a:r>
          </a:p>
          <a:p>
            <a:r>
              <a:rPr lang="es-CL" sz="2400" b="1" dirty="0">
                <a:solidFill>
                  <a:schemeClr val="bg1"/>
                </a:solidFill>
                <a:latin typeface="Roboto"/>
              </a:rPr>
              <a:t>$ 100.000 </a:t>
            </a:r>
            <a:r>
              <a:rPr lang="es-CL" dirty="0">
                <a:solidFill>
                  <a:schemeClr val="bg1"/>
                </a:solidFill>
                <a:latin typeface="Roboto"/>
              </a:rPr>
              <a:t>millones </a:t>
            </a:r>
          </a:p>
        </p:txBody>
      </p:sp>
    </p:spTree>
    <p:extLst>
      <p:ext uri="{BB962C8B-B14F-4D97-AF65-F5344CB8AC3E}">
        <p14:creationId xmlns:p14="http://schemas.microsoft.com/office/powerpoint/2010/main" val="1319280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D21E32-CAF5-43BE-BDA4-C740E37CC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9" y="115016"/>
            <a:ext cx="6313241" cy="780468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Farmacia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2" r="24558"/>
          <a:stretch/>
        </p:blipFill>
        <p:spPr>
          <a:xfrm>
            <a:off x="-43542" y="1088571"/>
            <a:ext cx="4615542" cy="5769429"/>
          </a:xfrm>
          <a:prstGeom prst="rect">
            <a:avLst/>
          </a:prstGeom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3077768" y="-1484525"/>
          <a:ext cx="7638143" cy="874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3025">
                  <a:extLst>
                    <a:ext uri="{9D8B030D-6E8A-4147-A177-3AD203B41FA5}">
                      <a16:colId xmlns:a16="http://schemas.microsoft.com/office/drawing/2014/main" val="2967471591"/>
                    </a:ext>
                  </a:extLst>
                </a:gridCol>
                <a:gridCol w="1267675">
                  <a:extLst>
                    <a:ext uri="{9D8B030D-6E8A-4147-A177-3AD203B41FA5}">
                      <a16:colId xmlns:a16="http://schemas.microsoft.com/office/drawing/2014/main" val="1893636446"/>
                    </a:ext>
                  </a:extLst>
                </a:gridCol>
                <a:gridCol w="1267675">
                  <a:extLst>
                    <a:ext uri="{9D8B030D-6E8A-4147-A177-3AD203B41FA5}">
                      <a16:colId xmlns:a16="http://schemas.microsoft.com/office/drawing/2014/main" val="4109180276"/>
                    </a:ext>
                  </a:extLst>
                </a:gridCol>
                <a:gridCol w="994884">
                  <a:extLst>
                    <a:ext uri="{9D8B030D-6E8A-4147-A177-3AD203B41FA5}">
                      <a16:colId xmlns:a16="http://schemas.microsoft.com/office/drawing/2014/main" val="1865255841"/>
                    </a:ext>
                  </a:extLst>
                </a:gridCol>
                <a:gridCol w="994884">
                  <a:extLst>
                    <a:ext uri="{9D8B030D-6E8A-4147-A177-3AD203B41FA5}">
                      <a16:colId xmlns:a16="http://schemas.microsoft.com/office/drawing/2014/main" val="3524201063"/>
                    </a:ext>
                  </a:extLst>
                </a:gridCol>
              </a:tblGrid>
              <a:tr h="581011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PRINCIPALES ITEMES DEL SUBTITULO 22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2017                                Miles de $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>
                          <a:effectLst/>
                        </a:rPr>
                        <a:t>2018                                Miles de $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Variación $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>
                          <a:effectLst/>
                        </a:rPr>
                        <a:t>Variación %</a:t>
                      </a:r>
                      <a:endParaRPr lang="es-CL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0279627"/>
                  </a:ext>
                </a:extLst>
              </a:tr>
              <a:tr h="293675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u="none" strike="noStrike" dirty="0">
                          <a:effectLst/>
                        </a:rPr>
                        <a:t>PRODUCTOS FARMACEUTICOS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         25.015.738 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         26.621.214 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    1.605.476 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100" u="none" strike="noStrike" dirty="0">
                          <a:effectLst/>
                        </a:rPr>
                        <a:t>106,4%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04773991"/>
                  </a:ext>
                </a:extLst>
              </a:tr>
            </a:tbl>
          </a:graphicData>
        </a:graphic>
      </p:graphicFrame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2470320960"/>
              </p:ext>
            </p:extLst>
          </p:nvPr>
        </p:nvGraphicFramePr>
        <p:xfrm>
          <a:off x="3286065" y="2094783"/>
          <a:ext cx="6096000" cy="4763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5348256" y="5979760"/>
            <a:ext cx="1516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s-CL" sz="2800" dirty="0">
                <a:solidFill>
                  <a:schemeClr val="bg1"/>
                </a:solidFill>
              </a:rPr>
              <a:t>+106,4%</a:t>
            </a:r>
            <a:endParaRPr lang="es-CL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45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31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C624A6-8141-4805-9685-D8042435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25" y="262230"/>
            <a:ext cx="6600716" cy="668556"/>
          </a:xfrm>
        </p:spPr>
        <p:txBody>
          <a:bodyPr>
            <a:normAutofit/>
          </a:bodyPr>
          <a:lstStyle/>
          <a:p>
            <a:r>
              <a:rPr lang="es-CL" altLang="es-CL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Fondo de Farmacia FOFAR</a:t>
            </a:r>
            <a:endParaRPr lang="es-CL" sz="2800" dirty="0">
              <a:solidFill>
                <a:srgbClr val="0070C0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564D8A0-6E7D-400B-81FA-B6F3E218F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8330" y="3198018"/>
            <a:ext cx="44812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endParaRPr lang="es-CL" altLang="es-CL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4400"/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Año 2017: Poblaci</a:t>
            </a: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beneficiaria: </a:t>
            </a:r>
            <a:r>
              <a:rPr lang="es-CL" sz="1600" b="1" dirty="0">
                <a:solidFill>
                  <a:schemeClr val="bg1"/>
                </a:solidFill>
              </a:rPr>
              <a:t>130.801  </a:t>
            </a:r>
            <a:endParaRPr lang="es-CL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CL" altLang="es-CL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AFA758-04F5-41C4-9A8F-7540664B6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176" y="964662"/>
            <a:ext cx="4572000" cy="179762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06FC343-8339-45B4-BBF6-8EA31B13F33B}"/>
              </a:ext>
            </a:extLst>
          </p:cNvPr>
          <p:cNvSpPr txBox="1"/>
          <p:nvPr/>
        </p:nvSpPr>
        <p:spPr>
          <a:xfrm>
            <a:off x="219215" y="3778069"/>
            <a:ext cx="2673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altLang="es-CL" sz="2000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Presupuesto a</a:t>
            </a:r>
            <a:r>
              <a:rPr lang="es-CL" sz="2000" b="1" dirty="0">
                <a:solidFill>
                  <a:schemeClr val="bg1"/>
                </a:solidFill>
              </a:rPr>
              <a:t>ño 2017: 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944399"/>
              </p:ext>
            </p:extLst>
          </p:nvPr>
        </p:nvGraphicFramePr>
        <p:xfrm>
          <a:off x="-595108" y="4231085"/>
          <a:ext cx="5155235" cy="2554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A564D8A0-6E7D-400B-81FA-B6F3E218F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463" y="3186638"/>
            <a:ext cx="44025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Año 2018: Poblaci</a:t>
            </a: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beneficiaria: 138.602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CL" altLang="es-CL" sz="1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212760"/>
              </p:ext>
            </p:extLst>
          </p:nvPr>
        </p:nvGraphicFramePr>
        <p:xfrm>
          <a:off x="4432910" y="4029014"/>
          <a:ext cx="4880553" cy="2861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706FC343-8339-45B4-BBF6-8EA31B13F33B}"/>
              </a:ext>
            </a:extLst>
          </p:cNvPr>
          <p:cNvSpPr txBox="1"/>
          <p:nvPr/>
        </p:nvSpPr>
        <p:spPr>
          <a:xfrm>
            <a:off x="4803300" y="3711329"/>
            <a:ext cx="2673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altLang="es-CL" sz="2000" b="1" dirty="0">
                <a:solidFill>
                  <a:srgbClr val="0070C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Presupuesto </a:t>
            </a:r>
            <a:r>
              <a:rPr lang="es-CL" altLang="es-CL" sz="2000" b="1" dirty="0">
                <a:solidFill>
                  <a:srgbClr val="0070C0"/>
                </a:solidFill>
              </a:rPr>
              <a:t>a</a:t>
            </a:r>
            <a:r>
              <a:rPr lang="es-CL" sz="2000" b="1" dirty="0">
                <a:solidFill>
                  <a:srgbClr val="0070C0"/>
                </a:solidFill>
              </a:rPr>
              <a:t>ño 2018: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-11873" y="1170618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             ¿Qué es el FOFAR?</a:t>
            </a:r>
          </a:p>
          <a:p>
            <a:r>
              <a:rPr lang="es-CL" sz="1600" b="1" dirty="0">
                <a:solidFill>
                  <a:schemeClr val="bg1"/>
                </a:solidFill>
              </a:rPr>
              <a:t>Programa del Ministerio de Salud que garantiza medicamentos gratuitos en todos los centros de salud primaria para el tratamiento: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Diabetes,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Hipertensión,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1" dirty="0">
                <a:solidFill>
                  <a:schemeClr val="bg1"/>
                </a:solidFill>
              </a:rPr>
              <a:t>Colesterol alto.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6FC343-8339-45B4-BBF6-8EA31B13F33B}"/>
              </a:ext>
            </a:extLst>
          </p:cNvPr>
          <p:cNvSpPr txBox="1"/>
          <p:nvPr/>
        </p:nvSpPr>
        <p:spPr>
          <a:xfrm>
            <a:off x="5936973" y="4436075"/>
            <a:ext cx="414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>
                <a:solidFill>
                  <a:srgbClr val="0070C0"/>
                </a:solidFill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1040649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201677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C1CAA5D-5369-4944-9C8F-849A550E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643" y="314769"/>
            <a:ext cx="6321057" cy="589664"/>
          </a:xfrm>
        </p:spPr>
        <p:txBody>
          <a:bodyPr>
            <a:norm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Gestión de Emergencias y Desastres</a:t>
            </a:r>
            <a:endParaRPr lang="es-MX" sz="2800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"/>
          <a:stretch/>
        </p:blipFill>
        <p:spPr>
          <a:xfrm>
            <a:off x="0" y="1226796"/>
            <a:ext cx="9204960" cy="56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185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14" y="0"/>
            <a:ext cx="9216916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FE7AC6-A654-4EC4-803A-B01438072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975" y="185099"/>
            <a:ext cx="2102331" cy="678349"/>
          </a:xfrm>
        </p:spPr>
        <p:txBody>
          <a:bodyPr>
            <a:noAutofit/>
          </a:bodyPr>
          <a:lstStyle/>
          <a:p>
            <a:r>
              <a:rPr lang="es-MX" sz="2800" dirty="0">
                <a:solidFill>
                  <a:srgbClr val="0070C0"/>
                </a:solidFill>
              </a:rPr>
              <a:t>                                              SAMU SSVQ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B33BE72-7BBD-4E92-91EC-4E40ED863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009" y="4231984"/>
            <a:ext cx="2398991" cy="26260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EF58A9-BFD6-40B9-B5CE-76C6F2F43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363" y="4231984"/>
            <a:ext cx="2390159" cy="262601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" y="206235"/>
            <a:ext cx="775951" cy="82935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491418" y="1094153"/>
            <a:ext cx="4637049" cy="132343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lvl="0" algn="ctr"/>
            <a:endParaRPr lang="es-CL" sz="1600" dirty="0">
              <a:solidFill>
                <a:schemeClr val="bg1"/>
              </a:solidFill>
            </a:endParaRPr>
          </a:p>
          <a:p>
            <a:pPr lvl="0" algn="ctr"/>
            <a:r>
              <a:rPr lang="es-CL" sz="1600" dirty="0">
                <a:solidFill>
                  <a:schemeClr val="bg1"/>
                </a:solidFill>
              </a:rPr>
              <a:t>187.680 llamadas anuales al número 131 </a:t>
            </a:r>
          </a:p>
          <a:p>
            <a:pPr lvl="0" algn="ctr"/>
            <a:r>
              <a:rPr lang="es-CL" sz="1600" dirty="0">
                <a:solidFill>
                  <a:schemeClr val="bg1"/>
                </a:solidFill>
              </a:rPr>
              <a:t>Promedio Diario: 514 llamadas .</a:t>
            </a:r>
          </a:p>
          <a:p>
            <a:pPr lvl="0" algn="ctr"/>
            <a:endParaRPr lang="es-CL" sz="1600" dirty="0">
              <a:solidFill>
                <a:schemeClr val="bg1"/>
              </a:solidFill>
            </a:endParaRPr>
          </a:p>
          <a:p>
            <a:pPr lvl="0" algn="ctr"/>
            <a:endParaRPr lang="es-MX" sz="1600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491419" y="2087407"/>
            <a:ext cx="4652581" cy="1077218"/>
          </a:xfrm>
          <a:prstGeom prst="rect">
            <a:avLst/>
          </a:prstGeom>
          <a:solidFill>
            <a:srgbClr val="50B99A"/>
          </a:solidFill>
        </p:spPr>
        <p:txBody>
          <a:bodyPr wrap="square">
            <a:spAutoFit/>
          </a:bodyPr>
          <a:lstStyle/>
          <a:p>
            <a:pPr lvl="0" algn="ctr"/>
            <a:r>
              <a:rPr lang="es-CL" sz="1600" dirty="0">
                <a:solidFill>
                  <a:schemeClr val="bg1"/>
                </a:solidFill>
              </a:rPr>
              <a:t>Despacho ambulancias promedio </a:t>
            </a:r>
          </a:p>
          <a:p>
            <a:pPr lvl="0" algn="ctr"/>
            <a:r>
              <a:rPr lang="es-CL" sz="1600" dirty="0">
                <a:solidFill>
                  <a:schemeClr val="bg1"/>
                </a:solidFill>
              </a:rPr>
              <a:t>Diario: 95 despachos</a:t>
            </a:r>
          </a:p>
          <a:p>
            <a:pPr lvl="0" algn="ctr"/>
            <a:r>
              <a:rPr lang="es-CL" sz="1600" dirty="0">
                <a:solidFill>
                  <a:schemeClr val="bg1"/>
                </a:solidFill>
              </a:rPr>
              <a:t>Anual : 34.500 despachos</a:t>
            </a:r>
          </a:p>
          <a:p>
            <a:pPr lvl="0" algn="ctr"/>
            <a:endParaRPr lang="es-CL" sz="1600" dirty="0">
              <a:solidFill>
                <a:schemeClr val="bg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491418" y="3154766"/>
            <a:ext cx="4652581" cy="1077218"/>
          </a:xfrm>
          <a:prstGeom prst="rect">
            <a:avLst/>
          </a:prstGeom>
          <a:solidFill>
            <a:srgbClr val="368FA9"/>
          </a:solidFill>
        </p:spPr>
        <p:txBody>
          <a:bodyPr wrap="square">
            <a:spAutoFit/>
          </a:bodyPr>
          <a:lstStyle/>
          <a:p>
            <a:pPr lvl="0" algn="ctr"/>
            <a:endParaRPr lang="es-CL" sz="1600" dirty="0">
              <a:solidFill>
                <a:schemeClr val="bg1"/>
              </a:solidFill>
            </a:endParaRPr>
          </a:p>
          <a:p>
            <a:pPr lvl="0" algn="ctr"/>
            <a:r>
              <a:rPr lang="es-CL" sz="1600" dirty="0">
                <a:solidFill>
                  <a:schemeClr val="bg1"/>
                </a:solidFill>
              </a:rPr>
              <a:t>60 % es resuelto en el lugar o domicilio, siendo trasladado a los servicios de  urgencia el 40%.</a:t>
            </a:r>
          </a:p>
          <a:p>
            <a:pPr lvl="0" algn="ctr"/>
            <a:endParaRPr lang="es-CL" sz="1600" dirty="0">
              <a:solidFill>
                <a:schemeClr val="bg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53041" y="3219007"/>
            <a:ext cx="1594091" cy="1594091"/>
          </a:xfrm>
          <a:prstGeom prst="ellipse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Elipse 3"/>
          <p:cNvSpPr/>
          <p:nvPr/>
        </p:nvSpPr>
        <p:spPr>
          <a:xfrm>
            <a:off x="457803" y="3314245"/>
            <a:ext cx="1400898" cy="141659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449213" y="3519427"/>
            <a:ext cx="1409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</a:rPr>
              <a:t>Central de</a:t>
            </a:r>
          </a:p>
          <a:p>
            <a:pPr algn="ctr"/>
            <a:r>
              <a:rPr lang="es-CL" b="1" dirty="0">
                <a:solidFill>
                  <a:schemeClr val="bg1"/>
                </a:solidFill>
              </a:rPr>
              <a:t>Regulación SAMU SSVQ</a:t>
            </a:r>
          </a:p>
        </p:txBody>
      </p:sp>
      <p:sp>
        <p:nvSpPr>
          <p:cNvPr id="13" name="Elipse 12"/>
          <p:cNvSpPr/>
          <p:nvPr/>
        </p:nvSpPr>
        <p:spPr>
          <a:xfrm>
            <a:off x="1570616" y="1549597"/>
            <a:ext cx="1108038" cy="1108038"/>
          </a:xfrm>
          <a:prstGeom prst="ellipse">
            <a:avLst/>
          </a:prstGeom>
          <a:solidFill>
            <a:srgbClr val="50B9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Elipse 14"/>
          <p:cNvSpPr/>
          <p:nvPr/>
        </p:nvSpPr>
        <p:spPr>
          <a:xfrm>
            <a:off x="2787470" y="2546690"/>
            <a:ext cx="1108038" cy="1108038"/>
          </a:xfrm>
          <a:prstGeom prst="ellipse">
            <a:avLst/>
          </a:prstGeom>
          <a:solidFill>
            <a:srgbClr val="368F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Elipse 15"/>
          <p:cNvSpPr/>
          <p:nvPr/>
        </p:nvSpPr>
        <p:spPr>
          <a:xfrm>
            <a:off x="2787470" y="4228195"/>
            <a:ext cx="1108038" cy="1108038"/>
          </a:xfrm>
          <a:prstGeom prst="ellipse">
            <a:avLst/>
          </a:prstGeom>
          <a:solidFill>
            <a:srgbClr val="F28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Elipse 16"/>
          <p:cNvSpPr/>
          <p:nvPr/>
        </p:nvSpPr>
        <p:spPr>
          <a:xfrm>
            <a:off x="1598827" y="5503551"/>
            <a:ext cx="1108038" cy="1108038"/>
          </a:xfrm>
          <a:prstGeom prst="ellipse">
            <a:avLst/>
          </a:prstGeom>
          <a:solidFill>
            <a:srgbClr val="E94B4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cxnSp>
        <p:nvCxnSpPr>
          <p:cNvPr id="20" name="Conector recto 19"/>
          <p:cNvCxnSpPr>
            <a:stCxn id="5" idx="0"/>
          </p:cNvCxnSpPr>
          <p:nvPr/>
        </p:nvCxnSpPr>
        <p:spPr>
          <a:xfrm flipH="1" flipV="1">
            <a:off x="1150086" y="2154275"/>
            <a:ext cx="1" cy="10647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1158252" y="2154275"/>
            <a:ext cx="5373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1858466" y="3645647"/>
            <a:ext cx="9290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 flipV="1">
            <a:off x="2787470" y="3314245"/>
            <a:ext cx="0" cy="3404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2787470" y="3314245"/>
            <a:ext cx="22467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1858466" y="4442757"/>
            <a:ext cx="7341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2592593" y="4442757"/>
            <a:ext cx="0" cy="2880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2592593" y="4730841"/>
            <a:ext cx="3397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>
            <a:stCxn id="5" idx="4"/>
          </p:cNvCxnSpPr>
          <p:nvPr/>
        </p:nvCxnSpPr>
        <p:spPr>
          <a:xfrm flipH="1">
            <a:off x="1150086" y="4813098"/>
            <a:ext cx="1" cy="12219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1150087" y="6035040"/>
            <a:ext cx="5455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CuadroTexto 43"/>
          <p:cNvSpPr txBox="1"/>
          <p:nvPr/>
        </p:nvSpPr>
        <p:spPr>
          <a:xfrm>
            <a:off x="1417220" y="1839427"/>
            <a:ext cx="140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bg1"/>
                </a:solidFill>
              </a:rPr>
              <a:t>Base SAMU</a:t>
            </a:r>
          </a:p>
          <a:p>
            <a:pPr algn="ctr"/>
            <a:r>
              <a:rPr lang="es-CL" sz="1400" b="1" dirty="0">
                <a:solidFill>
                  <a:schemeClr val="bg1"/>
                </a:solidFill>
              </a:rPr>
              <a:t>Quintero</a:t>
            </a:r>
          </a:p>
        </p:txBody>
      </p:sp>
      <p:sp>
        <p:nvSpPr>
          <p:cNvPr id="45" name="CuadroTexto 44"/>
          <p:cNvSpPr txBox="1"/>
          <p:nvPr/>
        </p:nvSpPr>
        <p:spPr>
          <a:xfrm>
            <a:off x="2655746" y="2826804"/>
            <a:ext cx="140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bg1"/>
                </a:solidFill>
              </a:rPr>
              <a:t>Base SAMU</a:t>
            </a:r>
          </a:p>
          <a:p>
            <a:pPr algn="ctr"/>
            <a:r>
              <a:rPr lang="es-CL" sz="1400" b="1" dirty="0">
                <a:solidFill>
                  <a:schemeClr val="bg1"/>
                </a:solidFill>
              </a:rPr>
              <a:t>La Ligua</a:t>
            </a:r>
          </a:p>
        </p:txBody>
      </p:sp>
      <p:sp>
        <p:nvSpPr>
          <p:cNvPr id="46" name="CuadroTexto 45"/>
          <p:cNvSpPr txBox="1"/>
          <p:nvPr/>
        </p:nvSpPr>
        <p:spPr>
          <a:xfrm>
            <a:off x="2633094" y="4476023"/>
            <a:ext cx="140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bg1"/>
                </a:solidFill>
              </a:rPr>
              <a:t>Base SAMU</a:t>
            </a:r>
          </a:p>
          <a:p>
            <a:pPr algn="ctr"/>
            <a:r>
              <a:rPr lang="es-CL" sz="1400" b="1" dirty="0">
                <a:solidFill>
                  <a:schemeClr val="bg1"/>
                </a:solidFill>
              </a:rPr>
              <a:t>Quillota</a:t>
            </a:r>
          </a:p>
        </p:txBody>
      </p:sp>
      <p:sp>
        <p:nvSpPr>
          <p:cNvPr id="47" name="CuadroTexto 46"/>
          <p:cNvSpPr txBox="1"/>
          <p:nvPr/>
        </p:nvSpPr>
        <p:spPr>
          <a:xfrm>
            <a:off x="1463924" y="5788360"/>
            <a:ext cx="140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400" b="1" dirty="0">
                <a:solidFill>
                  <a:schemeClr val="bg1"/>
                </a:solidFill>
              </a:rPr>
              <a:t>Base SAMU</a:t>
            </a:r>
          </a:p>
          <a:p>
            <a:pPr algn="ctr"/>
            <a:r>
              <a:rPr lang="es-CL" sz="1400" b="1" dirty="0">
                <a:solidFill>
                  <a:schemeClr val="bg1"/>
                </a:solidFill>
              </a:rPr>
              <a:t>Viña del Mar</a:t>
            </a:r>
          </a:p>
        </p:txBody>
      </p:sp>
      <p:sp>
        <p:nvSpPr>
          <p:cNvPr id="51" name="Elipse 50"/>
          <p:cNvSpPr/>
          <p:nvPr/>
        </p:nvSpPr>
        <p:spPr>
          <a:xfrm>
            <a:off x="1517551" y="1488213"/>
            <a:ext cx="1209290" cy="1209290"/>
          </a:xfrm>
          <a:prstGeom prst="ellipse">
            <a:avLst/>
          </a:prstGeom>
          <a:noFill/>
          <a:ln w="28575">
            <a:solidFill>
              <a:srgbClr val="50B9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3" name="Elipse 52"/>
          <p:cNvSpPr/>
          <p:nvPr/>
        </p:nvSpPr>
        <p:spPr>
          <a:xfrm>
            <a:off x="2725592" y="2489971"/>
            <a:ext cx="1223158" cy="1223158"/>
          </a:xfrm>
          <a:prstGeom prst="ellipse">
            <a:avLst/>
          </a:prstGeom>
          <a:noFill/>
          <a:ln w="28575">
            <a:solidFill>
              <a:srgbClr val="368F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4" name="Elipse 53"/>
          <p:cNvSpPr/>
          <p:nvPr/>
        </p:nvSpPr>
        <p:spPr>
          <a:xfrm>
            <a:off x="2724869" y="4166998"/>
            <a:ext cx="1223158" cy="1223158"/>
          </a:xfrm>
          <a:prstGeom prst="ellipse">
            <a:avLst/>
          </a:prstGeom>
          <a:noFill/>
          <a:ln w="28575">
            <a:solidFill>
              <a:srgbClr val="F28C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5" name="Elipse 54"/>
          <p:cNvSpPr/>
          <p:nvPr/>
        </p:nvSpPr>
        <p:spPr>
          <a:xfrm>
            <a:off x="1546213" y="5446351"/>
            <a:ext cx="1223158" cy="1223158"/>
          </a:xfrm>
          <a:prstGeom prst="ellipse">
            <a:avLst/>
          </a:prstGeom>
          <a:noFill/>
          <a:ln w="28575">
            <a:solidFill>
              <a:srgbClr val="E94B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785682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4350D-A78C-48D9-A746-28028E000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3" y="358256"/>
            <a:ext cx="3974391" cy="475630"/>
          </a:xfrm>
        </p:spPr>
        <p:txBody>
          <a:bodyPr>
            <a:no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               SAMU SSVQ</a:t>
            </a:r>
            <a:endParaRPr lang="es-MX" sz="2800" dirty="0">
              <a:solidFill>
                <a:srgbClr val="0070C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53D239-100B-4B88-A5FF-D790265E6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4347"/>
            <a:ext cx="4598760" cy="285122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598760" y="1084348"/>
            <a:ext cx="4538673" cy="6496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chemeClr val="bg1"/>
                </a:solidFill>
              </a:rPr>
              <a:t>Mayor conectividad: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22 equipos de radiocomunicaciones Centro Regulador  SAMU y la red de SAPU y SUR, pionero en conectividad radial.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Financiamiento APS : $ 43 millones pesos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s-CL" sz="2400" b="1" dirty="0">
              <a:solidFill>
                <a:schemeClr val="bg1"/>
              </a:solidFill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chemeClr val="bg1"/>
                </a:solidFill>
              </a:rPr>
              <a:t>Mejor capacidad diagnóstica y de respuesta: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s-MX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Equipamiento médico e insumos,   financiamiento GORE  $290.000.000.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Monitores desfibriladores, equipamiento para triage en accidentes con múltiples víctimas, equipamiento traslado de pacientes críticos.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Ecógrafo portátil prehospitalario.</a:t>
            </a:r>
          </a:p>
          <a:p>
            <a:pPr lvl="0" algn="just"/>
            <a:r>
              <a:rPr lang="es-CL" sz="1600" b="1" dirty="0">
                <a:solidFill>
                  <a:schemeClr val="bg1"/>
                </a:solidFill>
              </a:rPr>
              <a:t> </a:t>
            </a:r>
            <a:endParaRPr lang="es-CL" sz="1200" b="1" dirty="0">
              <a:solidFill>
                <a:schemeClr val="bg1"/>
              </a:solidFill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s-MX" sz="1200" b="1" dirty="0">
              <a:solidFill>
                <a:schemeClr val="bg1"/>
              </a:solidFill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s-MX" sz="1200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721" y="0"/>
            <a:ext cx="939285" cy="100393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F8DFFED-F8A4-41F1-AC94-9E7439E32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72088"/>
            <a:ext cx="4641446" cy="30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6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-17098"/>
            <a:ext cx="9216916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28686" y="312790"/>
            <a:ext cx="5937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La red SSVQ en la región de Valparaíso</a:t>
            </a:r>
            <a:endParaRPr lang="es-CL" sz="2800" dirty="0"/>
          </a:p>
        </p:txBody>
      </p:sp>
      <p:sp>
        <p:nvSpPr>
          <p:cNvPr id="8" name="Rectángulo 7"/>
          <p:cNvSpPr/>
          <p:nvPr/>
        </p:nvSpPr>
        <p:spPr>
          <a:xfrm>
            <a:off x="104352" y="1009123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0038" lvl="1" indent="0">
              <a:buNone/>
            </a:pPr>
            <a:endParaRPr lang="es-CL" sz="1600" dirty="0">
              <a:solidFill>
                <a:schemeClr val="bg1"/>
              </a:solidFill>
            </a:endParaRPr>
          </a:p>
          <a:p>
            <a:pPr marL="300038" lvl="1" indent="0">
              <a:buNone/>
            </a:pPr>
            <a:r>
              <a:rPr lang="es-CL" sz="2000" b="1" dirty="0">
                <a:solidFill>
                  <a:schemeClr val="bg1"/>
                </a:solidFill>
              </a:rPr>
              <a:t>Regional:</a:t>
            </a:r>
          </a:p>
          <a:p>
            <a:pPr marL="300038" lvl="1" indent="0">
              <a:buNone/>
            </a:pPr>
            <a:endParaRPr lang="es-CL" sz="1600" dirty="0">
              <a:solidFill>
                <a:schemeClr val="bg1"/>
              </a:solidFill>
            </a:endParaRPr>
          </a:p>
          <a:p>
            <a:pPr marL="585788" lvl="1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1.815.902  habitantes</a:t>
            </a:r>
          </a:p>
          <a:p>
            <a:pPr marL="300038" lvl="1" indent="0">
              <a:buNone/>
            </a:pPr>
            <a:r>
              <a:rPr lang="es-CL" dirty="0">
                <a:solidFill>
                  <a:schemeClr val="bg1"/>
                </a:solidFill>
              </a:rPr>
              <a:t>Porcentaje población nacional: 10,3% 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6" t="-724" r="36977" b="-1"/>
          <a:stretch/>
        </p:blipFill>
        <p:spPr>
          <a:xfrm>
            <a:off x="4532099" y="1028287"/>
            <a:ext cx="4611901" cy="5844479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156043" y="3506357"/>
            <a:ext cx="3299427" cy="1638095"/>
            <a:chOff x="156044" y="3506357"/>
            <a:chExt cx="2990476" cy="1638095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044" y="3506357"/>
              <a:ext cx="2990476" cy="1638095"/>
            </a:xfrm>
            <a:prstGeom prst="rect">
              <a:avLst/>
            </a:prstGeom>
          </p:spPr>
        </p:pic>
        <p:sp>
          <p:nvSpPr>
            <p:cNvPr id="24" name="Rectángulo 23"/>
            <p:cNvSpPr/>
            <p:nvPr/>
          </p:nvSpPr>
          <p:spPr>
            <a:xfrm>
              <a:off x="404722" y="3997646"/>
              <a:ext cx="113977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sz="1400" b="1" dirty="0">
                  <a:solidFill>
                    <a:schemeClr val="bg1"/>
                  </a:solidFill>
                </a:rPr>
                <a:t>Población red SSVQ</a:t>
              </a:r>
            </a:p>
            <a:p>
              <a:pPr algn="ctr"/>
              <a:r>
                <a:rPr lang="es-CL" sz="1400" b="1" dirty="0">
                  <a:solidFill>
                    <a:schemeClr val="bg1"/>
                  </a:solidFill>
                </a:rPr>
                <a:t>Asignada</a:t>
              </a:r>
            </a:p>
            <a:p>
              <a:pPr algn="ctr"/>
              <a:endParaRPr lang="es-CL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82430B5E-54F4-4065-A481-5E5C18A4CCBE}"/>
                </a:ext>
              </a:extLst>
            </p:cNvPr>
            <p:cNvSpPr txBox="1"/>
            <p:nvPr/>
          </p:nvSpPr>
          <p:spPr>
            <a:xfrm>
              <a:off x="1680955" y="4017627"/>
              <a:ext cx="116397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CL" sz="1700" b="1" dirty="0">
                  <a:solidFill>
                    <a:prstClr val="white"/>
                  </a:solidFill>
                </a:rPr>
                <a:t>  1.119.052</a:t>
              </a:r>
            </a:p>
            <a:p>
              <a:pPr lvl="0" algn="ctr"/>
              <a:r>
                <a:rPr lang="es-CL" sz="1700" b="1" dirty="0">
                  <a:solidFill>
                    <a:prstClr val="white"/>
                  </a:solidFill>
                </a:rPr>
                <a:t> personas  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8F73CC05-CC14-4B7F-A7DB-953E1065108F}"/>
              </a:ext>
            </a:extLst>
          </p:cNvPr>
          <p:cNvSpPr txBox="1"/>
          <p:nvPr/>
        </p:nvSpPr>
        <p:spPr>
          <a:xfrm>
            <a:off x="404722" y="2488572"/>
            <a:ext cx="2601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59% de la población regional corresponde a la red SSVQ.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04351" y="5130540"/>
            <a:ext cx="3386815" cy="1774090"/>
            <a:chOff x="4476162" y="4509403"/>
            <a:chExt cx="3042168" cy="1774090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D3D1619-B058-4561-B963-0D4E07FB5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76162" y="4509403"/>
              <a:ext cx="3042168" cy="1774090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549E9B53-311A-429F-A01C-2DA7CC60B5C5}"/>
                </a:ext>
              </a:extLst>
            </p:cNvPr>
            <p:cNvSpPr/>
            <p:nvPr/>
          </p:nvSpPr>
          <p:spPr>
            <a:xfrm>
              <a:off x="4815296" y="4906207"/>
              <a:ext cx="107235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s-CL" sz="1600" b="1" dirty="0">
                  <a:solidFill>
                    <a:prstClr val="white"/>
                  </a:solidFill>
                </a:rPr>
                <a:t>Total </a:t>
              </a:r>
            </a:p>
            <a:p>
              <a:pPr lvl="0" algn="ctr"/>
              <a:r>
                <a:rPr lang="es-CL" sz="1600" b="1" dirty="0">
                  <a:solidFill>
                    <a:prstClr val="white"/>
                  </a:solidFill>
                </a:rPr>
                <a:t>Usuarios</a:t>
              </a:r>
            </a:p>
            <a:p>
              <a:pPr lvl="0" algn="ctr"/>
              <a:r>
                <a:rPr lang="es-CL" sz="1600" b="1" dirty="0">
                  <a:solidFill>
                    <a:prstClr val="white"/>
                  </a:solidFill>
                </a:rPr>
                <a:t>FONASA</a:t>
              </a:r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6219355" y="5088594"/>
              <a:ext cx="9973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CL" b="1" dirty="0">
                  <a:solidFill>
                    <a:schemeClr val="bg1"/>
                  </a:solidFill>
                </a:rPr>
                <a:t>834.372 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932326" y="4920976"/>
            <a:ext cx="3403291" cy="1923850"/>
            <a:chOff x="2929986" y="4577988"/>
            <a:chExt cx="3152381" cy="1714286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649034" y="3858940"/>
              <a:ext cx="1714286" cy="3152381"/>
            </a:xfrm>
            <a:prstGeom prst="rect">
              <a:avLst/>
            </a:prstGeom>
          </p:spPr>
        </p:pic>
        <p:sp>
          <p:nvSpPr>
            <p:cNvPr id="18" name="Rectángulo 17"/>
            <p:cNvSpPr/>
            <p:nvPr/>
          </p:nvSpPr>
          <p:spPr>
            <a:xfrm>
              <a:off x="3267093" y="5051737"/>
              <a:ext cx="128529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b="1" dirty="0">
                  <a:solidFill>
                    <a:schemeClr val="bg1"/>
                  </a:solidFill>
                </a:rPr>
                <a:t>Población Fonasa de la red:</a:t>
              </a:r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4753637" y="5154561"/>
              <a:ext cx="10139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sz="2400" b="1" dirty="0">
                  <a:solidFill>
                    <a:schemeClr val="bg1"/>
                  </a:solidFill>
                </a:rPr>
                <a:t>80%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535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96F4EC8-EAA7-4592-90AF-B4CD9D74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25" y="336087"/>
            <a:ext cx="2449286" cy="498248"/>
          </a:xfrm>
        </p:spPr>
        <p:txBody>
          <a:bodyPr>
            <a:noAutofit/>
          </a:bodyPr>
          <a:lstStyle/>
          <a:p>
            <a:r>
              <a:rPr lang="es-MX" sz="2800" b="1" dirty="0">
                <a:solidFill>
                  <a:srgbClr val="0070C0"/>
                </a:solidFill>
              </a:rPr>
              <a:t> SAMU SSVQ</a:t>
            </a:r>
            <a:endParaRPr lang="es-CL" sz="2800" b="1" dirty="0">
              <a:solidFill>
                <a:srgbClr val="0070C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6C16B9B-8C95-4238-87BF-A73F8A1D8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r="8464" b="1121"/>
          <a:stretch/>
        </p:blipFill>
        <p:spPr>
          <a:xfrm>
            <a:off x="-21772" y="1098906"/>
            <a:ext cx="4604658" cy="575909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692291" y="1371601"/>
            <a:ext cx="4261641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Academia SAMU: capacitación de personal, capacitación de la comunidad y organismos de emergencias: bomberos, emergencia comunal, colegios, vecinos, organizaciones sociales.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  <a:p>
            <a:pPr lvl="0" algn="just"/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Capacitación:  todas las Bases de Intervención realizaron actividades en comunas tendientes al buen uso del número de emergencias 131.</a:t>
            </a:r>
          </a:p>
          <a:p>
            <a:r>
              <a:rPr lang="es-CL" sz="1400" dirty="0">
                <a:solidFill>
                  <a:schemeClr val="bg1"/>
                </a:solidFill>
              </a:rPr>
              <a:t>       </a:t>
            </a:r>
          </a:p>
          <a:p>
            <a:pPr algn="r"/>
            <a:endParaRPr lang="es-MX" sz="1400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51" y="5287199"/>
            <a:ext cx="1367276" cy="157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561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67" y="-4819"/>
            <a:ext cx="9137433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6DE2D9E-3DB8-45F5-BB68-7DFD57B9F419}"/>
              </a:ext>
            </a:extLst>
          </p:cNvPr>
          <p:cNvSpPr/>
          <p:nvPr/>
        </p:nvSpPr>
        <p:spPr>
          <a:xfrm>
            <a:off x="71005" y="380899"/>
            <a:ext cx="6353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 Emergencia ambiental de quintero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420DA2-8752-4A2D-A8E3-0FC5B56B79BB}"/>
              </a:ext>
            </a:extLst>
          </p:cNvPr>
          <p:cNvSpPr txBox="1"/>
          <p:nvPr/>
        </p:nvSpPr>
        <p:spPr>
          <a:xfrm>
            <a:off x="4549667" y="1096715"/>
            <a:ext cx="45146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dirty="0">
                <a:solidFill>
                  <a:schemeClr val="bg1"/>
                </a:solidFill>
              </a:rPr>
              <a:t>       Abordaje transversal de SSVQ y Hospital de Quintero para gestión de la emergencia:</a:t>
            </a:r>
          </a:p>
          <a:p>
            <a:pPr algn="just"/>
            <a:endParaRPr lang="es-CL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5 a 6 Médicos en Unidad de Emergencia.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3 Especialistas: internistas y pediatra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3 Especialistas de Hospital Dr. Fricke, neurólogos y pediatra.</a:t>
            </a:r>
            <a:endParaRPr lang="es-CL" sz="1600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8C06BFB-59D5-4029-9CB6-D7496BA838E0}"/>
              </a:ext>
            </a:extLst>
          </p:cNvPr>
          <p:cNvSpPr/>
          <p:nvPr/>
        </p:nvSpPr>
        <p:spPr>
          <a:xfrm>
            <a:off x="4591050" y="3051544"/>
            <a:ext cx="454638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L" b="1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Equipos Médicos de Emergencia (EMT):</a:t>
            </a:r>
          </a:p>
          <a:p>
            <a:pPr algn="just"/>
            <a:endParaRPr lang="es-CL" b="1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4 células clínicas asistenciales para apoyo al  Hospital y PAME. </a:t>
            </a:r>
          </a:p>
          <a:p>
            <a:pPr algn="just"/>
            <a:endParaRPr lang="es-CL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 médico,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 enfermeros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 técnicos paramédicos</a:t>
            </a:r>
          </a:p>
          <a:p>
            <a:pPr marL="128588" indent="-128588" algn="just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Servicios de: Maule, Antofagasta, Arica, Talcahuano, Araucanía Norte y Sur, Arauco, O'Higgins, Aconcagua y Región Metropolitana </a:t>
            </a:r>
          </a:p>
          <a:p>
            <a:pPr marL="128588" indent="-128588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D4BA85C-5486-4E15-A730-3B1DE52E8F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20"/>
          <a:stretch/>
        </p:blipFill>
        <p:spPr>
          <a:xfrm>
            <a:off x="0" y="1104621"/>
            <a:ext cx="4613057" cy="288713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1F5A29-B7AB-46C3-A00F-418761EC84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07" r="22137"/>
          <a:stretch/>
        </p:blipFill>
        <p:spPr>
          <a:xfrm>
            <a:off x="-19050" y="3991757"/>
            <a:ext cx="4610100" cy="286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33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868" y="0"/>
            <a:ext cx="9201677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0778BC2-38AE-4806-9A53-F9FA6AD3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78"/>
            <a:ext cx="5838825" cy="724822"/>
          </a:xfrm>
        </p:spPr>
        <p:txBody>
          <a:bodyPr>
            <a:no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Gestión de emergencias y desastres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56CFB-1408-4032-97E9-82F0179FA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299578"/>
            <a:ext cx="3929917" cy="53993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sz="1400" b="1" dirty="0">
                <a:solidFill>
                  <a:schemeClr val="bg1"/>
                </a:solidFill>
              </a:rPr>
              <a:t>Gestión en  tiempos de paz: </a:t>
            </a:r>
          </a:p>
          <a:p>
            <a:endParaRPr lang="es-CL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L" sz="1400" dirty="0">
                <a:solidFill>
                  <a:schemeClr val="bg1"/>
                </a:solidFill>
              </a:rPr>
              <a:t>Gestión y planificación de planes de emergencias y desastres en la red hospitalaria con activación  de protocolos de gestión en los equipos: </a:t>
            </a:r>
          </a:p>
          <a:p>
            <a:pPr marL="0" indent="0">
              <a:buNone/>
            </a:pPr>
            <a:endParaRPr lang="es-CL" sz="1400" dirty="0">
              <a:solidFill>
                <a:schemeClr val="bg1"/>
              </a:solidFill>
            </a:endParaRPr>
          </a:p>
          <a:p>
            <a:r>
              <a:rPr lang="es-CL" sz="1400" dirty="0">
                <a:solidFill>
                  <a:schemeClr val="bg1"/>
                </a:solidFill>
              </a:rPr>
              <a:t>Alerta</a:t>
            </a:r>
          </a:p>
          <a:p>
            <a:r>
              <a:rPr lang="es-CL" sz="1400" dirty="0">
                <a:solidFill>
                  <a:schemeClr val="bg1"/>
                </a:solidFill>
              </a:rPr>
              <a:t>Monitoreo</a:t>
            </a:r>
          </a:p>
          <a:p>
            <a:r>
              <a:rPr lang="es-CL" sz="1400" dirty="0">
                <a:solidFill>
                  <a:schemeClr val="bg1"/>
                </a:solidFill>
              </a:rPr>
              <a:t>Respuesta y evaluación</a:t>
            </a:r>
          </a:p>
          <a:p>
            <a:r>
              <a:rPr lang="es-CL" sz="1400" dirty="0">
                <a:solidFill>
                  <a:schemeClr val="bg1"/>
                </a:solidFill>
              </a:rPr>
              <a:t>Planificación y activación de Comité Operaciones de Emergencias COE </a:t>
            </a:r>
          </a:p>
          <a:p>
            <a:endParaRPr lang="es-CL" sz="1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L" sz="1400" b="1" dirty="0">
                <a:solidFill>
                  <a:schemeClr val="bg1"/>
                </a:solidFill>
              </a:rPr>
              <a:t>Ante una emergencia de gran magnitud:</a:t>
            </a:r>
          </a:p>
          <a:p>
            <a:endParaRPr lang="es-CL" sz="1400" dirty="0">
              <a:solidFill>
                <a:schemeClr val="bg1"/>
              </a:solidFill>
            </a:endParaRPr>
          </a:p>
          <a:p>
            <a:r>
              <a:rPr lang="es-CL" sz="1400" dirty="0">
                <a:solidFill>
                  <a:schemeClr val="bg1"/>
                </a:solidFill>
              </a:rPr>
              <a:t>Sismo  mayor a 7 grados Mercalli, </a:t>
            </a:r>
          </a:p>
          <a:p>
            <a:r>
              <a:rPr lang="es-CL" sz="1400" dirty="0">
                <a:solidFill>
                  <a:schemeClr val="bg1"/>
                </a:solidFill>
              </a:rPr>
              <a:t>Alerta de tsunami, </a:t>
            </a:r>
          </a:p>
          <a:p>
            <a:r>
              <a:rPr lang="es-CL" sz="1400" dirty="0">
                <a:solidFill>
                  <a:schemeClr val="bg1"/>
                </a:solidFill>
              </a:rPr>
              <a:t>Incendio, </a:t>
            </a:r>
          </a:p>
          <a:p>
            <a:r>
              <a:rPr lang="es-CL" sz="1400" dirty="0">
                <a:solidFill>
                  <a:schemeClr val="bg1"/>
                </a:solidFill>
              </a:rPr>
              <a:t>O evento que supere la capacidad de respuesta local.</a:t>
            </a:r>
          </a:p>
          <a:p>
            <a:endParaRPr lang="es-CL" sz="1100" dirty="0">
              <a:solidFill>
                <a:schemeClr val="bg1"/>
              </a:solidFill>
            </a:endParaRPr>
          </a:p>
          <a:p>
            <a:endParaRPr lang="es-CL" sz="1100" dirty="0">
              <a:solidFill>
                <a:schemeClr val="bg1"/>
              </a:solidFill>
            </a:endParaRPr>
          </a:p>
        </p:txBody>
      </p:sp>
      <p:sp>
        <p:nvSpPr>
          <p:cNvPr id="15" name="Disco magnético 4"/>
          <p:cNvSpPr txBox="1"/>
          <p:nvPr/>
        </p:nvSpPr>
        <p:spPr>
          <a:xfrm>
            <a:off x="3886956" y="5998353"/>
            <a:ext cx="2100680" cy="630204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 algn="ctr"/>
            <a:r>
              <a:rPr lang="es-CL" sz="1400" b="1" dirty="0">
                <a:solidFill>
                  <a:srgbClr val="EDC50C"/>
                </a:solidFill>
              </a:rPr>
              <a:t>Recopilación</a:t>
            </a:r>
            <a:r>
              <a:rPr lang="es-CL" sz="1400" b="1" dirty="0">
                <a:solidFill>
                  <a:srgbClr val="F6BA52"/>
                </a:solidFill>
              </a:rPr>
              <a:t> de Información</a:t>
            </a:r>
          </a:p>
          <a:p>
            <a:pPr lvl="0" algn="ctr"/>
            <a:r>
              <a:rPr lang="es-CL" sz="1400" b="1" dirty="0">
                <a:solidFill>
                  <a:srgbClr val="F6BA52"/>
                </a:solidFill>
              </a:rPr>
              <a:t>Comunicación directa con SEREMI y MINSAL</a:t>
            </a:r>
          </a:p>
        </p:txBody>
      </p:sp>
      <p:sp>
        <p:nvSpPr>
          <p:cNvPr id="9" name="Disco magnético 4"/>
          <p:cNvSpPr txBox="1"/>
          <p:nvPr/>
        </p:nvSpPr>
        <p:spPr>
          <a:xfrm>
            <a:off x="3585243" y="2625688"/>
            <a:ext cx="2682768" cy="78835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/>
            <a:r>
              <a:rPr lang="es-CL" sz="1400" b="1" dirty="0">
                <a:solidFill>
                  <a:schemeClr val="accent6"/>
                </a:solidFill>
              </a:rPr>
              <a:t>COE SSVQ. </a:t>
            </a:r>
          </a:p>
          <a:p>
            <a:pPr lvl="0"/>
            <a:r>
              <a:rPr lang="es-CL" sz="1400" b="1" dirty="0">
                <a:solidFill>
                  <a:schemeClr val="accent6"/>
                </a:solidFill>
              </a:rPr>
              <a:t>Comité Operativo de Emergencia</a:t>
            </a:r>
          </a:p>
          <a:p>
            <a:pPr lvl="0"/>
            <a:r>
              <a:rPr lang="es-CL" sz="1400" b="1" dirty="0">
                <a:solidFill>
                  <a:schemeClr val="accent6"/>
                </a:solidFill>
              </a:rPr>
              <a:t>Gestión de Emergencia en la Red</a:t>
            </a:r>
          </a:p>
        </p:txBody>
      </p:sp>
      <p:sp>
        <p:nvSpPr>
          <p:cNvPr id="18" name="Disco magnético 4"/>
          <p:cNvSpPr txBox="1"/>
          <p:nvPr/>
        </p:nvSpPr>
        <p:spPr>
          <a:xfrm>
            <a:off x="6736107" y="5733419"/>
            <a:ext cx="2205190" cy="965493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 algn="ctr"/>
            <a:r>
              <a:rPr lang="es-CL" sz="1400" b="1" dirty="0">
                <a:solidFill>
                  <a:srgbClr val="99FF33"/>
                </a:solidFill>
              </a:rPr>
              <a:t>Información a la comunidad</a:t>
            </a:r>
          </a:p>
          <a:p>
            <a:pPr lvl="0" algn="ctr"/>
            <a:r>
              <a:rPr lang="es-CL" sz="1400" b="1" dirty="0">
                <a:solidFill>
                  <a:srgbClr val="99FF33"/>
                </a:solidFill>
              </a:rPr>
              <a:t>comunicación del riesgo</a:t>
            </a:r>
          </a:p>
        </p:txBody>
      </p:sp>
      <p:sp>
        <p:nvSpPr>
          <p:cNvPr id="12" name="Disco magnético 4"/>
          <p:cNvSpPr txBox="1"/>
          <p:nvPr/>
        </p:nvSpPr>
        <p:spPr>
          <a:xfrm>
            <a:off x="6869846" y="2376807"/>
            <a:ext cx="2307983" cy="862082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 algn="ctr"/>
            <a:r>
              <a:rPr lang="es-CL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 activan COE </a:t>
            </a:r>
            <a:r>
              <a:rPr lang="es-CL" sz="1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Hospitales</a:t>
            </a:r>
            <a:r>
              <a:rPr lang="es-CL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4344485" y="3551977"/>
            <a:ext cx="4042885" cy="2355832"/>
            <a:chOff x="1838192" y="2256076"/>
            <a:chExt cx="4801989" cy="2870362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8192" y="2256076"/>
              <a:ext cx="4801989" cy="2870362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531" y="3361509"/>
              <a:ext cx="1288659" cy="674830"/>
            </a:xfrm>
            <a:prstGeom prst="rect">
              <a:avLst/>
            </a:prstGeom>
          </p:spPr>
        </p:pic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07067" y="2457745"/>
            <a:ext cx="1008491" cy="9340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268" y="5155811"/>
            <a:ext cx="711662" cy="711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24" y="4905922"/>
            <a:ext cx="1048951" cy="9895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01" y="3264262"/>
            <a:ext cx="908460" cy="908460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4125430" y="3470755"/>
            <a:ext cx="866979" cy="817955"/>
            <a:chOff x="2842461" y="3947937"/>
            <a:chExt cx="1373001" cy="1268216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998" y="3947937"/>
              <a:ext cx="1011464" cy="1011464"/>
            </a:xfrm>
            <a:prstGeom prst="rect">
              <a:avLst/>
            </a:prstGeom>
          </p:spPr>
        </p:pic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2461" y="4098212"/>
              <a:ext cx="647499" cy="647499"/>
            </a:xfrm>
            <a:prstGeom prst="rect">
              <a:avLst/>
            </a:prstGeom>
          </p:spPr>
        </p:pic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8254" y="4509489"/>
              <a:ext cx="706664" cy="706664"/>
            </a:xfrm>
            <a:prstGeom prst="rect">
              <a:avLst/>
            </a:prstGeom>
          </p:spPr>
        </p:pic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53" y="1254746"/>
            <a:ext cx="1074413" cy="1231581"/>
          </a:xfrm>
          <a:prstGeom prst="rect">
            <a:avLst/>
          </a:prstGeom>
        </p:spPr>
      </p:pic>
      <p:sp>
        <p:nvSpPr>
          <p:cNvPr id="19" name="Disco magnético 4"/>
          <p:cNvSpPr txBox="1"/>
          <p:nvPr/>
        </p:nvSpPr>
        <p:spPr>
          <a:xfrm>
            <a:off x="5639554" y="1541284"/>
            <a:ext cx="1864382" cy="266321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/>
            <a:r>
              <a:rPr lang="es-CL" sz="1600" b="1" dirty="0"/>
              <a:t>COE REGIONAL</a:t>
            </a:r>
          </a:p>
        </p:txBody>
      </p:sp>
    </p:spTree>
    <p:extLst>
      <p:ext uri="{BB962C8B-B14F-4D97-AF65-F5344CB8AC3E}">
        <p14:creationId xmlns:p14="http://schemas.microsoft.com/office/powerpoint/2010/main" val="34661170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916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6DE2D9E-3DB8-45F5-BB68-7DFD57B9F419}"/>
              </a:ext>
            </a:extLst>
          </p:cNvPr>
          <p:cNvSpPr/>
          <p:nvPr/>
        </p:nvSpPr>
        <p:spPr>
          <a:xfrm>
            <a:off x="255170" y="223098"/>
            <a:ext cx="6399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Alerta sanitaria Hospital Quintero</a:t>
            </a:r>
            <a:endParaRPr lang="es-CL" sz="2800" b="1" cap="all" dirty="0">
              <a:solidFill>
                <a:srgbClr val="0070C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420DA2-8752-4A2D-A8E3-0FC5B56B79BB}"/>
              </a:ext>
            </a:extLst>
          </p:cNvPr>
          <p:cNvSpPr txBox="1"/>
          <p:nvPr/>
        </p:nvSpPr>
        <p:spPr>
          <a:xfrm>
            <a:off x="42333" y="1205778"/>
            <a:ext cx="455495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Atención Unidad de Emergencia Hospital de Quintero agosto-diciembre 2018.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1.112 personas.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416  menores de 15 años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697 mayores de 15 años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Consultas PAME Puesto Médico de Especialidades: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3.861 consultas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Atendidos por especialista: 1.283 personas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64% altas ( 822)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36% seguimiento (461)</a:t>
            </a:r>
          </a:p>
          <a:p>
            <a:br>
              <a:rPr lang="es-CL" b="1" dirty="0">
                <a:solidFill>
                  <a:schemeClr val="bg1"/>
                </a:solidFill>
              </a:rPr>
            </a:br>
            <a:r>
              <a:rPr lang="es-CL" b="1" dirty="0">
                <a:solidFill>
                  <a:schemeClr val="bg1"/>
                </a:solidFill>
              </a:rPr>
              <a:t>Prestaciones PAME: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1.295 prestaciones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101 electrocardiogramas, 152 radiografías.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E296B61-075A-4DBC-BC2D-36C5CD7CF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625" y="1104133"/>
            <a:ext cx="4586974" cy="309639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15875FB-50E3-4194-8706-33B8A91B24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101" b="4404"/>
          <a:stretch/>
        </p:blipFill>
        <p:spPr>
          <a:xfrm>
            <a:off x="4619625" y="4171949"/>
            <a:ext cx="4619625" cy="267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880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19F96F-75BA-4AAC-AEBF-B5AEB13C3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282576"/>
            <a:ext cx="6153564" cy="805361"/>
          </a:xfrm>
        </p:spPr>
        <p:txBody>
          <a:bodyPr>
            <a:noAutofit/>
          </a:bodyPr>
          <a:lstStyle/>
          <a:p>
            <a:r>
              <a:rPr lang="es-ES_tradnl" sz="2800" b="1" dirty="0">
                <a:solidFill>
                  <a:srgbClr val="0070C0"/>
                </a:solidFill>
              </a:rPr>
              <a:t>Desafíos año 2019 en lo asistencial </a:t>
            </a:r>
            <a:br>
              <a:rPr lang="es-MX" sz="2800" b="1" dirty="0">
                <a:solidFill>
                  <a:srgbClr val="0070C0"/>
                </a:solidFill>
              </a:rPr>
            </a:br>
            <a:endParaRPr lang="es-CL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Resultado de imagen para manos">
            <a:extLst>
              <a:ext uri="{FF2B5EF4-FFF2-40B4-BE49-F238E27FC236}">
                <a16:creationId xmlns:a16="http://schemas.microsoft.com/office/drawing/2014/main" id="{1C0684B4-1695-4F71-A333-6AF3F3F0E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9" r="16249"/>
          <a:stretch/>
        </p:blipFill>
        <p:spPr bwMode="auto">
          <a:xfrm>
            <a:off x="4608458" y="1087937"/>
            <a:ext cx="4611741" cy="577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-39741" y="1895999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</a:rPr>
              <a:t>Disminuir los tiempos de espera de la atención, potenciando la complementariedad y productividad de la 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</a:rPr>
              <a:t>Mejorar la gestión, optimizando los procesos clínicos y  sus resultados.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</a:rPr>
              <a:t>Lograr un usuario con mayor satisfacción de la atención recibida.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chemeClr val="bg1"/>
                </a:solidFill>
              </a:rPr>
              <a:t>Seguir avanzando hacia la ambulatorización de la atención de salud.</a:t>
            </a:r>
          </a:p>
          <a:p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25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201677" cy="6858000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51311" y="198854"/>
            <a:ext cx="6637380" cy="1072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Cuidados de los Pacientes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5"/>
          <a:stretch/>
        </p:blipFill>
        <p:spPr>
          <a:xfrm>
            <a:off x="3283" y="1173481"/>
            <a:ext cx="9261564" cy="571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767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A6F72F8-A0F2-4FCB-8ECD-49C55422C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374167"/>
            <a:ext cx="6212104" cy="688622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 </a:t>
            </a:r>
            <a:br>
              <a:rPr lang="es-ES" b="1" dirty="0"/>
            </a:br>
            <a:br>
              <a:rPr lang="es-CL" dirty="0"/>
            </a:b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9CA2F3C-61F6-483F-B9F3-619C48D74AE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91" y="1074750"/>
            <a:ext cx="4608458" cy="2471504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E75ACE5-0590-4618-B143-FF7693739F9B}"/>
              </a:ext>
            </a:extLst>
          </p:cNvPr>
          <p:cNvSpPr txBox="1"/>
          <p:nvPr/>
        </p:nvSpPr>
        <p:spPr>
          <a:xfrm>
            <a:off x="287078" y="265039"/>
            <a:ext cx="5517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Gestión de pacientes en la red 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39200" y="1479254"/>
            <a:ext cx="443627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La gestión de pacientes al interior de la red permite mantener la oferta en los Hospitales de mayor complejidad y poder </a:t>
            </a:r>
            <a:r>
              <a:rPr lang="es-CL" dirty="0" err="1">
                <a:solidFill>
                  <a:schemeClr val="bg1"/>
                </a:solidFill>
              </a:rPr>
              <a:t>recepcionar</a:t>
            </a:r>
            <a:r>
              <a:rPr lang="es-CL" dirty="0">
                <a:solidFill>
                  <a:schemeClr val="bg1"/>
                </a:solidFill>
              </a:rPr>
              <a:t> a los pacientes más graves.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Total solicitudes en la 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2017: 1.788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2018: 1.951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Traslados aceptados en la 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2017: 1051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2018:  1195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Causa rechazos de traslados: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No pertinencia de acuerdo a complejidad del paciente.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chemeClr val="bg1"/>
              </a:solidFill>
            </a:endParaRPr>
          </a:p>
        </p:txBody>
      </p:sp>
      <p:pic>
        <p:nvPicPr>
          <p:cNvPr id="12" name="Imagen 11" descr="Imagen que contiene interior, persona, pared, cama&#10;&#10;Descripción generada automáticamente">
            <a:extLst>
              <a:ext uri="{FF2B5EF4-FFF2-40B4-BE49-F238E27FC236}">
                <a16:creationId xmlns:a16="http://schemas.microsoft.com/office/drawing/2014/main" id="{EEAFDAA0-9BCA-4236-BB26-730BBBA47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691" y="3546254"/>
            <a:ext cx="4608458" cy="331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85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B369FC1-2006-4364-A811-2CE9F9F2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3746"/>
            <a:ext cx="6553200" cy="59290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br>
              <a:rPr lang="es-CL" dirty="0">
                <a:solidFill>
                  <a:schemeClr val="tx2"/>
                </a:solidFill>
              </a:rPr>
            </a:br>
            <a:endParaRPr lang="es-CL" dirty="0">
              <a:solidFill>
                <a:schemeClr val="tx2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525" y="1093213"/>
            <a:ext cx="4572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Cuando la oferta local se  supera, se derivan pacientes al sistema privado.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2017: 376 pacientes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Año 2018: 239 pacientes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                         </a:t>
            </a:r>
            <a:r>
              <a:rPr lang="es-CL" sz="3200" b="1" dirty="0">
                <a:solidFill>
                  <a:schemeClr val="bg1"/>
                </a:solidFill>
              </a:rPr>
              <a:t>-137 </a:t>
            </a:r>
            <a:r>
              <a:rPr lang="es-CL" b="1" dirty="0">
                <a:solidFill>
                  <a:schemeClr val="bg1"/>
                </a:solidFill>
              </a:rPr>
              <a:t>derivaciones 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Rescate pacientes Ley de Urgencia.</a:t>
            </a:r>
          </a:p>
          <a:p>
            <a:endParaRPr lang="es-CL" b="1" dirty="0">
              <a:solidFill>
                <a:schemeClr val="bg1"/>
              </a:solidFill>
            </a:endParaRPr>
          </a:p>
          <a:p>
            <a:r>
              <a:rPr lang="es-CL" dirty="0">
                <a:solidFill>
                  <a:schemeClr val="bg1"/>
                </a:solidFill>
              </a:rPr>
              <a:t>Pacientes Fonasa en calidad de Ley de Urgencias en centros privados.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lvl="0"/>
            <a:r>
              <a:rPr lang="es-CL" dirty="0">
                <a:solidFill>
                  <a:schemeClr val="bg1"/>
                </a:solidFill>
              </a:rPr>
              <a:t>Aumentó en 100 casos de pacientes que consultaron en Urgencia de un centro privado. </a:t>
            </a:r>
          </a:p>
          <a:p>
            <a:pPr lvl="0"/>
            <a:endParaRPr lang="es-CL" dirty="0">
              <a:solidFill>
                <a:schemeClr val="bg1"/>
              </a:solidFill>
            </a:endParaRPr>
          </a:p>
          <a:p>
            <a:pPr lvl="0"/>
            <a:r>
              <a:rPr lang="es-CL" dirty="0">
                <a:solidFill>
                  <a:schemeClr val="bg1"/>
                </a:solidFill>
              </a:rPr>
              <a:t>El 2018 se rescataron 45 pacientes más que el año 2017.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09" y="1096653"/>
            <a:ext cx="4460307" cy="2865747"/>
          </a:xfrm>
          <a:prstGeom prst="rect">
            <a:avLst/>
          </a:prstGeom>
        </p:spPr>
      </p:pic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189472"/>
              </p:ext>
            </p:extLst>
          </p:nvPr>
        </p:nvGraphicFramePr>
        <p:xfrm>
          <a:off x="4410075" y="3962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ángulo 2"/>
          <p:cNvSpPr/>
          <p:nvPr/>
        </p:nvSpPr>
        <p:spPr>
          <a:xfrm>
            <a:off x="113193" y="361176"/>
            <a:ext cx="6605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Derivación de pacientes al sistema privado </a:t>
            </a:r>
          </a:p>
        </p:txBody>
      </p:sp>
    </p:spTree>
    <p:extLst>
      <p:ext uri="{BB962C8B-B14F-4D97-AF65-F5344CB8AC3E}">
        <p14:creationId xmlns:p14="http://schemas.microsoft.com/office/powerpoint/2010/main" val="14051898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68E26A-A1D7-4059-8F0D-EFED67E78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" y="3686420"/>
            <a:ext cx="4898571" cy="31715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3D22615-5A2D-45D8-A3C5-B7E18C53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" y="1112546"/>
            <a:ext cx="4740046" cy="270834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627773" y="0"/>
            <a:ext cx="4550229" cy="6858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4655091" y="1242573"/>
            <a:ext cx="4488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000" dirty="0">
                <a:solidFill>
                  <a:schemeClr val="bg1"/>
                </a:solidFill>
              </a:rPr>
              <a:t>Estrategia que permite la recuperación del  paciente en su entorno familiar con asistencia técnica y permite liberar camas hospitalarias.</a:t>
            </a: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355618"/>
              </p:ext>
            </p:extLst>
          </p:nvPr>
        </p:nvGraphicFramePr>
        <p:xfrm>
          <a:off x="5632106" y="2948811"/>
          <a:ext cx="2042087" cy="2114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354825"/>
              </p:ext>
            </p:extLst>
          </p:nvPr>
        </p:nvGraphicFramePr>
        <p:xfrm>
          <a:off x="4309787" y="2950875"/>
          <a:ext cx="1917670" cy="211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299559"/>
              </p:ext>
            </p:extLst>
          </p:nvPr>
        </p:nvGraphicFramePr>
        <p:xfrm>
          <a:off x="7183975" y="3071340"/>
          <a:ext cx="2145524" cy="1992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Rectángulo 2"/>
          <p:cNvSpPr/>
          <p:nvPr/>
        </p:nvSpPr>
        <p:spPr>
          <a:xfrm>
            <a:off x="147295" y="222993"/>
            <a:ext cx="4891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Hospitalización domiciliaria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825957" y="4997374"/>
            <a:ext cx="2046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Total 2017</a:t>
            </a:r>
            <a:r>
              <a:rPr lang="es-CL" dirty="0">
                <a:solidFill>
                  <a:schemeClr val="bg1"/>
                </a:solidFill>
              </a:rPr>
              <a:t>:     </a:t>
            </a:r>
            <a:r>
              <a:rPr lang="es-CL" sz="2800" b="1" dirty="0">
                <a:solidFill>
                  <a:schemeClr val="bg1"/>
                </a:solidFill>
              </a:rPr>
              <a:t>853</a:t>
            </a:r>
            <a:endParaRPr lang="es-CL" sz="2800" b="1" dirty="0"/>
          </a:p>
        </p:txBody>
      </p:sp>
      <p:sp>
        <p:nvSpPr>
          <p:cNvPr id="14" name="Rectángulo 13"/>
          <p:cNvSpPr/>
          <p:nvPr/>
        </p:nvSpPr>
        <p:spPr>
          <a:xfrm>
            <a:off x="5825957" y="5421268"/>
            <a:ext cx="20945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Total 2018</a:t>
            </a:r>
            <a:r>
              <a:rPr lang="es-CL" dirty="0">
                <a:solidFill>
                  <a:schemeClr val="bg1"/>
                </a:solidFill>
              </a:rPr>
              <a:t>: </a:t>
            </a:r>
            <a:r>
              <a:rPr lang="es-CL" sz="2800" b="1" dirty="0">
                <a:solidFill>
                  <a:schemeClr val="bg1"/>
                </a:solidFill>
              </a:rPr>
              <a:t>1.241</a:t>
            </a:r>
            <a:endParaRPr lang="es-CL" sz="2800" b="1" dirty="0"/>
          </a:p>
        </p:txBody>
      </p:sp>
      <p:sp>
        <p:nvSpPr>
          <p:cNvPr id="18" name="Rectángulo 17"/>
          <p:cNvSpPr/>
          <p:nvPr/>
        </p:nvSpPr>
        <p:spPr>
          <a:xfrm>
            <a:off x="6459535" y="6028917"/>
            <a:ext cx="1214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45,5 % </a:t>
            </a:r>
            <a:endParaRPr lang="es-CL" sz="2400" b="1" dirty="0"/>
          </a:p>
        </p:txBody>
      </p:sp>
    </p:spTree>
    <p:extLst>
      <p:ext uri="{BB962C8B-B14F-4D97-AF65-F5344CB8AC3E}">
        <p14:creationId xmlns:p14="http://schemas.microsoft.com/office/powerpoint/2010/main" val="35882033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201677" cy="6858000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94859" y="190501"/>
            <a:ext cx="6663141" cy="1323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40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Salud, personas y territorio</a:t>
            </a: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.                   Atención Primaria de Salud</a:t>
            </a:r>
            <a:endParaRPr lang="es-ES" sz="2800" dirty="0">
              <a:solidFill>
                <a:srgbClr val="0070C0"/>
              </a:solidFill>
              <a:latin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r="5215"/>
          <a:stretch/>
        </p:blipFill>
        <p:spPr>
          <a:xfrm>
            <a:off x="-19050" y="1219201"/>
            <a:ext cx="9229726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3" y="0"/>
            <a:ext cx="9227802" cy="685800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C47D4038-B3E8-475C-A2FA-CF48BBC71BCC}"/>
              </a:ext>
            </a:extLst>
          </p:cNvPr>
          <p:cNvSpPr/>
          <p:nvPr/>
        </p:nvSpPr>
        <p:spPr>
          <a:xfrm>
            <a:off x="506775" y="180729"/>
            <a:ext cx="6158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4400" b="1" dirty="0">
                <a:solidFill>
                  <a:srgbClr val="0070C0"/>
                </a:solidFill>
              </a:rPr>
              <a:t>         Nuestra red SSVQ</a:t>
            </a:r>
            <a:endParaRPr lang="es-CL" sz="2800" b="1" dirty="0">
              <a:solidFill>
                <a:srgbClr val="0070C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A5D1A4C-CD68-4EDA-96D9-D4C5C56ED35B}"/>
              </a:ext>
            </a:extLst>
          </p:cNvPr>
          <p:cNvSpPr txBox="1"/>
          <p:nvPr/>
        </p:nvSpPr>
        <p:spPr>
          <a:xfrm>
            <a:off x="142987" y="1328615"/>
            <a:ext cx="81475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Hospitales de Menor Complejidad: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Petorca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Juana Ross de Peñablanca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Geriátrico La Paz de la Tarde de Limache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Santo Tomás de Limache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Adriana Cousiño de Quintero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Dr. Mario Sánchez de La Calera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San Agustín de La Ligua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Dr. Víctor </a:t>
            </a:r>
            <a:r>
              <a:rPr lang="es-CL" dirty="0" err="1">
                <a:solidFill>
                  <a:schemeClr val="bg1"/>
                </a:solidFill>
              </a:rPr>
              <a:t>Möll</a:t>
            </a:r>
            <a:r>
              <a:rPr lang="es-CL" dirty="0">
                <a:solidFill>
                  <a:schemeClr val="bg1"/>
                </a:solidFill>
              </a:rPr>
              <a:t> de Cabildo 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b="1" dirty="0">
                <a:solidFill>
                  <a:schemeClr val="bg1"/>
                </a:solidFill>
              </a:rPr>
              <a:t>Hospitales de Alta Complejidad: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</a:t>
            </a:r>
            <a:r>
              <a:rPr lang="es-CL" dirty="0" err="1">
                <a:solidFill>
                  <a:schemeClr val="bg1"/>
                </a:solidFill>
              </a:rPr>
              <a:t>Dr</a:t>
            </a:r>
            <a:r>
              <a:rPr lang="es-CL" dirty="0">
                <a:solidFill>
                  <a:schemeClr val="bg1"/>
                </a:solidFill>
              </a:rPr>
              <a:t> .Gustavo </a:t>
            </a:r>
            <a:r>
              <a:rPr lang="es-CL" dirty="0" err="1">
                <a:solidFill>
                  <a:schemeClr val="bg1"/>
                </a:solidFill>
              </a:rPr>
              <a:t>Fricke</a:t>
            </a:r>
            <a:r>
              <a:rPr lang="es-CL" dirty="0">
                <a:solidFill>
                  <a:schemeClr val="bg1"/>
                </a:solidFill>
              </a:rPr>
              <a:t> de Viña del 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de Quilpué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Hospital San Martín de Quillota</a:t>
            </a: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336" y="1703083"/>
            <a:ext cx="4331153" cy="43311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A8135CB-9E53-4340-8B2E-AF7DB554B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500" y="6123206"/>
            <a:ext cx="1119989" cy="75847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8F4C4F8-1996-45BA-B3F1-7037922C1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919" y="6123206"/>
            <a:ext cx="1018067" cy="7389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A3F464-AF6A-4C9E-98B0-19EC8F819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693" y="6110331"/>
            <a:ext cx="1085226" cy="75549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D8013AD-9459-46B6-9927-3AF9D87D3E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2594" y="6118605"/>
            <a:ext cx="1096143" cy="76308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FB214F5-F90D-4980-B7EF-8717C3B06A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9371" y="6123206"/>
            <a:ext cx="1206186" cy="74950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3CC7211-2B61-405F-8321-8A5F0FFCCA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9388" y="6111469"/>
            <a:ext cx="1349396" cy="74653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BD7A233-6828-40D0-8E2C-A7ACD1ACEB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8784" y="6110331"/>
            <a:ext cx="1040587" cy="74766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A76B6F0-7C07-4D2D-8D39-042BBBF086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5312" y="6115160"/>
            <a:ext cx="1354700" cy="77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601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458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99E646-5C83-47E3-A10A-2ABA091A0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67" y="53976"/>
            <a:ext cx="6830268" cy="1143000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Atención Primaria de Salud.</a:t>
            </a:r>
            <a:br>
              <a:rPr lang="es-CL" sz="2800" b="1" dirty="0">
                <a:solidFill>
                  <a:srgbClr val="0070C0"/>
                </a:solidFill>
              </a:rPr>
            </a:br>
            <a:r>
              <a:rPr lang="es-CL" sz="2800" b="1" dirty="0">
                <a:solidFill>
                  <a:srgbClr val="0070C0"/>
                </a:solidFill>
              </a:rPr>
              <a:t>Modelo de Atención Integral</a:t>
            </a:r>
            <a:endParaRPr lang="es-CL" sz="2800" dirty="0">
              <a:solidFill>
                <a:srgbClr val="0070C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-72916" y="2069117"/>
            <a:ext cx="4608457" cy="3629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Promoción de estilos de vida saludables, evitando factores de riesgo.</a:t>
            </a:r>
          </a:p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Prevención y control de enfermedades no transmisibles.</a:t>
            </a:r>
          </a:p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Prevención del deterioro de la salud y desarrollo de patologías.</a:t>
            </a:r>
          </a:p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Aumento de capacidad resolutiva frente a la demanda: referencia- </a:t>
            </a:r>
            <a:r>
              <a:rPr lang="es-CL" dirty="0" err="1">
                <a:solidFill>
                  <a:schemeClr val="bg1"/>
                </a:solidFill>
              </a:rPr>
              <a:t>contrarreferencia</a:t>
            </a:r>
            <a:endParaRPr lang="es-CL" dirty="0">
              <a:solidFill>
                <a:schemeClr val="bg1"/>
              </a:solidFill>
            </a:endParaRPr>
          </a:p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Detección precoz de patologías crónicas.</a:t>
            </a:r>
          </a:p>
          <a:p>
            <a:pPr marL="285750" lvl="0" indent="-285750" defTabSz="914400">
              <a:spcBef>
                <a:spcPts val="1000"/>
              </a:spcBef>
              <a:buFont typeface="Wingdings" panose="05000000000000000000" pitchFamily="2" charset="2"/>
              <a:buChar char="v"/>
              <a:defRPr/>
            </a:pPr>
            <a:r>
              <a:rPr lang="es-CL" dirty="0">
                <a:solidFill>
                  <a:schemeClr val="bg1"/>
                </a:solidFill>
              </a:rPr>
              <a:t>Articulación de la red primaria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2" r="17861"/>
          <a:stretch/>
        </p:blipFill>
        <p:spPr>
          <a:xfrm>
            <a:off x="4579883" y="1088168"/>
            <a:ext cx="4600575" cy="582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142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" y="128315"/>
            <a:ext cx="9201677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8668" y="138643"/>
            <a:ext cx="6716481" cy="884317"/>
          </a:xfrm>
        </p:spPr>
        <p:txBody>
          <a:bodyPr>
            <a:normAutofit lnSpcReduction="10000"/>
          </a:bodyPr>
          <a:lstStyle/>
          <a:p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Programas y convenios Atención Primaria de Salud.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40397" y="1270422"/>
            <a:ext cx="8413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L" dirty="0">
                <a:solidFill>
                  <a:schemeClr val="bg1"/>
                </a:solidFill>
              </a:rPr>
              <a:t>Los Programas de reforzamiento año 2018 significaron </a:t>
            </a:r>
            <a:r>
              <a:rPr lang="es-CL" b="1" dirty="0">
                <a:solidFill>
                  <a:schemeClr val="bg1"/>
                </a:solidFill>
              </a:rPr>
              <a:t>convenios </a:t>
            </a:r>
            <a:r>
              <a:rPr lang="es-CL" dirty="0">
                <a:solidFill>
                  <a:schemeClr val="bg1"/>
                </a:solidFill>
              </a:rPr>
              <a:t>con los Departamentos de Salud de los Municipios y  SSVQ.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829077" y="2595245"/>
            <a:ext cx="3400425" cy="2266950"/>
            <a:chOff x="795881" y="2806578"/>
            <a:chExt cx="3400425" cy="2266950"/>
          </a:xfrm>
        </p:grpSpPr>
        <p:graphicFrame>
          <p:nvGraphicFramePr>
            <p:cNvPr id="9" name="Gráfico 8"/>
            <p:cNvGraphicFramePr/>
            <p:nvPr>
              <p:extLst/>
            </p:nvPr>
          </p:nvGraphicFramePr>
          <p:xfrm>
            <a:off x="795881" y="2806578"/>
            <a:ext cx="3400425" cy="2266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Rectángulo 12"/>
            <p:cNvSpPr/>
            <p:nvPr/>
          </p:nvSpPr>
          <p:spPr>
            <a:xfrm>
              <a:off x="2163292" y="3814932"/>
              <a:ext cx="72383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s-CL" sz="3600" b="1" dirty="0">
                  <a:solidFill>
                    <a:schemeClr val="bg1"/>
                  </a:solidFill>
                </a:rPr>
                <a:t>18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018885" y="2550317"/>
            <a:ext cx="3400425" cy="2266950"/>
            <a:chOff x="2826279" y="3098844"/>
            <a:chExt cx="3400425" cy="226695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graphicFrame>
          <p:nvGraphicFramePr>
            <p:cNvPr id="10" name="Gráfico 9"/>
            <p:cNvGraphicFramePr/>
            <p:nvPr>
              <p:extLst/>
            </p:nvPr>
          </p:nvGraphicFramePr>
          <p:xfrm>
            <a:off x="2826279" y="3098844"/>
            <a:ext cx="3400425" cy="2266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Rectángulo 13"/>
            <p:cNvSpPr/>
            <p:nvPr/>
          </p:nvSpPr>
          <p:spPr>
            <a:xfrm>
              <a:off x="4123912" y="4107198"/>
              <a:ext cx="88678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CL" sz="3600" b="1" dirty="0">
                  <a:solidFill>
                    <a:schemeClr val="bg1"/>
                  </a:solidFill>
                </a:rPr>
                <a:t>433</a:t>
              </a:r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2048397" y="5307265"/>
            <a:ext cx="3142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L" sz="3600" b="1" dirty="0">
                <a:solidFill>
                  <a:schemeClr val="bg1"/>
                </a:solidFill>
              </a:rPr>
              <a:t>$ </a:t>
            </a:r>
            <a:r>
              <a:rPr lang="es-CL" sz="3200" b="1" dirty="0">
                <a:solidFill>
                  <a:schemeClr val="bg1"/>
                </a:solidFill>
              </a:rPr>
              <a:t>12.567.288.377</a:t>
            </a:r>
          </a:p>
        </p:txBody>
      </p:sp>
      <p:sp>
        <p:nvSpPr>
          <p:cNvPr id="22" name="Elipse 21"/>
          <p:cNvSpPr/>
          <p:nvPr/>
        </p:nvSpPr>
        <p:spPr>
          <a:xfrm>
            <a:off x="1634802" y="3044282"/>
            <a:ext cx="1762872" cy="1762872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63" y="4228776"/>
            <a:ext cx="3078887" cy="7854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Elipse 22"/>
          <p:cNvSpPr/>
          <p:nvPr/>
        </p:nvSpPr>
        <p:spPr>
          <a:xfrm>
            <a:off x="5831489" y="2984707"/>
            <a:ext cx="1762872" cy="1762872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3106">
            <a:off x="7149909" y="4135996"/>
            <a:ext cx="1040906" cy="1178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05626">
            <a:off x="6691700" y="4451090"/>
            <a:ext cx="698851" cy="7909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2588">
            <a:off x="5883663" y="4392781"/>
            <a:ext cx="698851" cy="79091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65">
            <a:off x="6204432" y="4850672"/>
            <a:ext cx="688742" cy="46218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295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1AE6EBF-5DE7-4233-BE9E-9C947761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6210300" cy="649287"/>
          </a:xfrm>
        </p:spPr>
        <p:txBody>
          <a:bodyPr>
            <a:normAutofit fontScale="90000"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  Prevención en Atención Primaria de Salud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17FEDC-76AA-4B73-8C06-A3997C071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28" y="1198563"/>
            <a:ext cx="4409480" cy="5626462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s-CL" sz="2000" b="1" dirty="0">
                <a:solidFill>
                  <a:schemeClr val="bg1"/>
                </a:solidFill>
              </a:rPr>
              <a:t>VIH</a:t>
            </a:r>
            <a:r>
              <a:rPr lang="es-CL" sz="2000" dirty="0">
                <a:solidFill>
                  <a:schemeClr val="bg1"/>
                </a:solidFill>
              </a:rPr>
              <a:t>: </a:t>
            </a:r>
          </a:p>
          <a:p>
            <a:pPr marL="0" lvl="0" indent="0">
              <a:buNone/>
            </a:pPr>
            <a:endParaRPr lang="es-CL" sz="2000" dirty="0">
              <a:solidFill>
                <a:schemeClr val="bg1"/>
              </a:solidFill>
            </a:endParaRPr>
          </a:p>
          <a:p>
            <a:r>
              <a:rPr lang="es-CL" sz="1900" dirty="0">
                <a:solidFill>
                  <a:schemeClr val="bg1"/>
                </a:solidFill>
              </a:rPr>
              <a:t>Capacitación de todas las comunas en la implementación del test VIH rápido, a más de 375 funcionarios. </a:t>
            </a:r>
          </a:p>
          <a:p>
            <a:pPr lvl="0"/>
            <a:endParaRPr lang="es-CL" sz="14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s-CL" sz="2000" b="1" dirty="0">
                <a:solidFill>
                  <a:schemeClr val="bg1"/>
                </a:solidFill>
              </a:rPr>
              <a:t>ACREDITACIÓN EN APS</a:t>
            </a:r>
            <a:r>
              <a:rPr lang="es-CL" sz="2000" dirty="0">
                <a:solidFill>
                  <a:schemeClr val="bg1"/>
                </a:solidFill>
              </a:rPr>
              <a:t>: </a:t>
            </a:r>
          </a:p>
          <a:p>
            <a:pPr marL="0" lvl="0" indent="0">
              <a:buNone/>
            </a:pPr>
            <a:endParaRPr lang="es-CL" sz="20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s-CL" sz="1900" dirty="0">
                <a:solidFill>
                  <a:schemeClr val="bg1"/>
                </a:solidFill>
              </a:rPr>
              <a:t>Piloto de acompañamiento para acreditación de centros de salud de tres comunas: </a:t>
            </a:r>
          </a:p>
          <a:p>
            <a:pPr lvl="0"/>
            <a:r>
              <a:rPr lang="es-CL" sz="1900" dirty="0">
                <a:solidFill>
                  <a:schemeClr val="bg1"/>
                </a:solidFill>
              </a:rPr>
              <a:t>Viña del Mar</a:t>
            </a:r>
          </a:p>
          <a:p>
            <a:pPr lvl="0"/>
            <a:r>
              <a:rPr lang="es-CL" sz="1900" dirty="0">
                <a:solidFill>
                  <a:schemeClr val="bg1"/>
                </a:solidFill>
              </a:rPr>
              <a:t>Quillota </a:t>
            </a:r>
          </a:p>
          <a:p>
            <a:pPr lvl="0"/>
            <a:r>
              <a:rPr lang="es-CL" sz="1900" dirty="0">
                <a:solidFill>
                  <a:schemeClr val="bg1"/>
                </a:solidFill>
              </a:rPr>
              <a:t>Petorca.</a:t>
            </a:r>
          </a:p>
          <a:p>
            <a:pPr lvl="0"/>
            <a:endParaRPr lang="es-CL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L" sz="2000" b="1" dirty="0">
                <a:solidFill>
                  <a:schemeClr val="bg1"/>
                </a:solidFill>
              </a:rPr>
              <a:t>ESTIMULACIÓN DESARROLLO INFANTIL</a:t>
            </a:r>
            <a:r>
              <a:rPr lang="es-CL" sz="20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s-CL" sz="1900" dirty="0">
              <a:solidFill>
                <a:schemeClr val="bg1"/>
              </a:solidFill>
            </a:endParaRPr>
          </a:p>
          <a:p>
            <a:r>
              <a:rPr lang="es-CL" sz="1900" dirty="0">
                <a:solidFill>
                  <a:schemeClr val="bg1"/>
                </a:solidFill>
              </a:rPr>
              <a:t>Certificación de salas de estimulación de la red y capacitación de 140 médicos y enfermeras en alteración de desarrollo sociocomunicativo.</a:t>
            </a:r>
          </a:p>
          <a:p>
            <a:endParaRPr lang="es-CL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L" sz="2000" b="1" dirty="0">
                <a:solidFill>
                  <a:schemeClr val="bg1"/>
                </a:solidFill>
              </a:rPr>
              <a:t>VACUNAS: </a:t>
            </a:r>
          </a:p>
          <a:p>
            <a:pPr marL="0" indent="0">
              <a:buNone/>
            </a:pPr>
            <a:r>
              <a:rPr lang="es-CL" sz="1900" dirty="0">
                <a:solidFill>
                  <a:schemeClr val="bg1"/>
                </a:solidFill>
              </a:rPr>
              <a:t>Aumento de la cobertura de vacuna antiinfluenza:</a:t>
            </a:r>
          </a:p>
          <a:p>
            <a:pPr marL="0" indent="0">
              <a:buNone/>
            </a:pPr>
            <a:endParaRPr lang="es-CL" sz="1900" dirty="0">
              <a:solidFill>
                <a:schemeClr val="bg1"/>
              </a:solidFill>
            </a:endParaRPr>
          </a:p>
          <a:p>
            <a:r>
              <a:rPr lang="es-CL" sz="1900" dirty="0">
                <a:solidFill>
                  <a:schemeClr val="bg1"/>
                </a:solidFill>
              </a:rPr>
              <a:t>81.1%  año 2018</a:t>
            </a:r>
          </a:p>
          <a:p>
            <a:r>
              <a:rPr lang="es-CL" sz="1900" dirty="0">
                <a:solidFill>
                  <a:schemeClr val="bg1"/>
                </a:solidFill>
              </a:rPr>
              <a:t>78 %  año 2017</a:t>
            </a:r>
          </a:p>
          <a:p>
            <a:endParaRPr lang="es-CL" sz="14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9B14BD2-254E-4A03-8FE5-C23DE90F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96" r="6658"/>
          <a:stretch/>
        </p:blipFill>
        <p:spPr>
          <a:xfrm>
            <a:off x="4506684" y="1126529"/>
            <a:ext cx="4637316" cy="3015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3FB6F4-13AC-411E-AB87-598D13B36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685" y="4126928"/>
            <a:ext cx="4652592" cy="27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011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8B32F8D-9734-427C-9610-EC7C9BDDE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0453"/>
            <a:ext cx="4615986" cy="231589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4CA0872-B548-43BC-BC73-C124A83249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9" r="9581"/>
          <a:stretch/>
        </p:blipFill>
        <p:spPr>
          <a:xfrm>
            <a:off x="10886" y="3396343"/>
            <a:ext cx="4691742" cy="34542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82885" y="-7381"/>
            <a:ext cx="455022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C5A1DE5-9378-4D3A-A353-D961CE757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39" y="165781"/>
            <a:ext cx="4920343" cy="607106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Tratamiento y  resolutividad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24F29E-56EC-4CD3-8F82-08E0B9551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872" y="1080453"/>
            <a:ext cx="4493660" cy="57775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L" sz="1600" b="1" dirty="0">
                <a:solidFill>
                  <a:schemeClr val="bg1"/>
                </a:solidFill>
              </a:rPr>
              <a:t>DIABETES:</a:t>
            </a:r>
          </a:p>
          <a:p>
            <a:pPr algn="just"/>
            <a:r>
              <a:rPr lang="es-CL" sz="1600" b="1" dirty="0">
                <a:solidFill>
                  <a:schemeClr val="bg1"/>
                </a:solidFill>
              </a:rPr>
              <a:t> </a:t>
            </a:r>
            <a:r>
              <a:rPr lang="es-CL" sz="1600" dirty="0" err="1">
                <a:solidFill>
                  <a:schemeClr val="bg1"/>
                </a:solidFill>
              </a:rPr>
              <a:t>Telediabetes</a:t>
            </a:r>
            <a:r>
              <a:rPr lang="es-CL" sz="1600" dirty="0">
                <a:solidFill>
                  <a:schemeClr val="bg1"/>
                </a:solidFill>
              </a:rPr>
              <a:t> y consultorías de diabetóloga con equipos APS y hospitales: </a:t>
            </a: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Disminuyeron  derivaciones a hospitales y mejoró la compensación  de los usuarios:</a:t>
            </a: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48.164 usuarios con Diabetes Mellitus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CL" sz="1600" dirty="0">
                <a:solidFill>
                  <a:schemeClr val="bg1"/>
                </a:solidFill>
              </a:rPr>
              <a:t> 44,75 % en el 2017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CL" sz="1600" dirty="0">
                <a:solidFill>
                  <a:schemeClr val="bg1"/>
                </a:solidFill>
              </a:rPr>
              <a:t> 46,30 % en el  2018.</a:t>
            </a:r>
          </a:p>
          <a:p>
            <a:pPr marL="0" indent="0" algn="just">
              <a:buNone/>
            </a:pPr>
            <a:endParaRPr lang="es-CL" sz="16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s-CL" sz="1600" b="1" dirty="0">
                <a:solidFill>
                  <a:schemeClr val="bg1"/>
                </a:solidFill>
              </a:rPr>
              <a:t>OFTALMOLOGÍA:</a:t>
            </a:r>
            <a:r>
              <a:rPr lang="es-CL" sz="1600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s-CL" sz="1600" dirty="0">
                <a:solidFill>
                  <a:schemeClr val="bg1"/>
                </a:solidFill>
              </a:rPr>
              <a:t>Disminución de lista de espera de vicios de refracción desde año 2016,  acercando la atención a través de la UAPO Móvil,</a:t>
            </a:r>
          </a:p>
          <a:p>
            <a:pPr marL="0" indent="0" algn="just">
              <a:buNone/>
            </a:pPr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 5.308 pacientes atendidos, 2018</a:t>
            </a: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 3.995 atendidos en el 2017.</a:t>
            </a:r>
          </a:p>
          <a:p>
            <a:pPr marL="0" indent="0" algn="just">
              <a:buNone/>
            </a:pPr>
            <a:r>
              <a:rPr lang="es-CL" sz="1600" b="1" dirty="0">
                <a:solidFill>
                  <a:schemeClr val="bg1"/>
                </a:solidFill>
              </a:rPr>
              <a:t>ECOTOMOGRAFÍAS: </a:t>
            </a:r>
          </a:p>
          <a:p>
            <a:pPr marL="0" indent="0" algn="just">
              <a:buNone/>
            </a:pPr>
            <a:r>
              <a:rPr lang="es-CL" sz="1600" dirty="0">
                <a:solidFill>
                  <a:schemeClr val="bg1"/>
                </a:solidFill>
              </a:rPr>
              <a:t>Incorporación de ECO móvil a Departamento de Salud  Puchuncaví para ecografía abdominal y ecografía mamaria .</a:t>
            </a:r>
          </a:p>
          <a:p>
            <a:pPr marL="0" indent="0" algn="just">
              <a:buNone/>
            </a:pPr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Se espera resolver más de 1373 </a:t>
            </a:r>
            <a:r>
              <a:rPr lang="es-CL" sz="1600" dirty="0" err="1">
                <a:solidFill>
                  <a:schemeClr val="bg1"/>
                </a:solidFill>
              </a:rPr>
              <a:t>ecotomografías</a:t>
            </a:r>
            <a:r>
              <a:rPr lang="es-CL" sz="1600" dirty="0">
                <a:solidFill>
                  <a:schemeClr val="bg1"/>
                </a:solidFill>
              </a:rPr>
              <a:t> del área borde costero.</a:t>
            </a:r>
          </a:p>
        </p:txBody>
      </p:sp>
    </p:spTree>
    <p:extLst>
      <p:ext uri="{BB962C8B-B14F-4D97-AF65-F5344CB8AC3E}">
        <p14:creationId xmlns:p14="http://schemas.microsoft.com/office/powerpoint/2010/main" val="7236246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201677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BD9E4F-E1AC-449B-BEBF-3B7B57432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5854"/>
            <a:ext cx="9204960" cy="5692146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19078" y="315866"/>
            <a:ext cx="6786820" cy="520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Inversión en Infraestructura en Salud Pública</a:t>
            </a:r>
          </a:p>
        </p:txBody>
      </p:sp>
    </p:spTree>
    <p:extLst>
      <p:ext uri="{BB962C8B-B14F-4D97-AF65-F5344CB8AC3E}">
        <p14:creationId xmlns:p14="http://schemas.microsoft.com/office/powerpoint/2010/main" val="388026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" y="0"/>
            <a:ext cx="9201677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5" t="9396" r="14797"/>
          <a:stretch/>
        </p:blipFill>
        <p:spPr>
          <a:xfrm>
            <a:off x="-28575" y="1104900"/>
            <a:ext cx="6953328" cy="58792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2976A49-A5FB-48EF-97AB-C34F839B0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469" y="-38100"/>
            <a:ext cx="6953328" cy="1143000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Inversiones en salud pública 2018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1BA7E9-090B-47EC-9C6B-5AD60EE7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675" y="1104900"/>
            <a:ext cx="4572158" cy="58792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800" b="1" dirty="0">
                <a:solidFill>
                  <a:schemeClr val="bg1"/>
                </a:solidFill>
              </a:rPr>
              <a:t>El Servicio de Salud Viña del Mar Quillota, es una de las redes asistenciales que presenta el mayor desafío en inversión en infraestructura pública a nivel nacional.</a:t>
            </a:r>
          </a:p>
          <a:p>
            <a:pPr marL="0" indent="0">
              <a:buNone/>
            </a:pPr>
            <a:endParaRPr lang="es-CL" sz="14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L" sz="1400" b="1" dirty="0">
                <a:solidFill>
                  <a:schemeClr val="bg1"/>
                </a:solidFill>
              </a:rPr>
              <a:t>Hospital Dr. Gustavo Fricke,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sz="1400" b="1" dirty="0">
                <a:solidFill>
                  <a:schemeClr val="bg1"/>
                </a:solidFill>
              </a:rPr>
              <a:t>Hospital Biprovincial Quillota Petorca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sz="1400" b="1" dirty="0">
                <a:solidFill>
                  <a:schemeClr val="bg1"/>
                </a:solidFill>
              </a:rPr>
              <a:t>Hospital Provincial Marga Marga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L" sz="1400" b="1" dirty="0">
                <a:solidFill>
                  <a:schemeClr val="bg1"/>
                </a:solidFill>
              </a:rPr>
              <a:t>Inversiones en Atención Primaria en Salud.</a:t>
            </a:r>
          </a:p>
          <a:p>
            <a:pPr marL="0" indent="0">
              <a:buNone/>
            </a:pPr>
            <a:endParaRPr lang="es-CL" sz="1800" dirty="0">
              <a:solidFill>
                <a:schemeClr val="bg1"/>
              </a:solidFill>
            </a:endParaRPr>
          </a:p>
          <a:p>
            <a:endParaRPr lang="es-CL" sz="1800" dirty="0">
              <a:solidFill>
                <a:schemeClr val="bg1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578007"/>
              </p:ext>
            </p:extLst>
          </p:nvPr>
        </p:nvGraphicFramePr>
        <p:xfrm>
          <a:off x="5438893" y="5326750"/>
          <a:ext cx="2628900" cy="172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1301977"/>
              </p:ext>
            </p:extLst>
          </p:nvPr>
        </p:nvGraphicFramePr>
        <p:xfrm>
          <a:off x="6873918" y="4004125"/>
          <a:ext cx="2608583" cy="157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83474"/>
              </p:ext>
            </p:extLst>
          </p:nvPr>
        </p:nvGraphicFramePr>
        <p:xfrm>
          <a:off x="4227456" y="3946975"/>
          <a:ext cx="2827736" cy="168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173239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2" y="0"/>
            <a:ext cx="9139394" cy="6858000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-17085" y="1446786"/>
            <a:ext cx="9144000" cy="5818404"/>
            <a:chOff x="-2736741" y="-1308828"/>
            <a:chExt cx="9144614" cy="5818404"/>
          </a:xfrm>
        </p:grpSpPr>
        <p:sp>
          <p:nvSpPr>
            <p:cNvPr id="9" name="Rectángulo 8"/>
            <p:cNvSpPr/>
            <p:nvPr/>
          </p:nvSpPr>
          <p:spPr>
            <a:xfrm>
              <a:off x="292840" y="-1308828"/>
              <a:ext cx="3155460" cy="581840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5" name="Subtítulo 2"/>
            <p:cNvSpPr txBox="1">
              <a:spLocks/>
            </p:cNvSpPr>
            <p:nvPr/>
          </p:nvSpPr>
          <p:spPr>
            <a:xfrm>
              <a:off x="-2736741" y="-1308828"/>
              <a:ext cx="3048704" cy="5818404"/>
            </a:xfrm>
            <a:prstGeom prst="rect">
              <a:avLst/>
            </a:prstGeom>
            <a:solidFill>
              <a:srgbClr val="4BACC6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 fontScale="32500" lnSpcReduction="20000"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 lvl="0" algn="l">
                <a:lnSpc>
                  <a:spcPct val="170000"/>
                </a:lnSpc>
              </a:pPr>
              <a:endParaRPr lang="es-ES" sz="5600" dirty="0">
                <a:solidFill>
                  <a:schemeClr val="bg1"/>
                </a:solidFill>
              </a:endParaRPr>
            </a:p>
            <a:p>
              <a:pPr lvl="0" algn="just">
                <a:lnSpc>
                  <a:spcPct val="170000"/>
                </a:lnSpc>
              </a:pPr>
              <a:endParaRPr lang="es-CL" sz="5600" dirty="0">
                <a:solidFill>
                  <a:schemeClr val="bg1"/>
                </a:solidFill>
              </a:endParaRPr>
            </a:p>
            <a:p>
              <a:pPr lvl="0" algn="just"/>
              <a:endParaRPr lang="es-ES" sz="4800" b="1" dirty="0"/>
            </a:p>
            <a:p>
              <a:pPr lvl="0" algn="just"/>
              <a:endParaRPr lang="es-CL" sz="4400" b="1" dirty="0"/>
            </a:p>
            <a:p>
              <a:pPr lvl="0" algn="just"/>
              <a:r>
                <a:rPr lang="es-ES" sz="4400" dirty="0"/>
                <a:t> </a:t>
              </a:r>
            </a:p>
            <a:p>
              <a:pPr lvl="0" algn="just"/>
              <a:endParaRPr lang="es-ES" sz="4400" dirty="0"/>
            </a:p>
            <a:p>
              <a:pPr lvl="0" algn="just"/>
              <a:endParaRPr lang="es-ES" sz="4400" dirty="0"/>
            </a:p>
            <a:p>
              <a:pPr lvl="0" algn="just"/>
              <a:endParaRPr lang="es-ES" sz="4400" dirty="0"/>
            </a:p>
            <a:p>
              <a:pPr lvl="0" algn="just"/>
              <a:endParaRPr lang="es-CL" sz="4400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lvl="0" algn="just"/>
              <a:endParaRPr lang="es-ES" sz="4800" b="1" dirty="0"/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3456340" y="-1308828"/>
              <a:ext cx="2951533" cy="581840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95979" y="321329"/>
            <a:ext cx="4917709" cy="764091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solidFill>
                  <a:srgbClr val="0070C0"/>
                </a:solidFill>
              </a:rPr>
              <a:t>  Avances Inversiones 2018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255F8B7-0A7C-4F19-9DF3-3787EA89BF69}"/>
              </a:ext>
            </a:extLst>
          </p:cNvPr>
          <p:cNvSpPr/>
          <p:nvPr/>
        </p:nvSpPr>
        <p:spPr>
          <a:xfrm>
            <a:off x="-749300" y="5823871"/>
            <a:ext cx="4572000" cy="10341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  <a:defRPr/>
            </a:pPr>
            <a:endParaRPr lang="es-ES" dirty="0">
              <a:solidFill>
                <a:prstClr val="white">
                  <a:lumMod val="65000"/>
                </a:prst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lang="es-ES" dirty="0">
              <a:solidFill>
                <a:prstClr val="white">
                  <a:lumMod val="65000"/>
                </a:prst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lang="es-E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AutoShape 4" descr="Resultado de imagen para hospital marga marga">
            <a:extLst>
              <a:ext uri="{FF2B5EF4-FFF2-40B4-BE49-F238E27FC236}">
                <a16:creationId xmlns:a16="http://schemas.microsoft.com/office/drawing/2014/main" id="{A0847B4B-C38D-4A6B-AD83-09D338FC03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10" name="Rectángulo 9"/>
          <p:cNvSpPr/>
          <p:nvPr/>
        </p:nvSpPr>
        <p:spPr>
          <a:xfrm>
            <a:off x="3110796" y="1123621"/>
            <a:ext cx="311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b="1" dirty="0">
                <a:solidFill>
                  <a:schemeClr val="bg1"/>
                </a:solidFill>
              </a:rPr>
              <a:t>Construcción Hospital </a:t>
            </a:r>
          </a:p>
          <a:p>
            <a:pPr lvl="0" algn="ctr"/>
            <a:r>
              <a:rPr lang="es-ES" b="1" dirty="0">
                <a:solidFill>
                  <a:schemeClr val="bg1"/>
                </a:solidFill>
              </a:rPr>
              <a:t>Biprovincial Quillota Petorca: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95979" y="1123621"/>
            <a:ext cx="2465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Construcción Hospital 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Dr. Gustavo Fricke</a:t>
            </a:r>
            <a:r>
              <a:rPr lang="es-ES" dirty="0">
                <a:solidFill>
                  <a:schemeClr val="bg1"/>
                </a:solidFill>
              </a:rPr>
              <a:t>: 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-78923" y="4184939"/>
            <a:ext cx="30861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Construcción del Hospital Gustavo Fricke,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 Avance 92,36%.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Inversión: 204 mil millones de pesos, obras civiles, equipos, equipamiento, tecnologías de información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Ejecución: OHL Agencia Chile</a:t>
            </a: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3020343" y="4207835"/>
            <a:ext cx="31552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/>
                </a:solidFill>
              </a:rPr>
              <a:t>Inversión: 146 mil millones de pesos.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_tradn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Avance de: 31% total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100% obra gruesa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Ejecución: SACYR CHILE S.A.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A cargo de Dirección de Arquitectura Ministerio de Obras Públicas.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284781" y="1123621"/>
            <a:ext cx="262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b="1" dirty="0">
                <a:solidFill>
                  <a:schemeClr val="bg1"/>
                </a:solidFill>
              </a:rPr>
              <a:t>Construcción Hospital</a:t>
            </a:r>
          </a:p>
          <a:p>
            <a:pPr lvl="0" algn="ctr"/>
            <a:r>
              <a:rPr lang="es-ES" b="1" dirty="0">
                <a:solidFill>
                  <a:schemeClr val="bg1"/>
                </a:solidFill>
              </a:rPr>
              <a:t> Provincial Marga Marga</a:t>
            </a:r>
            <a:r>
              <a:rPr lang="es-ES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06177AB-ADC2-4C31-8D57-DA248308EB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59" r="8761"/>
          <a:stretch/>
        </p:blipFill>
        <p:spPr>
          <a:xfrm>
            <a:off x="6178212" y="1803875"/>
            <a:ext cx="2946400" cy="236553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6284781" y="4207835"/>
            <a:ext cx="27749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/>
                </a:solidFill>
              </a:rPr>
              <a:t>Inversión: 139 mil millones de pesos.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_tradnl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dirty="0">
                <a:solidFill>
                  <a:schemeClr val="bg1"/>
                </a:solidFill>
              </a:rPr>
              <a:t>Adjudicación del Diseño y Construcción a empresa </a:t>
            </a:r>
            <a:r>
              <a:rPr lang="es-ES" dirty="0">
                <a:solidFill>
                  <a:schemeClr val="bg1"/>
                </a:solidFill>
              </a:rPr>
              <a:t>ACCIONA CONSTRUCCIÓN S.A.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</a:rPr>
              <a:t>En el año 2018  avanzó etapa de diseño en 75%.  </a:t>
            </a:r>
          </a:p>
        </p:txBody>
      </p:sp>
      <p:pic>
        <p:nvPicPr>
          <p:cNvPr id="8" name="Imagen 7" descr="Imagen que contiene exterior, edificio, ciudad&#10;&#10;Descripción generada automáticamente">
            <a:extLst>
              <a:ext uri="{FF2B5EF4-FFF2-40B4-BE49-F238E27FC236}">
                <a16:creationId xmlns:a16="http://schemas.microsoft.com/office/drawing/2014/main" id="{C300EDE9-F174-4762-9B27-EA5EC7C9B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0467" y="1803875"/>
            <a:ext cx="3048499" cy="2365530"/>
          </a:xfrm>
          <a:prstGeom prst="rect">
            <a:avLst/>
          </a:prstGeom>
        </p:spPr>
      </p:pic>
      <p:pic>
        <p:nvPicPr>
          <p:cNvPr id="15" name="Imagen 14" descr="Imagen que contiene edificio, cielo, exterior, persona&#10;&#10;Descripción generada automáticamente">
            <a:extLst>
              <a:ext uri="{FF2B5EF4-FFF2-40B4-BE49-F238E27FC236}">
                <a16:creationId xmlns:a16="http://schemas.microsoft.com/office/drawing/2014/main" id="{4925DBB0-F6A1-4005-861A-5A77CE9EB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0588" y="1803875"/>
            <a:ext cx="3110514" cy="240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1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r="13850" b="34034"/>
          <a:stretch/>
        </p:blipFill>
        <p:spPr>
          <a:xfrm>
            <a:off x="-101601" y="1247369"/>
            <a:ext cx="9258301" cy="5610632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108473" y="103197"/>
            <a:ext cx="8435684" cy="884451"/>
          </a:xfrm>
        </p:spPr>
        <p:txBody>
          <a:bodyPr>
            <a:noAutofit/>
          </a:bodyPr>
          <a:lstStyle/>
          <a:p>
            <a:r>
              <a:rPr lang="es-CL" sz="2400" dirty="0">
                <a:latin typeface="Calibri" panose="020F0502020204030204" pitchFamily="34" charset="0"/>
              </a:rPr>
              <a:t>Proyección de la red con los tres Hospitales </a:t>
            </a:r>
          </a:p>
          <a:p>
            <a:r>
              <a:rPr lang="es-CL" sz="2400" dirty="0">
                <a:latin typeface="Calibri" panose="020F0502020204030204" pitchFamily="34" charset="0"/>
              </a:rPr>
              <a:t>construidos: Dr. </a:t>
            </a:r>
            <a:r>
              <a:rPr lang="es-CL" sz="2400" dirty="0" err="1">
                <a:latin typeface="Calibri" panose="020F0502020204030204" pitchFamily="34" charset="0"/>
              </a:rPr>
              <a:t>Fricke</a:t>
            </a:r>
            <a:r>
              <a:rPr lang="es-CL" sz="2400" dirty="0">
                <a:latin typeface="Calibri" panose="020F0502020204030204" pitchFamily="34" charset="0"/>
              </a:rPr>
              <a:t>, Marga </a:t>
            </a:r>
            <a:r>
              <a:rPr lang="es-CL" sz="2400" dirty="0" err="1">
                <a:latin typeface="Calibri" panose="020F0502020204030204" pitchFamily="34" charset="0"/>
              </a:rPr>
              <a:t>Marga</a:t>
            </a:r>
            <a:r>
              <a:rPr lang="es-CL" sz="2400" dirty="0">
                <a:latin typeface="Calibri" panose="020F0502020204030204" pitchFamily="34" charset="0"/>
              </a:rPr>
              <a:t> y </a:t>
            </a:r>
            <a:r>
              <a:rPr lang="es-CL" sz="2400" dirty="0" err="1">
                <a:latin typeface="Calibri" panose="020F0502020204030204" pitchFamily="34" charset="0"/>
              </a:rPr>
              <a:t>Biprovincial</a:t>
            </a:r>
            <a:endParaRPr lang="es-CL" sz="2400" dirty="0">
              <a:latin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5AC324-F5D9-42A1-84BF-E69A61D13A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5416"/>
          <a:stretch/>
        </p:blipFill>
        <p:spPr>
          <a:xfrm>
            <a:off x="18104" y="2502704"/>
            <a:ext cx="1816139" cy="144489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67CD77-D57B-4E98-9EE4-DDA15DDF9D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5584"/>
          <a:stretch/>
        </p:blipFill>
        <p:spPr>
          <a:xfrm>
            <a:off x="1779684" y="1215645"/>
            <a:ext cx="1848516" cy="13003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3DDF17E-DC86-4F9B-BF9D-AA08F61DE7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1606"/>
          <a:stretch/>
        </p:blipFill>
        <p:spPr>
          <a:xfrm>
            <a:off x="18104" y="1208655"/>
            <a:ext cx="1816139" cy="129314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454002" y="2255154"/>
            <a:ext cx="293993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3200" b="1" dirty="0">
                <a:solidFill>
                  <a:srgbClr val="99FF66"/>
                </a:solidFill>
                <a:latin typeface="Calibri" panose="020F0502020204030204" pitchFamily="34" charset="0"/>
              </a:rPr>
              <a:t>65% </a:t>
            </a:r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crecimiento</a:t>
            </a:r>
          </a:p>
          <a:p>
            <a:pPr algn="just"/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Boxes de urgencia: 25/39</a:t>
            </a:r>
          </a:p>
        </p:txBody>
      </p:sp>
      <p:sp>
        <p:nvSpPr>
          <p:cNvPr id="9" name="Rectángulo 8"/>
          <p:cNvSpPr/>
          <p:nvPr/>
        </p:nvSpPr>
        <p:spPr>
          <a:xfrm>
            <a:off x="5160264" y="1214744"/>
            <a:ext cx="270948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3200" b="1" dirty="0">
                <a:solidFill>
                  <a:srgbClr val="FF00FF"/>
                </a:solidFill>
                <a:latin typeface="Calibri" panose="020F0502020204030204" pitchFamily="34" charset="0"/>
              </a:rPr>
              <a:t>137 % </a:t>
            </a:r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crecimiento</a:t>
            </a:r>
          </a:p>
          <a:p>
            <a:pPr algn="just"/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Camas críticas: 112/ 265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710363" y="4010531"/>
            <a:ext cx="374363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L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just"/>
            <a:r>
              <a:rPr lang="es-CL" sz="3200" b="1" dirty="0">
                <a:solidFill>
                  <a:srgbClr val="00B0F0"/>
                </a:solidFill>
                <a:latin typeface="Calibri" panose="020F0502020204030204" pitchFamily="34" charset="0"/>
              </a:rPr>
              <a:t>49% </a:t>
            </a:r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crecimiento </a:t>
            </a:r>
          </a:p>
          <a:p>
            <a:pPr algn="just"/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Camas de hospitalización: 700/ 1.043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902209" y="3323887"/>
            <a:ext cx="23274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3200" b="1" dirty="0">
                <a:solidFill>
                  <a:srgbClr val="FFC000"/>
                </a:solidFill>
                <a:latin typeface="Calibri" panose="020F0502020204030204" pitchFamily="34" charset="0"/>
              </a:rPr>
              <a:t>83% </a:t>
            </a:r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crecimiento</a:t>
            </a:r>
          </a:p>
          <a:p>
            <a:pPr algn="just"/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</a:rPr>
              <a:t>Pabellones: 23/42</a:t>
            </a:r>
          </a:p>
        </p:txBody>
      </p:sp>
    </p:spTree>
    <p:extLst>
      <p:ext uri="{BB962C8B-B14F-4D97-AF65-F5344CB8AC3E}">
        <p14:creationId xmlns:p14="http://schemas.microsoft.com/office/powerpoint/2010/main" val="10345742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7669F7-1000-4A41-95FE-764CA29E8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"/>
            <a:ext cx="9144000" cy="6991350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5296687"/>
              </p:ext>
            </p:extLst>
          </p:nvPr>
        </p:nvGraphicFramePr>
        <p:xfrm>
          <a:off x="0" y="2083332"/>
          <a:ext cx="8644006" cy="4896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82"/>
          <a:stretch/>
        </p:blipFill>
        <p:spPr>
          <a:xfrm>
            <a:off x="-28839" y="-12949"/>
            <a:ext cx="9201677" cy="110538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416544" y="2685675"/>
            <a:ext cx="22742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sz="1600" b="1" dirty="0">
                <a:solidFill>
                  <a:srgbClr val="ED7D31"/>
                </a:solidFill>
              </a:rPr>
              <a:t>En licitación</a:t>
            </a:r>
            <a:endParaRPr lang="es-CL" sz="16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221068" y="5167828"/>
            <a:ext cx="1128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b="1" dirty="0">
                <a:solidFill>
                  <a:srgbClr val="ED7D31"/>
                </a:solidFill>
              </a:rPr>
              <a:t>En Diseño</a:t>
            </a:r>
            <a:endParaRPr lang="es-CL" sz="24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076449" y="3891444"/>
            <a:ext cx="1128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b="1" dirty="0">
                <a:solidFill>
                  <a:srgbClr val="ED7D31"/>
                </a:solidFill>
              </a:rPr>
              <a:t>En Diseño</a:t>
            </a:r>
            <a:endParaRPr lang="es-CL" sz="24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5147729" y="4527291"/>
            <a:ext cx="1128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b="1" dirty="0">
                <a:solidFill>
                  <a:srgbClr val="ED7D31"/>
                </a:solidFill>
              </a:rPr>
              <a:t>En Diseño</a:t>
            </a:r>
            <a:endParaRPr lang="es-CL" sz="24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5574881" y="3273995"/>
            <a:ext cx="3569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solidFill>
                  <a:srgbClr val="ED7D31"/>
                </a:solidFill>
              </a:rPr>
              <a:t>A la espera de recursos para Diseño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160108" y="5733860"/>
            <a:ext cx="1882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b="1" dirty="0">
                <a:solidFill>
                  <a:srgbClr val="ED7D31"/>
                </a:solidFill>
              </a:rPr>
              <a:t>Obras terminadas</a:t>
            </a:r>
            <a:endParaRPr lang="es-CL" sz="24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5171566" y="6342323"/>
            <a:ext cx="2110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b="1" dirty="0">
                <a:solidFill>
                  <a:srgbClr val="ED7D31"/>
                </a:solidFill>
              </a:rPr>
              <a:t>En licitación de obra</a:t>
            </a:r>
            <a:endParaRPr lang="es-CL" sz="2400" b="1" dirty="0">
              <a:solidFill>
                <a:srgbClr val="ED7D3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D27A7330-D5B5-4648-9881-946445F8A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444" y="75701"/>
            <a:ext cx="6430779" cy="1517968"/>
          </a:xfrm>
        </p:spPr>
        <p:txBody>
          <a:bodyPr>
            <a:noAutofit/>
          </a:bodyPr>
          <a:lstStyle/>
          <a:p>
            <a:r>
              <a:rPr lang="es-ES" sz="2400" dirty="0">
                <a:solidFill>
                  <a:srgbClr val="0070C0"/>
                </a:solidFill>
                <a:latin typeface="+mn-lt"/>
              </a:rPr>
              <a:t> </a:t>
            </a:r>
            <a:r>
              <a:rPr lang="es-ES" sz="2400" b="1" dirty="0">
                <a:solidFill>
                  <a:srgbClr val="0070C0"/>
                </a:solidFill>
                <a:latin typeface="+mn-lt"/>
              </a:rPr>
              <a:t>Servicios de Atención Primaria de Urgencia de Alta Resolutividad, SAR.</a:t>
            </a:r>
            <a:endParaRPr lang="es-CL" sz="2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38349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BECE2A6-2B42-44CD-BF42-7D9C34AE9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84" y="1290921"/>
            <a:ext cx="3451251" cy="546746"/>
          </a:xfrm>
        </p:spPr>
        <p:txBody>
          <a:bodyPr>
            <a:no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+mn-lt"/>
              </a:rPr>
              <a:t>Avances durante el año 2018:</a:t>
            </a:r>
          </a:p>
          <a:p>
            <a:endParaRPr lang="es-ES" sz="2000" b="1" dirty="0">
              <a:solidFill>
                <a:schemeClr val="bg1"/>
              </a:solidFill>
              <a:latin typeface="+mn-lt"/>
            </a:endParaRPr>
          </a:p>
          <a:p>
            <a:endParaRPr lang="es-CL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92A4EA-1625-4403-9B1A-7238D94A17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200"/>
          <a:stretch/>
        </p:blipFill>
        <p:spPr>
          <a:xfrm>
            <a:off x="6130293" y="2865737"/>
            <a:ext cx="2996290" cy="203038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9A58435-F9EB-4D81-B324-C79B150E67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6" t="5564" r="4768"/>
          <a:stretch/>
        </p:blipFill>
        <p:spPr>
          <a:xfrm>
            <a:off x="6130293" y="1088571"/>
            <a:ext cx="3013707" cy="1777166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2145143071"/>
              </p:ext>
            </p:extLst>
          </p:nvPr>
        </p:nvGraphicFramePr>
        <p:xfrm>
          <a:off x="-56560" y="1924051"/>
          <a:ext cx="7115946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ectángulo 13"/>
          <p:cNvSpPr/>
          <p:nvPr/>
        </p:nvSpPr>
        <p:spPr>
          <a:xfrm>
            <a:off x="2951242" y="4361122"/>
            <a:ext cx="1994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Obras terminadas 100 %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984722" y="5238583"/>
            <a:ext cx="2704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En ejecución con un avance de 7%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914480" y="3613886"/>
            <a:ext cx="2796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En ejecución con un avance de 18%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2942402" y="2788743"/>
            <a:ext cx="922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L" sz="1400" b="1" dirty="0">
                <a:solidFill>
                  <a:schemeClr val="bg1"/>
                </a:solidFill>
              </a:rPr>
              <a:t>En Diseño</a:t>
            </a:r>
            <a:endParaRPr lang="es-CL" sz="1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984722" y="6017514"/>
            <a:ext cx="1328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En licitación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005732" y="249428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82</a:t>
            </a:r>
            <a:endParaRPr lang="es-CL" dirty="0"/>
          </a:p>
        </p:txBody>
      </p:sp>
      <p:sp>
        <p:nvSpPr>
          <p:cNvPr id="10" name="Rectángulo 9"/>
          <p:cNvSpPr/>
          <p:nvPr/>
        </p:nvSpPr>
        <p:spPr>
          <a:xfrm>
            <a:off x="44984" y="427745"/>
            <a:ext cx="5337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Centros de Salud Familiar CESFAM </a:t>
            </a:r>
            <a:endParaRPr lang="es-CL" sz="2800" dirty="0">
              <a:solidFill>
                <a:srgbClr val="0070C0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C91D17D-E5AE-4003-B6F5-0E67AEA357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367"/>
          <a:stretch/>
        </p:blipFill>
        <p:spPr>
          <a:xfrm>
            <a:off x="6130293" y="4896123"/>
            <a:ext cx="3022416" cy="196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0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64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97" y="1271840"/>
            <a:ext cx="5716697" cy="539357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974" y="1399628"/>
            <a:ext cx="20249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L" dirty="0">
                <a:solidFill>
                  <a:schemeClr val="bg1"/>
                </a:solidFill>
              </a:rPr>
              <a:t>La red está integrada por: 97 centros de salud de diversa complejidad y resolutividad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41569" y="213446"/>
            <a:ext cx="4816948" cy="546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rgbClr val="0070C0"/>
                </a:solidFill>
              </a:rPr>
              <a:t>Red Asistencial Integrada  </a:t>
            </a:r>
          </a:p>
          <a:p>
            <a:pPr algn="l"/>
            <a:endParaRPr lang="es-ES" sz="2800" dirty="0">
              <a:solidFill>
                <a:schemeClr val="tx2"/>
              </a:solidFill>
            </a:endParaRPr>
          </a:p>
          <a:p>
            <a:pPr algn="l"/>
            <a:endParaRPr lang="es-ES" sz="2800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9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4" t="5331" r="-311"/>
          <a:stretch/>
        </p:blipFill>
        <p:spPr>
          <a:xfrm>
            <a:off x="4610100" y="1084901"/>
            <a:ext cx="4571410" cy="5806792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213208F-EEF4-4E67-B797-E83E9ADA4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" y="1084901"/>
            <a:ext cx="4571409" cy="789619"/>
          </a:xfrm>
        </p:spPr>
        <p:txBody>
          <a:bodyPr>
            <a:noAutofit/>
          </a:bodyPr>
          <a:lstStyle/>
          <a:p>
            <a:r>
              <a:rPr lang="es-CL" sz="1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Recursos FNDR y sectoriales para iniciativas de inversión, por un monto total de 3.999 millones de pesos.</a:t>
            </a:r>
          </a:p>
          <a:p>
            <a:endParaRPr lang="es-CL" sz="1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65397"/>
            <a:ext cx="6877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2800" b="1" dirty="0">
                <a:solidFill>
                  <a:srgbClr val="0070C0"/>
                </a:solidFill>
              </a:rPr>
              <a:t>Reposición y/o adquisición de equipos, equipamiento y vehículos.</a:t>
            </a:r>
            <a:endParaRPr lang="es-CL" sz="2800" dirty="0">
              <a:solidFill>
                <a:srgbClr val="0070C0"/>
              </a:solidFill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659574085"/>
              </p:ext>
            </p:extLst>
          </p:nvPr>
        </p:nvGraphicFramePr>
        <p:xfrm>
          <a:off x="-207434" y="1752599"/>
          <a:ext cx="9635067" cy="5139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281091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CF2091-9BCB-4FDD-8AE2-02977E932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6653" y="1136334"/>
            <a:ext cx="4212583" cy="1408083"/>
          </a:xfrm>
        </p:spPr>
        <p:txBody>
          <a:bodyPr>
            <a:normAutofit lnSpcReduction="10000"/>
          </a:bodyPr>
          <a:lstStyle/>
          <a:p>
            <a:pPr lvl="0"/>
            <a:r>
              <a:rPr lang="es-CL" sz="1400" dirty="0">
                <a:solidFill>
                  <a:schemeClr val="bg1"/>
                </a:solidFill>
              </a:rPr>
              <a:t>Convenio de Programación GORE-MINSAL, periodo 2019-2024, por un monto total de 117 mil millones de pesos, de los cuales, el 40% será financiado por el Gobierno Regional de Valparaíso, y el 60% restante por el ministerio de Salud.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5" name="AutoShape 2" descr="Resultado de imagen para convenio gore minsal">
            <a:extLst>
              <a:ext uri="{FF2B5EF4-FFF2-40B4-BE49-F238E27FC236}">
                <a16:creationId xmlns:a16="http://schemas.microsoft.com/office/drawing/2014/main" id="{F4A04AC4-C2C3-4D4C-9CD7-3B256097D5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8234"/>
            <a:ext cx="4598229" cy="30861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8041"/>
            <a:ext cx="4591020" cy="30599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3F0DE90-4791-42B0-9B9B-D1C9FA4421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52"/>
          <a:stretch/>
        </p:blipFill>
        <p:spPr>
          <a:xfrm>
            <a:off x="4572000" y="2584897"/>
            <a:ext cx="4565433" cy="431358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232474" y="141746"/>
            <a:ext cx="56444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800" b="1" dirty="0">
                <a:solidFill>
                  <a:srgbClr val="0070C0"/>
                </a:solidFill>
              </a:rPr>
              <a:t>Histórico Convenio de Programación GORE MINSAL  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8B2B51F-DDD7-412A-B20C-2C482E285570}"/>
              </a:ext>
            </a:extLst>
          </p:cNvPr>
          <p:cNvGrpSpPr/>
          <p:nvPr/>
        </p:nvGrpSpPr>
        <p:grpSpPr>
          <a:xfrm>
            <a:off x="8295443" y="4154419"/>
            <a:ext cx="735597" cy="676651"/>
            <a:chOff x="8017851" y="1080030"/>
            <a:chExt cx="735597" cy="676651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0EA99A2-E0BD-40DB-98FB-B0BDA12F0AF5}"/>
                </a:ext>
              </a:extLst>
            </p:cNvPr>
            <p:cNvSpPr/>
            <p:nvPr/>
          </p:nvSpPr>
          <p:spPr>
            <a:xfrm>
              <a:off x="8017851" y="1104677"/>
              <a:ext cx="652004" cy="65200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F6BB7D72-981B-4179-99CE-520CD1F4D9FE}"/>
                </a:ext>
              </a:extLst>
            </p:cNvPr>
            <p:cNvSpPr txBox="1"/>
            <p:nvPr/>
          </p:nvSpPr>
          <p:spPr>
            <a:xfrm>
              <a:off x="8190170" y="1080030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8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6D2284C5-469A-4568-BE51-68B5DFAB9CE7}"/>
                </a:ext>
              </a:extLst>
            </p:cNvPr>
            <p:cNvSpPr txBox="1"/>
            <p:nvPr/>
          </p:nvSpPr>
          <p:spPr>
            <a:xfrm>
              <a:off x="8017851" y="1374464"/>
              <a:ext cx="7355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1100" b="1" dirty="0">
                  <a:solidFill>
                    <a:schemeClr val="bg1"/>
                  </a:solidFill>
                </a:rPr>
                <a:t>CESFAM</a:t>
              </a: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1CF085C-8DF3-40E0-A81D-B2115E357A08}"/>
              </a:ext>
            </a:extLst>
          </p:cNvPr>
          <p:cNvGrpSpPr/>
          <p:nvPr/>
        </p:nvGrpSpPr>
        <p:grpSpPr>
          <a:xfrm>
            <a:off x="8311862" y="4850100"/>
            <a:ext cx="735597" cy="676651"/>
            <a:chOff x="8017851" y="1080030"/>
            <a:chExt cx="735597" cy="676651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481F2465-38CB-482B-9C61-6C2126511A9C}"/>
                </a:ext>
              </a:extLst>
            </p:cNvPr>
            <p:cNvSpPr/>
            <p:nvPr/>
          </p:nvSpPr>
          <p:spPr>
            <a:xfrm>
              <a:off x="8017851" y="1104677"/>
              <a:ext cx="652004" cy="65200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5F2A9F5-55BA-42C1-A081-DA419CF684E6}"/>
                </a:ext>
              </a:extLst>
            </p:cNvPr>
            <p:cNvSpPr txBox="1"/>
            <p:nvPr/>
          </p:nvSpPr>
          <p:spPr>
            <a:xfrm>
              <a:off x="8190170" y="1080030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AF1F046-ECD3-45E7-B0F5-F21E41ECBD57}"/>
                </a:ext>
              </a:extLst>
            </p:cNvPr>
            <p:cNvSpPr txBox="1"/>
            <p:nvPr/>
          </p:nvSpPr>
          <p:spPr>
            <a:xfrm>
              <a:off x="8017851" y="1374464"/>
              <a:ext cx="7355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1100" b="1" dirty="0">
                  <a:solidFill>
                    <a:schemeClr val="bg1"/>
                  </a:solidFill>
                </a:rPr>
                <a:t>COSAM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35A47AB-C13F-4943-A210-E4D02C53B555}"/>
              </a:ext>
            </a:extLst>
          </p:cNvPr>
          <p:cNvGrpSpPr/>
          <p:nvPr/>
        </p:nvGrpSpPr>
        <p:grpSpPr>
          <a:xfrm>
            <a:off x="8311863" y="5573265"/>
            <a:ext cx="735597" cy="676651"/>
            <a:chOff x="8017851" y="1080030"/>
            <a:chExt cx="735597" cy="676651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0E1278F9-B803-4496-B30C-F62A05A06922}"/>
                </a:ext>
              </a:extLst>
            </p:cNvPr>
            <p:cNvSpPr/>
            <p:nvPr/>
          </p:nvSpPr>
          <p:spPr>
            <a:xfrm>
              <a:off x="8017851" y="1104677"/>
              <a:ext cx="652004" cy="65200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528F863C-A25A-4CB4-AB04-CE52A1E0A2DD}"/>
                </a:ext>
              </a:extLst>
            </p:cNvPr>
            <p:cNvSpPr txBox="1"/>
            <p:nvPr/>
          </p:nvSpPr>
          <p:spPr>
            <a:xfrm>
              <a:off x="8161530" y="1080030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FCB82F31-7876-4563-9A29-350221CBF305}"/>
                </a:ext>
              </a:extLst>
            </p:cNvPr>
            <p:cNvSpPr txBox="1"/>
            <p:nvPr/>
          </p:nvSpPr>
          <p:spPr>
            <a:xfrm>
              <a:off x="8017851" y="1374464"/>
              <a:ext cx="7355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1100" b="1" dirty="0">
                  <a:solidFill>
                    <a:schemeClr val="bg1"/>
                  </a:solidFill>
                </a:rPr>
                <a:t>POSTAS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367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" y="38100"/>
            <a:ext cx="9171280" cy="701856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5044" y="172278"/>
            <a:ext cx="6694556" cy="731889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Desafíos en Inversiones 2019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11179" y="1396842"/>
            <a:ext cx="427672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Avanzar </a:t>
            </a:r>
            <a:r>
              <a:rPr lang="es-ES" sz="1600" dirty="0">
                <a:solidFill>
                  <a:schemeClr val="bg1"/>
                </a:solidFill>
              </a:rPr>
              <a:t>en la ejecución de proyectos de construcción de Hospitales y Centros de Salud.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Postulación para  financiamiento de  segunda etapa del Hospital Dr. </a:t>
            </a:r>
            <a:r>
              <a:rPr lang="es-ES" sz="1600" dirty="0" err="1">
                <a:solidFill>
                  <a:schemeClr val="bg1"/>
                </a:solidFill>
              </a:rPr>
              <a:t>Fricke</a:t>
            </a:r>
            <a:r>
              <a:rPr lang="es-ES" sz="1600" dirty="0">
                <a:solidFill>
                  <a:schemeClr val="bg1"/>
                </a:solidFill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Trabajo con las Unidades de Puesta en Marcha de los Hospitales Dr. Gustavo </a:t>
            </a:r>
            <a:r>
              <a:rPr lang="es-ES" sz="1600" dirty="0" err="1">
                <a:solidFill>
                  <a:schemeClr val="bg1"/>
                </a:solidFill>
              </a:rPr>
              <a:t>Fricke</a:t>
            </a:r>
            <a:r>
              <a:rPr lang="es-ES" sz="1600" dirty="0">
                <a:solidFill>
                  <a:schemeClr val="bg1"/>
                </a:solidFill>
              </a:rPr>
              <a:t>, Biprovincial Quillota Petorca y Provincial Marga </a:t>
            </a:r>
            <a:r>
              <a:rPr lang="es-ES" sz="1600" dirty="0" err="1">
                <a:solidFill>
                  <a:schemeClr val="bg1"/>
                </a:solidFill>
              </a:rPr>
              <a:t>Marga</a:t>
            </a:r>
            <a:r>
              <a:rPr lang="es-ES" sz="1600" dirty="0">
                <a:solidFill>
                  <a:schemeClr val="bg1"/>
                </a:solidFill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Ejecución Convenio de Programación MINSAL GORE.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Postulación proyectos al Gobierno Regional y MINSAL para adquisición de equipos y vehículos de la red.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Iniciar ejecución del proyecto Construcción de Unidad de Diálisis de la Ligua, (con diseño terminado, y RS para etapa de ejecución, a la espera de asignación presupuestaria.)</a:t>
            </a:r>
            <a:endParaRPr lang="es-CL" sz="1600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3" t="177" r="53112" b="28857"/>
          <a:stretch/>
        </p:blipFill>
        <p:spPr>
          <a:xfrm>
            <a:off x="4677813" y="1133475"/>
            <a:ext cx="450264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63072" y="219076"/>
            <a:ext cx="7066598" cy="523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 financieros para la atención de salud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9"/>
          <a:stretch/>
        </p:blipFill>
        <p:spPr>
          <a:xfrm>
            <a:off x="-1" y="1218406"/>
            <a:ext cx="9144001" cy="563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EB93332-6F85-4872-B2B0-D72CCB03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" y="77207"/>
            <a:ext cx="7241209" cy="1032933"/>
          </a:xfrm>
        </p:spPr>
        <p:txBody>
          <a:bodyPr>
            <a:normAutofit/>
          </a:bodyPr>
          <a:lstStyle/>
          <a:p>
            <a:pPr algn="l"/>
            <a:r>
              <a:rPr lang="es-CL" sz="2400" b="1" dirty="0">
                <a:solidFill>
                  <a:srgbClr val="0070C0"/>
                </a:solidFill>
                <a:latin typeface="+mn-lt"/>
              </a:rPr>
              <a:t>SIDRA o Sistema de Información de la Red Asistencial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16899F-F3EF-4EC2-8B89-CE231B113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1196" y="1086359"/>
            <a:ext cx="4483991" cy="5169625"/>
          </a:xfrm>
        </p:spPr>
        <p:txBody>
          <a:bodyPr>
            <a:noAutofit/>
          </a:bodyPr>
          <a:lstStyle/>
          <a:p>
            <a:pPr algn="just"/>
            <a:r>
              <a:rPr lang="es-CL" sz="1600" dirty="0">
                <a:solidFill>
                  <a:schemeClr val="bg1"/>
                </a:solidFill>
              </a:rPr>
              <a:t>Hospitales que implementaron registro clínico electrónico:  Hospital Geriátrico modalidad full y Hospital de Quintero en proceso ambulatorio.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En APS: SUR Puchuncaví, Ventanas , CESFAM OLMUE 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COSAM CONCON: Agenda y Gestión de Interconsultas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Posta de Salud Rural de Cabildo: Registro Administrativo Agenda  y Gestión de Interconsultas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Posta de Salud Rural de Petorca: Registro clínico electrónico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SAPU-Urgencia: Hijuelas, Villa Alemana, Quilpué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  <a:p>
            <a:pPr algn="just"/>
            <a:r>
              <a:rPr lang="es-CL" sz="1600" dirty="0">
                <a:solidFill>
                  <a:schemeClr val="bg1"/>
                </a:solidFill>
              </a:rPr>
              <a:t>Integraciones con laboratorios: </a:t>
            </a:r>
            <a:r>
              <a:rPr lang="es-CL" sz="1600" dirty="0" err="1">
                <a:solidFill>
                  <a:schemeClr val="bg1"/>
                </a:solidFill>
              </a:rPr>
              <a:t>Cesfam</a:t>
            </a:r>
            <a:r>
              <a:rPr lang="es-CL" sz="1600" dirty="0">
                <a:solidFill>
                  <a:schemeClr val="bg1"/>
                </a:solidFill>
              </a:rPr>
              <a:t> de Concón, Villa Alemana, Quilpué.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07C42B-F6CA-434E-ABE1-DAD08449C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94" y="4121546"/>
            <a:ext cx="3849831" cy="15960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19F8DB-E7D3-4C3D-AAE3-1933127CB8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7"/>
          <a:stretch/>
        </p:blipFill>
        <p:spPr>
          <a:xfrm>
            <a:off x="23957" y="1110140"/>
            <a:ext cx="4577239" cy="207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769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1116543"/>
            <a:ext cx="9200560" cy="574145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F12DC5-9ED9-4223-987C-2C731490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67" y="269876"/>
            <a:ext cx="4004733" cy="576791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Presupuesto 2017-2018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-168540" y="4386112"/>
            <a:ext cx="2381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M$ 310.895.840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213209" y="3179801"/>
            <a:ext cx="2330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2018: M$ 352.467.211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721048" y="2641192"/>
            <a:ext cx="189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13,37%</a:t>
            </a:r>
          </a:p>
          <a:p>
            <a:r>
              <a:rPr lang="es-C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 de presupuesto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49766" y="1343141"/>
            <a:ext cx="474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70C0"/>
                </a:solidFill>
              </a:rPr>
              <a:t>67,7% : transferencias por proyectos de inversión.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70C0"/>
                </a:solidFill>
              </a:rPr>
              <a:t>16,6% : transferencias asociadas a prestaciones hospitalarias </a:t>
            </a:r>
          </a:p>
        </p:txBody>
      </p:sp>
    </p:spTree>
    <p:extLst>
      <p:ext uri="{BB962C8B-B14F-4D97-AF65-F5344CB8AC3E}">
        <p14:creationId xmlns:p14="http://schemas.microsoft.com/office/powerpoint/2010/main" val="20301619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40" y="0"/>
            <a:ext cx="92005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D0A100-0350-41F9-A2C5-4D35FF91C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6" y="348297"/>
            <a:ext cx="6424359" cy="526151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Distribución de Ingresos 2018</a:t>
            </a:r>
          </a:p>
        </p:txBody>
      </p:sp>
      <p:pic>
        <p:nvPicPr>
          <p:cNvPr id="109" name="Imagen 10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1"/>
          <a:stretch/>
        </p:blipFill>
        <p:spPr>
          <a:xfrm>
            <a:off x="-43543" y="1263443"/>
            <a:ext cx="9225363" cy="5691097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1017509" y="1688574"/>
            <a:ext cx="5355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spc="300" dirty="0">
                <a:solidFill>
                  <a:srgbClr val="0070C0"/>
                </a:solidFill>
              </a:rPr>
              <a:t>Transferencias del nivel central</a:t>
            </a:r>
          </a:p>
        </p:txBody>
      </p:sp>
      <p:sp>
        <p:nvSpPr>
          <p:cNvPr id="41" name="Terminador 40"/>
          <p:cNvSpPr/>
          <p:nvPr/>
        </p:nvSpPr>
        <p:spPr>
          <a:xfrm>
            <a:off x="5541106" y="2641616"/>
            <a:ext cx="1435484" cy="2675039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2" name="Grupo 41"/>
          <p:cNvGrpSpPr/>
          <p:nvPr/>
        </p:nvGrpSpPr>
        <p:grpSpPr>
          <a:xfrm>
            <a:off x="5792040" y="2834184"/>
            <a:ext cx="933616" cy="883217"/>
            <a:chOff x="-1031508" y="3601440"/>
            <a:chExt cx="933616" cy="883217"/>
          </a:xfrm>
        </p:grpSpPr>
        <p:sp>
          <p:nvSpPr>
            <p:cNvPr id="43" name="Elipse 42"/>
            <p:cNvSpPr/>
            <p:nvPr/>
          </p:nvSpPr>
          <p:spPr>
            <a:xfrm>
              <a:off x="-1003976" y="3605092"/>
              <a:ext cx="879565" cy="879565"/>
            </a:xfrm>
            <a:prstGeom prst="ellipse">
              <a:avLst/>
            </a:prstGeom>
            <a:solidFill>
              <a:srgbClr val="99FF66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dirty="0"/>
                <a:t> </a:t>
              </a:r>
            </a:p>
          </p:txBody>
        </p:sp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31508" y="3601440"/>
              <a:ext cx="933616" cy="879565"/>
            </a:xfrm>
            <a:prstGeom prst="rect">
              <a:avLst/>
            </a:prstGeom>
          </p:spPr>
        </p:pic>
      </p:grpSp>
      <p:sp>
        <p:nvSpPr>
          <p:cNvPr id="57" name="CuadroTexto 56"/>
          <p:cNvSpPr txBox="1"/>
          <p:nvPr/>
        </p:nvSpPr>
        <p:spPr>
          <a:xfrm>
            <a:off x="5598912" y="4385992"/>
            <a:ext cx="150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$59.852.604</a:t>
            </a:r>
          </a:p>
        </p:txBody>
      </p:sp>
      <p:sp>
        <p:nvSpPr>
          <p:cNvPr id="60" name="CuadroTexto 59"/>
          <p:cNvSpPr txBox="1"/>
          <p:nvPr/>
        </p:nvSpPr>
        <p:spPr>
          <a:xfrm>
            <a:off x="5623172" y="3876379"/>
            <a:ext cx="130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</a:rPr>
              <a:t>Inversiones</a:t>
            </a:r>
          </a:p>
        </p:txBody>
      </p:sp>
      <p:sp>
        <p:nvSpPr>
          <p:cNvPr id="45" name="Terminador 44"/>
          <p:cNvSpPr/>
          <p:nvPr/>
        </p:nvSpPr>
        <p:spPr>
          <a:xfrm>
            <a:off x="7197258" y="2641616"/>
            <a:ext cx="1435484" cy="2675039"/>
          </a:xfrm>
          <a:prstGeom prst="flowChartTerminator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6" name="Grupo 45"/>
          <p:cNvGrpSpPr/>
          <p:nvPr/>
        </p:nvGrpSpPr>
        <p:grpSpPr>
          <a:xfrm>
            <a:off x="7448192" y="2843593"/>
            <a:ext cx="933616" cy="883217"/>
            <a:chOff x="-1031508" y="3601440"/>
            <a:chExt cx="933616" cy="883217"/>
          </a:xfrm>
        </p:grpSpPr>
        <p:sp>
          <p:nvSpPr>
            <p:cNvPr id="47" name="Elipse 46"/>
            <p:cNvSpPr/>
            <p:nvPr/>
          </p:nvSpPr>
          <p:spPr>
            <a:xfrm>
              <a:off x="-1003976" y="3605092"/>
              <a:ext cx="879565" cy="879565"/>
            </a:xfrm>
            <a:prstGeom prst="ellipse">
              <a:avLst/>
            </a:prstGeom>
            <a:solidFill>
              <a:srgbClr val="99FF66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dirty="0"/>
                <a:t> </a:t>
              </a:r>
            </a:p>
          </p:txBody>
        </p:sp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31508" y="3601440"/>
              <a:ext cx="933616" cy="879565"/>
            </a:xfrm>
            <a:prstGeom prst="rect">
              <a:avLst/>
            </a:prstGeom>
          </p:spPr>
        </p:pic>
      </p:grpSp>
      <p:sp>
        <p:nvSpPr>
          <p:cNvPr id="59" name="CuadroTexto 58"/>
          <p:cNvSpPr txBox="1"/>
          <p:nvPr/>
        </p:nvSpPr>
        <p:spPr>
          <a:xfrm>
            <a:off x="7311111" y="4350086"/>
            <a:ext cx="139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$ 6.039.949</a:t>
            </a:r>
          </a:p>
        </p:txBody>
      </p:sp>
      <p:sp>
        <p:nvSpPr>
          <p:cNvPr id="61" name="CuadroTexto 60"/>
          <p:cNvSpPr txBox="1"/>
          <p:nvPr/>
        </p:nvSpPr>
        <p:spPr>
          <a:xfrm>
            <a:off x="7399492" y="3785827"/>
            <a:ext cx="1070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dirty="0">
                <a:solidFill>
                  <a:schemeClr val="bg1"/>
                </a:solidFill>
              </a:rPr>
              <a:t>Ingresos propios</a:t>
            </a:r>
          </a:p>
        </p:txBody>
      </p:sp>
      <p:sp>
        <p:nvSpPr>
          <p:cNvPr id="36" name="Terminador 35"/>
          <p:cNvSpPr/>
          <p:nvPr/>
        </p:nvSpPr>
        <p:spPr>
          <a:xfrm>
            <a:off x="3881106" y="2674320"/>
            <a:ext cx="1435484" cy="2675039"/>
          </a:xfrm>
          <a:prstGeom prst="flowChartTerminator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37" name="Grupo 36"/>
          <p:cNvGrpSpPr/>
          <p:nvPr/>
        </p:nvGrpSpPr>
        <p:grpSpPr>
          <a:xfrm>
            <a:off x="4132040" y="2876297"/>
            <a:ext cx="933616" cy="883217"/>
            <a:chOff x="-1031508" y="3601440"/>
            <a:chExt cx="933616" cy="883217"/>
          </a:xfrm>
        </p:grpSpPr>
        <p:sp>
          <p:nvSpPr>
            <p:cNvPr id="38" name="Elipse 37"/>
            <p:cNvSpPr/>
            <p:nvPr/>
          </p:nvSpPr>
          <p:spPr>
            <a:xfrm>
              <a:off x="-1003976" y="3605092"/>
              <a:ext cx="879565" cy="879565"/>
            </a:xfrm>
            <a:prstGeom prst="ellipse">
              <a:avLst/>
            </a:prstGeom>
            <a:solidFill>
              <a:srgbClr val="99FF66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dirty="0"/>
                <a:t> </a:t>
              </a:r>
            </a:p>
          </p:txBody>
        </p:sp>
        <p:pic>
          <p:nvPicPr>
            <p:cNvPr id="39" name="Imagen 3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31508" y="3601440"/>
              <a:ext cx="933616" cy="879565"/>
            </a:xfrm>
            <a:prstGeom prst="rect">
              <a:avLst/>
            </a:prstGeom>
          </p:spPr>
        </p:pic>
      </p:grpSp>
      <p:sp>
        <p:nvSpPr>
          <p:cNvPr id="56" name="CuadroTexto 55"/>
          <p:cNvSpPr txBox="1"/>
          <p:nvPr/>
        </p:nvSpPr>
        <p:spPr>
          <a:xfrm>
            <a:off x="3909387" y="4397120"/>
            <a:ext cx="139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$87.653.844</a:t>
            </a:r>
          </a:p>
        </p:txBody>
      </p:sp>
      <p:sp>
        <p:nvSpPr>
          <p:cNvPr id="62" name="Rectángulo 61"/>
          <p:cNvSpPr/>
          <p:nvPr/>
        </p:nvSpPr>
        <p:spPr>
          <a:xfrm>
            <a:off x="4256793" y="3946882"/>
            <a:ext cx="679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>
                <a:solidFill>
                  <a:schemeClr val="bg1"/>
                </a:solidFill>
              </a:rPr>
              <a:t>APS</a:t>
            </a:r>
          </a:p>
        </p:txBody>
      </p:sp>
      <p:sp>
        <p:nvSpPr>
          <p:cNvPr id="19" name="Terminador 18"/>
          <p:cNvSpPr/>
          <p:nvPr/>
        </p:nvSpPr>
        <p:spPr>
          <a:xfrm>
            <a:off x="2159898" y="2694468"/>
            <a:ext cx="1435484" cy="2675039"/>
          </a:xfrm>
          <a:prstGeom prst="flowChartTerminator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33" name="Grupo 32"/>
          <p:cNvGrpSpPr/>
          <p:nvPr/>
        </p:nvGrpSpPr>
        <p:grpSpPr>
          <a:xfrm>
            <a:off x="2426388" y="2896446"/>
            <a:ext cx="933616" cy="883217"/>
            <a:chOff x="-1031508" y="3601440"/>
            <a:chExt cx="933616" cy="883217"/>
          </a:xfrm>
        </p:grpSpPr>
        <p:sp>
          <p:nvSpPr>
            <p:cNvPr id="34" name="Elipse 33"/>
            <p:cNvSpPr/>
            <p:nvPr/>
          </p:nvSpPr>
          <p:spPr>
            <a:xfrm>
              <a:off x="-1003976" y="3605092"/>
              <a:ext cx="879565" cy="879565"/>
            </a:xfrm>
            <a:prstGeom prst="ellipse">
              <a:avLst/>
            </a:prstGeom>
            <a:solidFill>
              <a:srgbClr val="99FF66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dirty="0"/>
                <a:t> </a:t>
              </a:r>
            </a:p>
          </p:txBody>
        </p:sp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31508" y="3601440"/>
              <a:ext cx="933616" cy="879565"/>
            </a:xfrm>
            <a:prstGeom prst="rect">
              <a:avLst/>
            </a:prstGeom>
          </p:spPr>
        </p:pic>
      </p:grpSp>
      <p:sp>
        <p:nvSpPr>
          <p:cNvPr id="58" name="CuadroTexto 57"/>
          <p:cNvSpPr txBox="1"/>
          <p:nvPr/>
        </p:nvSpPr>
        <p:spPr>
          <a:xfrm>
            <a:off x="2208909" y="4400096"/>
            <a:ext cx="1402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$84.896.126</a:t>
            </a:r>
          </a:p>
        </p:txBody>
      </p:sp>
      <p:sp>
        <p:nvSpPr>
          <p:cNvPr id="63" name="Rectángulo 62"/>
          <p:cNvSpPr/>
          <p:nvPr/>
        </p:nvSpPr>
        <p:spPr>
          <a:xfrm>
            <a:off x="2546917" y="3919734"/>
            <a:ext cx="692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>
                <a:solidFill>
                  <a:schemeClr val="bg1"/>
                </a:solidFill>
              </a:rPr>
              <a:t>PPV</a:t>
            </a:r>
          </a:p>
        </p:txBody>
      </p:sp>
      <p:grpSp>
        <p:nvGrpSpPr>
          <p:cNvPr id="49" name="Grupo 48"/>
          <p:cNvGrpSpPr/>
          <p:nvPr/>
        </p:nvGrpSpPr>
        <p:grpSpPr>
          <a:xfrm>
            <a:off x="412751" y="2694469"/>
            <a:ext cx="1435484" cy="2675039"/>
            <a:chOff x="310370" y="3992378"/>
            <a:chExt cx="1435484" cy="267503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4" name="Terminador 23"/>
            <p:cNvSpPr/>
            <p:nvPr/>
          </p:nvSpPr>
          <p:spPr>
            <a:xfrm>
              <a:off x="310370" y="3992378"/>
              <a:ext cx="1435484" cy="2675039"/>
            </a:xfrm>
            <a:prstGeom prst="flowChartTerminator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grpSp>
          <p:nvGrpSpPr>
            <p:cNvPr id="32" name="Grupo 31"/>
            <p:cNvGrpSpPr/>
            <p:nvPr/>
          </p:nvGrpSpPr>
          <p:grpSpPr>
            <a:xfrm>
              <a:off x="561304" y="4120215"/>
              <a:ext cx="933616" cy="883217"/>
              <a:chOff x="-1031508" y="3601440"/>
              <a:chExt cx="933616" cy="883217"/>
            </a:xfrm>
            <a:grpFill/>
          </p:grpSpPr>
          <p:sp>
            <p:nvSpPr>
              <p:cNvPr id="29" name="Elipse 28"/>
              <p:cNvSpPr/>
              <p:nvPr/>
            </p:nvSpPr>
            <p:spPr>
              <a:xfrm>
                <a:off x="-1003976" y="3605092"/>
                <a:ext cx="879565" cy="879565"/>
              </a:xfrm>
              <a:prstGeom prst="ellipse">
                <a:avLst/>
              </a:prstGeom>
              <a:grpFill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L" dirty="0"/>
                  <a:t> </a:t>
                </a:r>
              </a:p>
            </p:txBody>
          </p:sp>
          <p:pic>
            <p:nvPicPr>
              <p:cNvPr id="31" name="Imagen 3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31508" y="3601440"/>
                <a:ext cx="933616" cy="879565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55" name="CuadroTexto 54"/>
          <p:cNvSpPr txBox="1"/>
          <p:nvPr/>
        </p:nvSpPr>
        <p:spPr>
          <a:xfrm>
            <a:off x="412751" y="4350086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$113.999.617</a:t>
            </a:r>
          </a:p>
        </p:txBody>
      </p:sp>
      <p:sp>
        <p:nvSpPr>
          <p:cNvPr id="64" name="Rectángulo 63"/>
          <p:cNvSpPr/>
          <p:nvPr/>
        </p:nvSpPr>
        <p:spPr>
          <a:xfrm>
            <a:off x="851172" y="3892073"/>
            <a:ext cx="593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>
                <a:solidFill>
                  <a:schemeClr val="bg1"/>
                </a:solidFill>
              </a:rPr>
              <a:t>PPI</a:t>
            </a:r>
          </a:p>
        </p:txBody>
      </p:sp>
      <p:cxnSp>
        <p:nvCxnSpPr>
          <p:cNvPr id="75" name="Conector recto 74"/>
          <p:cNvCxnSpPr/>
          <p:nvPr/>
        </p:nvCxnSpPr>
        <p:spPr>
          <a:xfrm flipV="1">
            <a:off x="1130493" y="2142279"/>
            <a:ext cx="5128355" cy="3669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5" name="Grupo 84"/>
          <p:cNvGrpSpPr/>
          <p:nvPr/>
        </p:nvGrpSpPr>
        <p:grpSpPr>
          <a:xfrm>
            <a:off x="6165490" y="2145948"/>
            <a:ext cx="131965" cy="365766"/>
            <a:chOff x="7816080" y="1522482"/>
            <a:chExt cx="131965" cy="365766"/>
          </a:xfrm>
        </p:grpSpPr>
        <p:cxnSp>
          <p:nvCxnSpPr>
            <p:cNvPr id="86" name="Conector recto 85"/>
            <p:cNvCxnSpPr/>
            <p:nvPr/>
          </p:nvCxnSpPr>
          <p:spPr>
            <a:xfrm>
              <a:off x="7882063" y="1522482"/>
              <a:ext cx="0" cy="31883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Elipse 86"/>
            <p:cNvSpPr/>
            <p:nvPr/>
          </p:nvSpPr>
          <p:spPr>
            <a:xfrm>
              <a:off x="7816080" y="1756283"/>
              <a:ext cx="131965" cy="1319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91" name="Grupo 90"/>
          <p:cNvGrpSpPr/>
          <p:nvPr/>
        </p:nvGrpSpPr>
        <p:grpSpPr>
          <a:xfrm>
            <a:off x="2837494" y="2131139"/>
            <a:ext cx="131965" cy="365766"/>
            <a:chOff x="7816080" y="1522482"/>
            <a:chExt cx="131965" cy="365766"/>
          </a:xfrm>
        </p:grpSpPr>
        <p:cxnSp>
          <p:nvCxnSpPr>
            <p:cNvPr id="92" name="Conector recto 91"/>
            <p:cNvCxnSpPr/>
            <p:nvPr/>
          </p:nvCxnSpPr>
          <p:spPr>
            <a:xfrm>
              <a:off x="7882063" y="1522482"/>
              <a:ext cx="0" cy="31883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ipse 92"/>
            <p:cNvSpPr/>
            <p:nvPr/>
          </p:nvSpPr>
          <p:spPr>
            <a:xfrm>
              <a:off x="7816080" y="1756283"/>
              <a:ext cx="131965" cy="1319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94" name="Grupo 93"/>
          <p:cNvGrpSpPr/>
          <p:nvPr/>
        </p:nvGrpSpPr>
        <p:grpSpPr>
          <a:xfrm>
            <a:off x="1093157" y="2136465"/>
            <a:ext cx="131965" cy="365766"/>
            <a:chOff x="7816080" y="1522482"/>
            <a:chExt cx="131965" cy="365766"/>
          </a:xfrm>
        </p:grpSpPr>
        <p:cxnSp>
          <p:nvCxnSpPr>
            <p:cNvPr id="95" name="Conector recto 94"/>
            <p:cNvCxnSpPr/>
            <p:nvPr/>
          </p:nvCxnSpPr>
          <p:spPr>
            <a:xfrm>
              <a:off x="7882063" y="1522482"/>
              <a:ext cx="0" cy="31883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Elipse 95"/>
            <p:cNvSpPr/>
            <p:nvPr/>
          </p:nvSpPr>
          <p:spPr>
            <a:xfrm>
              <a:off x="7816080" y="1756283"/>
              <a:ext cx="131965" cy="1319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grpSp>
        <p:nvGrpSpPr>
          <p:cNvPr id="102" name="Grupo 101"/>
          <p:cNvGrpSpPr/>
          <p:nvPr/>
        </p:nvGrpSpPr>
        <p:grpSpPr>
          <a:xfrm>
            <a:off x="4515557" y="2131139"/>
            <a:ext cx="131965" cy="365766"/>
            <a:chOff x="7816080" y="1522482"/>
            <a:chExt cx="131965" cy="365766"/>
          </a:xfrm>
        </p:grpSpPr>
        <p:cxnSp>
          <p:nvCxnSpPr>
            <p:cNvPr id="103" name="Conector recto 102"/>
            <p:cNvCxnSpPr/>
            <p:nvPr/>
          </p:nvCxnSpPr>
          <p:spPr>
            <a:xfrm>
              <a:off x="7882063" y="1522482"/>
              <a:ext cx="0" cy="31883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Elipse 103"/>
            <p:cNvSpPr/>
            <p:nvPr/>
          </p:nvSpPr>
          <p:spPr>
            <a:xfrm>
              <a:off x="7816080" y="1756283"/>
              <a:ext cx="131965" cy="1319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42725332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08" y="254134"/>
            <a:ext cx="3801292" cy="543968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Presupuesto 2017-2018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1" y="1052236"/>
            <a:ext cx="9200560" cy="5790655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3810000" y="5415041"/>
            <a:ext cx="5333999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s-CL" sz="2400" b="1" dirty="0">
                <a:solidFill>
                  <a:srgbClr val="0070C0"/>
                </a:solidFill>
              </a:rPr>
              <a:t>Presupuesto Aumento</a:t>
            </a:r>
          </a:p>
          <a:p>
            <a:pPr algn="ctr"/>
            <a:r>
              <a:rPr lang="es-CL" sz="2400" b="1" dirty="0">
                <a:solidFill>
                  <a:srgbClr val="0070C0"/>
                </a:solidFill>
              </a:rPr>
              <a:t>                            13,37%</a:t>
            </a:r>
          </a:p>
          <a:p>
            <a:pPr algn="ctr"/>
            <a:endParaRPr lang="es-CL" sz="2400" b="1" dirty="0">
              <a:solidFill>
                <a:srgbClr val="0070C0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-56560" y="5405030"/>
            <a:ext cx="3866559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L" b="1" dirty="0">
                <a:solidFill>
                  <a:srgbClr val="0070C0"/>
                </a:solidFill>
              </a:rPr>
              <a:t>Aumento personal:   13%</a:t>
            </a:r>
          </a:p>
          <a:p>
            <a:pPr algn="ctr"/>
            <a:r>
              <a:rPr lang="es-CL" b="1" dirty="0">
                <a:solidFill>
                  <a:srgbClr val="0070C0"/>
                </a:solidFill>
              </a:rPr>
              <a:t>Bienes de consumo: - 4%</a:t>
            </a:r>
          </a:p>
          <a:p>
            <a:pPr algn="ctr"/>
            <a:r>
              <a:rPr lang="es-CL" b="1" dirty="0">
                <a:solidFill>
                  <a:srgbClr val="0070C0"/>
                </a:solidFill>
              </a:rPr>
              <a:t>Inversiones:              183%</a:t>
            </a:r>
          </a:p>
          <a:p>
            <a:pPr algn="ctr"/>
            <a:r>
              <a:rPr lang="es-CL" b="1" dirty="0">
                <a:solidFill>
                  <a:srgbClr val="0070C0"/>
                </a:solidFill>
              </a:rPr>
              <a:t>APS:                               7%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964808"/>
              </p:ext>
            </p:extLst>
          </p:nvPr>
        </p:nvGraphicFramePr>
        <p:xfrm>
          <a:off x="781336" y="940904"/>
          <a:ext cx="7327947" cy="4211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5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871">
                <a:tc>
                  <a:txBody>
                    <a:bodyPr/>
                    <a:lstStyle/>
                    <a:p>
                      <a:pPr algn="l" fontAlgn="b"/>
                      <a:endParaRPr lang="es-CL" sz="16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2.017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2.018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4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PRESUPUESTO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310.895.840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352.467.211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PERSONAL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107.161.086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120.796.290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BIENES Y SERVICIOS DE CONSUMO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81.243.004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78.026.436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PRESTACIONES DE SEGURIDAD SOCIAL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3.748.190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3.661.990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TRANSFERENCIAS CORRIENTES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74.254.208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81.534.043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INVERSIÓN AUTÓNOMA 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488.240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3.232.343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INVERSIÓN</a:t>
                      </a:r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SECTORIALES 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32.500.455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57.311.644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INICIATIVAS DE INVERSIÓN (REC. ANTICIPOS)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-791.742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0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SERVICIO DE LA DEUDA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12.267.308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7.879.374</a:t>
                      </a:r>
                      <a:endParaRPr lang="es-CL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999">
                <a:tc>
                  <a:txBody>
                    <a:bodyPr/>
                    <a:lstStyle/>
                    <a:p>
                      <a:pPr algn="l" fontAlgn="b"/>
                      <a:r>
                        <a:rPr lang="es-CL" sz="11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SALDO FINAL </a:t>
                      </a:r>
                      <a:endParaRPr lang="es-CL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25.091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25.091</a:t>
                      </a:r>
                      <a:endParaRPr lang="es-CL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7338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-71734"/>
            <a:ext cx="92005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F12DC5-9ED9-4223-987C-2C731490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4" y="196966"/>
            <a:ext cx="3031066" cy="537401"/>
          </a:xfrm>
        </p:spPr>
        <p:txBody>
          <a:bodyPr>
            <a:normAutofit/>
          </a:bodyPr>
          <a:lstStyle/>
          <a:p>
            <a:pPr algn="l"/>
            <a:r>
              <a:rPr lang="es-CL" sz="2800" b="1" dirty="0">
                <a:solidFill>
                  <a:srgbClr val="0070C0"/>
                </a:solidFill>
              </a:rPr>
              <a:t>GASTOS 2017-2018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021205" y="5409542"/>
            <a:ext cx="460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chemeClr val="bg1"/>
                </a:solidFill>
              </a:rPr>
              <a:t>     Gastos 2018 $ 368.339.878</a:t>
            </a: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982997347"/>
              </p:ext>
            </p:extLst>
          </p:nvPr>
        </p:nvGraphicFramePr>
        <p:xfrm>
          <a:off x="117093" y="1111033"/>
          <a:ext cx="4220633" cy="323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3045333923"/>
              </p:ext>
            </p:extLst>
          </p:nvPr>
        </p:nvGraphicFramePr>
        <p:xfrm>
          <a:off x="3793483" y="1111033"/>
          <a:ext cx="5634740" cy="3832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3602626668"/>
              </p:ext>
            </p:extLst>
          </p:nvPr>
        </p:nvGraphicFramePr>
        <p:xfrm>
          <a:off x="-3048000" y="5239327"/>
          <a:ext cx="6096000" cy="411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17093" y="5409542"/>
            <a:ext cx="3904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chemeClr val="bg1"/>
                </a:solidFill>
              </a:rPr>
              <a:t>Gastos 2017: $ </a:t>
            </a:r>
            <a:r>
              <a:rPr lang="es-CL" sz="2400" b="1" dirty="0">
                <a:solidFill>
                  <a:schemeClr val="bg1"/>
                </a:solidFill>
              </a:rPr>
              <a:t>318.216.402</a:t>
            </a:r>
          </a:p>
        </p:txBody>
      </p:sp>
    </p:spTree>
    <p:extLst>
      <p:ext uri="{BB962C8B-B14F-4D97-AF65-F5344CB8AC3E}">
        <p14:creationId xmlns:p14="http://schemas.microsoft.com/office/powerpoint/2010/main" val="2385251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-71734"/>
            <a:ext cx="92005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F12DC5-9ED9-4223-987C-2C731490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97496"/>
            <a:ext cx="6540500" cy="576262"/>
          </a:xfrm>
        </p:spPr>
        <p:txBody>
          <a:bodyPr>
            <a:normAutofit fontScale="90000"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EN QUE ITEMES SE APLICAN LOS RECURSOS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716868" y="5853555"/>
            <a:ext cx="4023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Total gastos 2018</a:t>
            </a:r>
            <a:r>
              <a:rPr lang="es-CL" sz="2800" dirty="0">
                <a:solidFill>
                  <a:schemeClr val="bg1"/>
                </a:solidFill>
              </a:rPr>
              <a:t>: $ </a:t>
            </a:r>
            <a:r>
              <a:rPr lang="es-CL" sz="2800" b="1" dirty="0">
                <a:solidFill>
                  <a:schemeClr val="bg1"/>
                </a:solidFill>
              </a:rPr>
              <a:t>82.482.605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621219978"/>
              </p:ext>
            </p:extLst>
          </p:nvPr>
        </p:nvGraphicFramePr>
        <p:xfrm>
          <a:off x="-1066800" y="1172278"/>
          <a:ext cx="6096000" cy="427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2408460431"/>
              </p:ext>
            </p:extLst>
          </p:nvPr>
        </p:nvGraphicFramePr>
        <p:xfrm>
          <a:off x="3222156" y="1247127"/>
          <a:ext cx="5634568" cy="4220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2883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5"/>
          <a:stretch/>
        </p:blipFill>
        <p:spPr>
          <a:xfrm>
            <a:off x="0" y="17025"/>
            <a:ext cx="9137432" cy="8795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5F15508-7DC2-4225-9423-488F33E76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615" y="1445375"/>
            <a:ext cx="3468772" cy="3967251"/>
          </a:xfrm>
          <a:prstGeom prst="rect">
            <a:avLst/>
          </a:prstGeom>
        </p:spPr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id="{54668A92-FB0A-4E49-93F8-B3EFD2361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759" y="164731"/>
            <a:ext cx="4638460" cy="656723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Territorio  SSVQ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437138" y="4954014"/>
            <a:ext cx="2246022" cy="348343"/>
            <a:chOff x="1096639" y="4268644"/>
            <a:chExt cx="2246022" cy="348343"/>
          </a:xfrm>
        </p:grpSpPr>
        <p:sp>
          <p:nvSpPr>
            <p:cNvPr id="2" name="Rectángulo 1"/>
            <p:cNvSpPr/>
            <p:nvPr/>
          </p:nvSpPr>
          <p:spPr>
            <a:xfrm>
              <a:off x="1096639" y="4392128"/>
              <a:ext cx="5116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F0"/>
                  </a:solidFill>
                </a:rPr>
                <a:t>Petorca</a:t>
              </a:r>
            </a:p>
          </p:txBody>
        </p:sp>
        <p:sp>
          <p:nvSpPr>
            <p:cNvPr id="4" name="Rectángulo 3"/>
            <p:cNvSpPr/>
            <p:nvPr/>
          </p:nvSpPr>
          <p:spPr>
            <a:xfrm>
              <a:off x="1492414" y="4397056"/>
              <a:ext cx="52770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7030A0"/>
                  </a:solidFill>
                </a:rPr>
                <a:t>Quillota</a:t>
              </a: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892559" y="4401543"/>
              <a:ext cx="79060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FFC000"/>
                  </a:solidFill>
                </a:rPr>
                <a:t>Borde Costero</a:t>
              </a: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2580914" y="4398421"/>
              <a:ext cx="76174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50"/>
                  </a:solidFill>
                </a:rPr>
                <a:t>Marga </a:t>
              </a:r>
              <a:r>
                <a:rPr lang="es-CL" sz="800" b="1" dirty="0" err="1">
                  <a:solidFill>
                    <a:srgbClr val="00B050"/>
                  </a:solidFill>
                </a:rPr>
                <a:t>Marga</a:t>
              </a:r>
              <a:endParaRPr lang="es-CL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40" name="Rectángulo 39"/>
            <p:cNvSpPr/>
            <p:nvPr/>
          </p:nvSpPr>
          <p:spPr>
            <a:xfrm>
              <a:off x="1101417" y="4268644"/>
              <a:ext cx="6206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/>
                <a:t>Provincias</a:t>
              </a:r>
            </a:p>
          </p:txBody>
        </p:sp>
        <p:cxnSp>
          <p:nvCxnSpPr>
            <p:cNvPr id="10" name="Conector recto 9"/>
            <p:cNvCxnSpPr/>
            <p:nvPr/>
          </p:nvCxnSpPr>
          <p:spPr>
            <a:xfrm>
              <a:off x="1186779" y="4435873"/>
              <a:ext cx="421539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/>
            <p:cNvCxnSpPr/>
            <p:nvPr/>
          </p:nvCxnSpPr>
          <p:spPr>
            <a:xfrm flipV="1">
              <a:off x="1554311" y="4469999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V="1">
              <a:off x="1953705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/>
            <p:cNvCxnSpPr/>
            <p:nvPr/>
          </p:nvCxnSpPr>
          <p:spPr>
            <a:xfrm flipV="1">
              <a:off x="2628773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/>
          <p:cNvGrpSpPr/>
          <p:nvPr/>
        </p:nvGrpSpPr>
        <p:grpSpPr>
          <a:xfrm>
            <a:off x="459857" y="2825216"/>
            <a:ext cx="3226853" cy="2072451"/>
            <a:chOff x="459857" y="2825216"/>
            <a:chExt cx="3226853" cy="2072451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C60F167B-41D0-4F52-962F-4FA9CF102D18}"/>
                </a:ext>
              </a:extLst>
            </p:cNvPr>
            <p:cNvGrpSpPr/>
            <p:nvPr/>
          </p:nvGrpSpPr>
          <p:grpSpPr>
            <a:xfrm>
              <a:off x="1469954" y="2825216"/>
              <a:ext cx="2216756" cy="408175"/>
              <a:chOff x="1959427" y="2624167"/>
              <a:chExt cx="2954905" cy="544092"/>
            </a:xfrm>
          </p:grpSpPr>
          <p:grpSp>
            <p:nvGrpSpPr>
              <p:cNvPr id="34" name="Grupo 33">
                <a:extLst>
                  <a:ext uri="{FF2B5EF4-FFF2-40B4-BE49-F238E27FC236}">
                    <a16:creationId xmlns:a16="http://schemas.microsoft.com/office/drawing/2014/main" id="{9681C785-EA5B-4A65-BA9E-963090D73D3C}"/>
                  </a:ext>
                </a:extLst>
              </p:cNvPr>
              <p:cNvGrpSpPr/>
              <p:nvPr/>
            </p:nvGrpSpPr>
            <p:grpSpPr>
              <a:xfrm>
                <a:off x="2048562" y="2624167"/>
                <a:ext cx="2865770" cy="515988"/>
                <a:chOff x="3026007" y="1301400"/>
                <a:chExt cx="2865770" cy="515988"/>
              </a:xfrm>
            </p:grpSpPr>
            <p:cxnSp>
              <p:nvCxnSpPr>
                <p:cNvPr id="35" name="Conector recto 34">
                  <a:extLst>
                    <a:ext uri="{FF2B5EF4-FFF2-40B4-BE49-F238E27FC236}">
                      <a16:creationId xmlns:a16="http://schemas.microsoft.com/office/drawing/2014/main" id="{B3C4EEDD-6F62-45C0-87EF-D813418E65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26007" y="1762813"/>
                  <a:ext cx="2669812" cy="1842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6" name="Imagen 35">
                  <a:extLst>
                    <a:ext uri="{FF2B5EF4-FFF2-40B4-BE49-F238E27FC236}">
                      <a16:creationId xmlns:a16="http://schemas.microsoft.com/office/drawing/2014/main" id="{DB7A2DF4-631D-4849-B8CF-D32734ABA4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99860" y="1301400"/>
                  <a:ext cx="391917" cy="515988"/>
                </a:xfrm>
                <a:prstGeom prst="rect">
                  <a:avLst/>
                </a:prstGeom>
              </p:spPr>
            </p:pic>
          </p:grp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7A8D6AFB-48B9-4650-BEEE-6F7F37EACC3C}"/>
                  </a:ext>
                </a:extLst>
              </p:cNvPr>
              <p:cNvSpPr txBox="1"/>
              <p:nvPr/>
            </p:nvSpPr>
            <p:spPr>
              <a:xfrm>
                <a:off x="1959427" y="2756331"/>
                <a:ext cx="1823073" cy="41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L" sz="1350" b="1" dirty="0">
                    <a:solidFill>
                      <a:srgbClr val="FFC000"/>
                    </a:solidFill>
                    <a:latin typeface="Arial Narrow" panose="020B0606020202030204" pitchFamily="34" charset="0"/>
                  </a:rPr>
                  <a:t>Borde Costero</a:t>
                </a:r>
              </a:p>
            </p:txBody>
          </p:sp>
        </p:grpSp>
        <p:sp>
          <p:nvSpPr>
            <p:cNvPr id="3" name="Rectángulo 2"/>
            <p:cNvSpPr/>
            <p:nvPr/>
          </p:nvSpPr>
          <p:spPr>
            <a:xfrm>
              <a:off x="459857" y="3328007"/>
              <a:ext cx="297754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Viña del Mar</a:t>
              </a:r>
            </a:p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Concón</a:t>
              </a:r>
            </a:p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Quintero </a:t>
              </a:r>
            </a:p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Puchuncaví</a:t>
              </a:r>
            </a:p>
            <a:p>
              <a:endParaRPr lang="es-ES" sz="1200" b="1" dirty="0">
                <a:solidFill>
                  <a:srgbClr val="FFC000"/>
                </a:solidFill>
                <a:latin typeface="Arial" panose="020B0604020202020204" pitchFamily="34" charset="0"/>
              </a:endParaRPr>
            </a:p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Población asignada: 414 mil usuarios</a:t>
              </a:r>
            </a:p>
            <a:p>
              <a:r>
                <a:rPr lang="es-ES" sz="1200" b="1" dirty="0">
                  <a:solidFill>
                    <a:srgbClr val="FFC000"/>
                  </a:solidFill>
                  <a:latin typeface="Arial" panose="020B0604020202020204" pitchFamily="34" charset="0"/>
                </a:rPr>
                <a:t>Población beneficiaria: 309 mil usuarios</a:t>
              </a:r>
              <a:endParaRPr lang="es-ES" sz="1200" b="1" i="0" dirty="0">
                <a:solidFill>
                  <a:srgbClr val="FFC000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899836" y="3350980"/>
            <a:ext cx="4762580" cy="1834240"/>
            <a:chOff x="3899836" y="3350980"/>
            <a:chExt cx="4762580" cy="1834240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871F0417-F952-4B4F-8858-5822D34A24B5}"/>
                </a:ext>
              </a:extLst>
            </p:cNvPr>
            <p:cNvGrpSpPr/>
            <p:nvPr/>
          </p:nvGrpSpPr>
          <p:grpSpPr>
            <a:xfrm>
              <a:off x="3899836" y="3350980"/>
              <a:ext cx="2731821" cy="617853"/>
              <a:chOff x="5198427" y="3325001"/>
              <a:chExt cx="3197339" cy="823589"/>
            </a:xfrm>
          </p:grpSpPr>
          <p:pic>
            <p:nvPicPr>
              <p:cNvPr id="44" name="Imagen 43">
                <a:extLst>
                  <a:ext uri="{FF2B5EF4-FFF2-40B4-BE49-F238E27FC236}">
                    <a16:creationId xmlns:a16="http://schemas.microsoft.com/office/drawing/2014/main" id="{D2ABB2EC-B608-475A-88C0-69FD7B69A6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98427" y="3325001"/>
                <a:ext cx="326697" cy="515988"/>
              </a:xfrm>
              <a:prstGeom prst="rect">
                <a:avLst/>
              </a:prstGeom>
            </p:spPr>
          </p:pic>
          <p:grpSp>
            <p:nvGrpSpPr>
              <p:cNvPr id="50" name="Grupo 49">
                <a:extLst>
                  <a:ext uri="{FF2B5EF4-FFF2-40B4-BE49-F238E27FC236}">
                    <a16:creationId xmlns:a16="http://schemas.microsoft.com/office/drawing/2014/main" id="{7527E69E-CE49-48CB-9CA3-E450C2A5139B}"/>
                  </a:ext>
                </a:extLst>
              </p:cNvPr>
              <p:cNvGrpSpPr/>
              <p:nvPr/>
            </p:nvGrpSpPr>
            <p:grpSpPr>
              <a:xfrm>
                <a:off x="5392065" y="3471657"/>
                <a:ext cx="3003701" cy="676933"/>
                <a:chOff x="5392065" y="3471657"/>
                <a:chExt cx="3003701" cy="676933"/>
              </a:xfrm>
            </p:grpSpPr>
            <p:cxnSp>
              <p:nvCxnSpPr>
                <p:cNvPr id="43" name="Conector recto 42">
                  <a:extLst>
                    <a:ext uri="{FF2B5EF4-FFF2-40B4-BE49-F238E27FC236}">
                      <a16:creationId xmlns:a16="http://schemas.microsoft.com/office/drawing/2014/main" id="{5CB579C5-BD9E-4BC6-AE42-4A46B7E5BC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5392065" y="3801724"/>
                  <a:ext cx="2837535" cy="7043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CuadroTexto 46">
                  <a:extLst>
                    <a:ext uri="{FF2B5EF4-FFF2-40B4-BE49-F238E27FC236}">
                      <a16:creationId xmlns:a16="http://schemas.microsoft.com/office/drawing/2014/main" id="{2DAD2778-F8EF-489B-888F-E73423C1C4C5}"/>
                    </a:ext>
                  </a:extLst>
                </p:cNvPr>
                <p:cNvSpPr txBox="1"/>
                <p:nvPr/>
              </p:nvSpPr>
              <p:spPr>
                <a:xfrm>
                  <a:off x="7006273" y="3471657"/>
                  <a:ext cx="1389493" cy="6769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CL" sz="1350" b="1" dirty="0">
                      <a:solidFill>
                        <a:srgbClr val="00B050"/>
                      </a:solidFill>
                      <a:latin typeface="Arial Narrow" panose="020B0606020202030204" pitchFamily="34" charset="0"/>
                    </a:rPr>
                    <a:t>Marga </a:t>
                  </a:r>
                  <a:r>
                    <a:rPr lang="es-CL" sz="1350" b="1" dirty="0" err="1">
                      <a:solidFill>
                        <a:srgbClr val="00B050"/>
                      </a:solidFill>
                      <a:latin typeface="Arial Narrow" panose="020B0606020202030204" pitchFamily="34" charset="0"/>
                    </a:rPr>
                    <a:t>Marga</a:t>
                  </a:r>
                  <a:endParaRPr lang="es-CL" sz="1350" b="1" dirty="0">
                    <a:solidFill>
                      <a:srgbClr val="00B050"/>
                    </a:solidFill>
                    <a:latin typeface="Arial Narrow" panose="020B0606020202030204" pitchFamily="34" charset="0"/>
                  </a:endParaRPr>
                </a:p>
              </p:txBody>
            </p:sp>
          </p:grpSp>
        </p:grpSp>
        <p:sp>
          <p:nvSpPr>
            <p:cNvPr id="11" name="Rectángulo 10"/>
            <p:cNvSpPr/>
            <p:nvPr/>
          </p:nvSpPr>
          <p:spPr>
            <a:xfrm>
              <a:off x="5444468" y="3800225"/>
              <a:ext cx="321794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Quilpué</a:t>
              </a:r>
            </a:p>
            <a:p>
              <a:r>
                <a:rPr lang="es-ES" sz="12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Villa Alemana</a:t>
              </a:r>
            </a:p>
            <a:p>
              <a:r>
                <a:rPr lang="es-ES" sz="12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Limache</a:t>
              </a:r>
            </a:p>
            <a:p>
              <a:r>
                <a:rPr lang="es-ES" sz="1200" b="1" dirty="0" err="1">
                  <a:solidFill>
                    <a:srgbClr val="00B050"/>
                  </a:solidFill>
                  <a:latin typeface="Arial" panose="020B0604020202020204" pitchFamily="34" charset="0"/>
                </a:rPr>
                <a:t>Olmué</a:t>
              </a:r>
              <a:endParaRPr lang="es-ES" sz="1200" b="1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  <a:p>
              <a:endParaRPr lang="es-ES" sz="1200" b="1" dirty="0">
                <a:solidFill>
                  <a:srgbClr val="00B050"/>
                </a:solidFill>
                <a:latin typeface="Arial" panose="020B0604020202020204" pitchFamily="34" charset="0"/>
              </a:endParaRPr>
            </a:p>
            <a:p>
              <a:r>
                <a:rPr lang="es-ES" sz="12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Población asignada: 401 mil usuarios</a:t>
              </a:r>
            </a:p>
            <a:p>
              <a:r>
                <a:rPr lang="es-ES" sz="1200" b="1" dirty="0">
                  <a:solidFill>
                    <a:srgbClr val="00B050"/>
                  </a:solidFill>
                  <a:latin typeface="Arial" panose="020B0604020202020204" pitchFamily="34" charset="0"/>
                </a:rPr>
                <a:t>Población beneficiaria: 262 mil usuarios</a:t>
              </a:r>
              <a:endParaRPr lang="es-ES" sz="12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3980704" y="906790"/>
            <a:ext cx="5058521" cy="2086051"/>
            <a:chOff x="3980704" y="906790"/>
            <a:chExt cx="5058521" cy="2086051"/>
          </a:xfrm>
        </p:grpSpPr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92FFA9C4-4A84-4496-9FC5-6F69912E0B62}"/>
                </a:ext>
              </a:extLst>
            </p:cNvPr>
            <p:cNvGrpSpPr/>
            <p:nvPr/>
          </p:nvGrpSpPr>
          <p:grpSpPr>
            <a:xfrm>
              <a:off x="3980704" y="2594573"/>
              <a:ext cx="2893200" cy="398268"/>
              <a:chOff x="5306223" y="2316722"/>
              <a:chExt cx="3856595" cy="530886"/>
            </a:xfrm>
          </p:grpSpPr>
          <p:grpSp>
            <p:nvGrpSpPr>
              <p:cNvPr id="41" name="Grupo 40">
                <a:extLst>
                  <a:ext uri="{FF2B5EF4-FFF2-40B4-BE49-F238E27FC236}">
                    <a16:creationId xmlns:a16="http://schemas.microsoft.com/office/drawing/2014/main" id="{F908A40D-8E1D-40C0-8F0F-C3639424CEB9}"/>
                  </a:ext>
                </a:extLst>
              </p:cNvPr>
              <p:cNvGrpSpPr/>
              <p:nvPr/>
            </p:nvGrpSpPr>
            <p:grpSpPr>
              <a:xfrm>
                <a:off x="5306223" y="2316722"/>
                <a:ext cx="3573865" cy="515988"/>
                <a:chOff x="5306223" y="2316722"/>
                <a:chExt cx="3573865" cy="515988"/>
              </a:xfrm>
            </p:grpSpPr>
            <p:cxnSp>
              <p:nvCxnSpPr>
                <p:cNvPr id="38" name="Conector recto 37">
                  <a:extLst>
                    <a:ext uri="{FF2B5EF4-FFF2-40B4-BE49-F238E27FC236}">
                      <a16:creationId xmlns:a16="http://schemas.microsoft.com/office/drawing/2014/main" id="{2C9A94A3-551E-4BA8-A05E-48439EDAA5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499860" y="2793445"/>
                  <a:ext cx="3380228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9" name="Imagen 38">
                  <a:extLst>
                    <a:ext uri="{FF2B5EF4-FFF2-40B4-BE49-F238E27FC236}">
                      <a16:creationId xmlns:a16="http://schemas.microsoft.com/office/drawing/2014/main" id="{292EEA84-5D28-4CBB-872F-4E796DE5A5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306223" y="2316722"/>
                  <a:ext cx="391917" cy="515988"/>
                </a:xfrm>
                <a:prstGeom prst="rect">
                  <a:avLst/>
                </a:prstGeom>
              </p:spPr>
            </p:pic>
          </p:grpSp>
          <p:sp>
            <p:nvSpPr>
              <p:cNvPr id="46" name="CuadroTexto 45">
                <a:extLst>
                  <a:ext uri="{FF2B5EF4-FFF2-40B4-BE49-F238E27FC236}">
                    <a16:creationId xmlns:a16="http://schemas.microsoft.com/office/drawing/2014/main" id="{632041A8-CCC8-47EF-95F7-E2FC505A4ADF}"/>
                  </a:ext>
                </a:extLst>
              </p:cNvPr>
              <p:cNvSpPr txBox="1"/>
              <p:nvPr/>
            </p:nvSpPr>
            <p:spPr>
              <a:xfrm>
                <a:off x="8045131" y="2447603"/>
                <a:ext cx="1117687" cy="400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L" sz="1350" b="1" dirty="0">
                    <a:solidFill>
                      <a:srgbClr val="7030A0"/>
                    </a:solidFill>
                    <a:latin typeface="Arial Narrow" panose="020B0606020202030204" pitchFamily="34" charset="0"/>
                  </a:rPr>
                  <a:t>Quillota</a:t>
                </a:r>
              </a:p>
            </p:txBody>
          </p:sp>
        </p:grpSp>
        <p:sp>
          <p:nvSpPr>
            <p:cNvPr id="13" name="Rectángulo 12"/>
            <p:cNvSpPr/>
            <p:nvPr/>
          </p:nvSpPr>
          <p:spPr>
            <a:xfrm>
              <a:off x="5909185" y="906790"/>
              <a:ext cx="313004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rgbClr val="7030A0"/>
                  </a:solidFill>
                </a:rPr>
                <a:t>Quillota</a:t>
              </a: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La Calera</a:t>
              </a: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Hijuelas</a:t>
              </a: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Nogales</a:t>
              </a: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La Cruz</a:t>
              </a:r>
            </a:p>
            <a:p>
              <a:endParaRPr lang="es-ES" sz="1400" b="1" dirty="0">
                <a:solidFill>
                  <a:srgbClr val="7030A0"/>
                </a:solidFill>
              </a:endParaRP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Población asignada: 216 mil usuarios</a:t>
              </a:r>
            </a:p>
            <a:p>
              <a:r>
                <a:rPr lang="es-ES" sz="1400" b="1" dirty="0">
                  <a:solidFill>
                    <a:srgbClr val="7030A0"/>
                  </a:solidFill>
                </a:rPr>
                <a:t>Población beneficiaria: 190 mil usuarios</a:t>
              </a:r>
              <a:endParaRPr lang="es-ES" sz="1400" b="1" i="0" dirty="0">
                <a:solidFill>
                  <a:srgbClr val="7030A0"/>
                </a:solidFill>
                <a:effectLst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19021" y="1068194"/>
            <a:ext cx="3900964" cy="2246769"/>
            <a:chOff x="519021" y="1068194"/>
            <a:chExt cx="3900964" cy="2246769"/>
          </a:xfrm>
        </p:grpSpPr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F780F500-9BB4-437D-9B33-D87A78C99CA3}"/>
                </a:ext>
              </a:extLst>
            </p:cNvPr>
            <p:cNvGrpSpPr/>
            <p:nvPr/>
          </p:nvGrpSpPr>
          <p:grpSpPr>
            <a:xfrm>
              <a:off x="2205373" y="1832885"/>
              <a:ext cx="2214612" cy="404157"/>
              <a:chOff x="2939730" y="1301400"/>
              <a:chExt cx="2952047" cy="538735"/>
            </a:xfrm>
          </p:grpSpPr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CA4C04E1-2527-49F7-B4A1-613651C2E1D5}"/>
                  </a:ext>
                </a:extLst>
              </p:cNvPr>
              <p:cNvSpPr txBox="1"/>
              <p:nvPr/>
            </p:nvSpPr>
            <p:spPr>
              <a:xfrm>
                <a:off x="2939730" y="1440130"/>
                <a:ext cx="1128774" cy="400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L" sz="1350" b="1" dirty="0">
                    <a:solidFill>
                      <a:srgbClr val="00B0F0"/>
                    </a:solidFill>
                    <a:latin typeface="Arial Narrow" panose="020B0606020202030204" pitchFamily="34" charset="0"/>
                  </a:rPr>
                  <a:t>Petorca</a:t>
                </a:r>
              </a:p>
            </p:txBody>
          </p:sp>
          <p:grpSp>
            <p:nvGrpSpPr>
              <p:cNvPr id="33" name="Grupo 32">
                <a:extLst>
                  <a:ext uri="{FF2B5EF4-FFF2-40B4-BE49-F238E27FC236}">
                    <a16:creationId xmlns:a16="http://schemas.microsoft.com/office/drawing/2014/main" id="{5C7681EE-6400-4C98-913B-37489CB55202}"/>
                  </a:ext>
                </a:extLst>
              </p:cNvPr>
              <p:cNvGrpSpPr/>
              <p:nvPr/>
            </p:nvGrpSpPr>
            <p:grpSpPr>
              <a:xfrm>
                <a:off x="3026007" y="1301400"/>
                <a:ext cx="2865770" cy="515988"/>
                <a:chOff x="3026007" y="1301400"/>
                <a:chExt cx="2865770" cy="515988"/>
              </a:xfrm>
            </p:grpSpPr>
            <p:cxnSp>
              <p:nvCxnSpPr>
                <p:cNvPr id="7" name="Conector recto 6">
                  <a:extLst>
                    <a:ext uri="{FF2B5EF4-FFF2-40B4-BE49-F238E27FC236}">
                      <a16:creationId xmlns:a16="http://schemas.microsoft.com/office/drawing/2014/main" id="{6451841B-85FF-40D7-95E7-9E04362C42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26007" y="1762813"/>
                  <a:ext cx="2669812" cy="1842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2" name="Imagen 31">
                  <a:extLst>
                    <a:ext uri="{FF2B5EF4-FFF2-40B4-BE49-F238E27FC236}">
                      <a16:creationId xmlns:a16="http://schemas.microsoft.com/office/drawing/2014/main" id="{FC76CEBA-B341-4939-94C2-EF71A1530A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99860" y="1301400"/>
                  <a:ext cx="391917" cy="515988"/>
                </a:xfrm>
                <a:prstGeom prst="rect">
                  <a:avLst/>
                </a:prstGeom>
              </p:spPr>
            </p:pic>
          </p:grpSp>
        </p:grpSp>
        <p:sp>
          <p:nvSpPr>
            <p:cNvPr id="16" name="Rectángulo 15"/>
            <p:cNvSpPr/>
            <p:nvPr/>
          </p:nvSpPr>
          <p:spPr>
            <a:xfrm>
              <a:off x="519021" y="1068194"/>
              <a:ext cx="3106269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b="1" dirty="0">
                  <a:solidFill>
                    <a:srgbClr val="00B0F0"/>
                  </a:solidFill>
                </a:rPr>
                <a:t>La Ligua</a:t>
              </a:r>
            </a:p>
            <a:p>
              <a:r>
                <a:rPr lang="es-ES" sz="1400" b="1" dirty="0">
                  <a:solidFill>
                    <a:srgbClr val="00B0F0"/>
                  </a:solidFill>
                </a:rPr>
                <a:t>Cabildo</a:t>
              </a:r>
            </a:p>
            <a:p>
              <a:r>
                <a:rPr lang="es-ES" sz="1400" b="1" dirty="0">
                  <a:solidFill>
                    <a:srgbClr val="00B0F0"/>
                  </a:solidFill>
                </a:rPr>
                <a:t>La Ligua</a:t>
              </a:r>
            </a:p>
            <a:p>
              <a:r>
                <a:rPr lang="es-ES" sz="1400" b="1" dirty="0" err="1">
                  <a:solidFill>
                    <a:srgbClr val="00B0F0"/>
                  </a:solidFill>
                </a:rPr>
                <a:t>Zapallar</a:t>
              </a:r>
              <a:endParaRPr lang="es-ES" sz="1400" b="1" dirty="0">
                <a:solidFill>
                  <a:srgbClr val="00B0F0"/>
                </a:solidFill>
              </a:endParaRPr>
            </a:p>
            <a:p>
              <a:r>
                <a:rPr lang="es-ES" sz="1400" b="1" dirty="0">
                  <a:solidFill>
                    <a:srgbClr val="00B0F0"/>
                  </a:solidFill>
                </a:rPr>
                <a:t>Papudo</a:t>
              </a:r>
            </a:p>
            <a:p>
              <a:endParaRPr lang="es-ES" sz="1400" b="1" dirty="0">
                <a:solidFill>
                  <a:srgbClr val="00B0F0"/>
                </a:solidFill>
              </a:endParaRPr>
            </a:p>
            <a:p>
              <a:r>
                <a:rPr lang="es-ES" sz="1400" b="1" dirty="0">
                  <a:solidFill>
                    <a:srgbClr val="00B0F0"/>
                  </a:solidFill>
                </a:rPr>
                <a:t>Población asignada: 86 mil usuarios</a:t>
              </a:r>
            </a:p>
            <a:p>
              <a:r>
                <a:rPr lang="es-ES" sz="1400" b="1" dirty="0">
                  <a:solidFill>
                    <a:srgbClr val="00B0F0"/>
                  </a:solidFill>
                </a:rPr>
                <a:t>Población beneficiaria: 71 mil usuarios</a:t>
              </a:r>
            </a:p>
            <a:p>
              <a:br>
                <a:rPr lang="es-ES" sz="1400" b="1" dirty="0">
                  <a:solidFill>
                    <a:srgbClr val="00B0F0"/>
                  </a:solidFill>
                </a:rPr>
              </a:br>
              <a:endParaRPr lang="es-CL" sz="1400" b="1" dirty="0">
                <a:solidFill>
                  <a:srgbClr val="00B0F0"/>
                </a:solidFill>
              </a:endParaRPr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5112277" y="5631330"/>
            <a:ext cx="108775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L" sz="2800" b="1" dirty="0">
                <a:solidFill>
                  <a:srgbClr val="0070C0"/>
                </a:solidFill>
              </a:rPr>
              <a:t>18</a:t>
            </a:r>
            <a:r>
              <a:rPr lang="es-ES" altLang="es-CL" sz="2000" b="1" dirty="0">
                <a:solidFill>
                  <a:srgbClr val="0070C0"/>
                </a:solidFill>
              </a:rPr>
              <a:t> </a:t>
            </a:r>
            <a:r>
              <a:rPr lang="es-ES" altLang="es-CL" b="1" dirty="0">
                <a:solidFill>
                  <a:srgbClr val="0070C0"/>
                </a:solidFill>
              </a:rPr>
              <a:t>comunas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7076683" y="5593108"/>
            <a:ext cx="17456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altLang="es-CL" sz="2800" b="1" dirty="0">
                <a:solidFill>
                  <a:srgbClr val="0070C0"/>
                </a:solidFill>
              </a:rPr>
              <a:t>7.793 km</a:t>
            </a:r>
            <a:r>
              <a:rPr lang="es-CL" altLang="es-CL" sz="2800" b="1" baseline="30000" dirty="0">
                <a:solidFill>
                  <a:srgbClr val="0070C0"/>
                </a:solidFill>
              </a:rPr>
              <a:t>2</a:t>
            </a:r>
            <a:endParaRPr lang="es-ES" altLang="es-CL" sz="2800" b="1" baseline="30000" dirty="0">
              <a:solidFill>
                <a:srgbClr val="0070C0"/>
              </a:solidFill>
            </a:endParaRPr>
          </a:p>
          <a:p>
            <a:pPr algn="ctr"/>
            <a:r>
              <a:rPr lang="es-CL" altLang="es-CL" b="1" dirty="0">
                <a:solidFill>
                  <a:srgbClr val="0070C0"/>
                </a:solidFill>
              </a:rPr>
              <a:t>Superficie jurisdicción</a:t>
            </a:r>
            <a:r>
              <a:rPr lang="es-CL" altLang="es-CL" sz="1200" b="1" dirty="0">
                <a:solidFill>
                  <a:srgbClr val="0070C0"/>
                </a:solidFill>
              </a:rPr>
              <a:t>.</a:t>
            </a:r>
            <a:endParaRPr lang="es-ES" altLang="es-CL" sz="1200" b="1" baseline="30000" dirty="0">
              <a:solidFill>
                <a:srgbClr val="0070C0"/>
              </a:solidFill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80742" y="5575341"/>
            <a:ext cx="22208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L" sz="2800" b="1" dirty="0">
                <a:solidFill>
                  <a:srgbClr val="0070C0"/>
                </a:solidFill>
              </a:rPr>
              <a:t>3er</a:t>
            </a:r>
          </a:p>
          <a:p>
            <a:pPr algn="ctr"/>
            <a:r>
              <a:rPr lang="es-ES" altLang="es-CL" b="1" dirty="0">
                <a:solidFill>
                  <a:srgbClr val="0070C0"/>
                </a:solidFill>
              </a:rPr>
              <a:t> Servicio de Salud  más grande del país.</a:t>
            </a:r>
            <a:endParaRPr lang="es-CL" b="1" dirty="0">
              <a:solidFill>
                <a:srgbClr val="0070C0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674731" y="5531455"/>
            <a:ext cx="16279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CL" sz="2800" b="1" dirty="0">
                <a:solidFill>
                  <a:srgbClr val="0070C0"/>
                </a:solidFill>
              </a:rPr>
              <a:t>4</a:t>
            </a:r>
            <a:r>
              <a:rPr lang="es-ES" altLang="es-CL" sz="3200" b="1" dirty="0">
                <a:solidFill>
                  <a:srgbClr val="0070C0"/>
                </a:solidFill>
              </a:rPr>
              <a:t> </a:t>
            </a:r>
            <a:endParaRPr lang="es-CL" sz="3200" dirty="0">
              <a:solidFill>
                <a:srgbClr val="0070C0"/>
              </a:solidFill>
            </a:endParaRPr>
          </a:p>
          <a:p>
            <a:pPr algn="ctr"/>
            <a:r>
              <a:rPr lang="es-ES" altLang="es-CL" b="1" dirty="0">
                <a:solidFill>
                  <a:srgbClr val="0070C0"/>
                </a:solidFill>
              </a:rPr>
              <a:t>provincias</a:t>
            </a:r>
          </a:p>
        </p:txBody>
      </p:sp>
      <p:sp>
        <p:nvSpPr>
          <p:cNvPr id="19" name="Rectángulo redondeado 18"/>
          <p:cNvSpPr/>
          <p:nvPr/>
        </p:nvSpPr>
        <p:spPr>
          <a:xfrm>
            <a:off x="81468" y="5539682"/>
            <a:ext cx="2220818" cy="119338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0" name="Rectángulo redondeado 59"/>
          <p:cNvSpPr/>
          <p:nvPr/>
        </p:nvSpPr>
        <p:spPr>
          <a:xfrm>
            <a:off x="2420929" y="5535025"/>
            <a:ext cx="2124838" cy="119338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1" name="Rectángulo redondeado 60"/>
          <p:cNvSpPr/>
          <p:nvPr/>
        </p:nvSpPr>
        <p:spPr>
          <a:xfrm>
            <a:off x="4653086" y="5540924"/>
            <a:ext cx="2008715" cy="119338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2" name="Rectángulo redondeado 61"/>
          <p:cNvSpPr/>
          <p:nvPr/>
        </p:nvSpPr>
        <p:spPr>
          <a:xfrm>
            <a:off x="6791783" y="5517258"/>
            <a:ext cx="2220818" cy="1193384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8597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85D424B-8C36-431A-89A2-20E5DFD43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177540" cy="586422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Deuda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7060"/>
          <a:stretch/>
        </p:blipFill>
        <p:spPr>
          <a:xfrm>
            <a:off x="-1" y="1090385"/>
            <a:ext cx="4581525" cy="5767614"/>
          </a:xfrm>
          <a:prstGeom prst="rect">
            <a:avLst/>
          </a:prstGeom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306985"/>
              </p:ext>
            </p:extLst>
          </p:nvPr>
        </p:nvGraphicFramePr>
        <p:xfrm>
          <a:off x="4671482" y="4592738"/>
          <a:ext cx="4263511" cy="2070951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213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629">
                <a:tc>
                  <a:txBody>
                    <a:bodyPr/>
                    <a:lstStyle/>
                    <a:p>
                      <a:pPr algn="l" fontAlgn="b"/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2.017</a:t>
                      </a:r>
                      <a:endParaRPr lang="es-CL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2.018</a:t>
                      </a:r>
                      <a:endParaRPr lang="es-CL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29"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Deuda 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43.852.028</a:t>
                      </a: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48.901.117</a:t>
                      </a: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        11,5%</a:t>
                      </a:r>
                    </a:p>
                  </a:txBody>
                  <a:tcPr marL="5715" marR="5715" marT="571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29"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Aportes Deuda 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35.767.786</a:t>
                      </a: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27.805.510</a:t>
                      </a: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          </a:t>
                      </a:r>
                    </a:p>
                  </a:txBody>
                  <a:tcPr marL="5715" marR="5715" marT="571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629"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Deuda</a:t>
                      </a:r>
                      <a:r>
                        <a:rPr lang="es-CL" sz="14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final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8.084.238 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21.095.601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629"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Aporte deuda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82%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57%</a:t>
                      </a:r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L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15" marR="5715" marT="571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737039"/>
                  </a:ext>
                </a:extLst>
              </a:tr>
            </a:tbl>
          </a:graphicData>
        </a:graphic>
      </p:graphicFrame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1416450465"/>
              </p:ext>
            </p:extLst>
          </p:nvPr>
        </p:nvGraphicFramePr>
        <p:xfrm>
          <a:off x="4671482" y="1210732"/>
          <a:ext cx="4339589" cy="2960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502193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708"/>
            <a:ext cx="9069442" cy="6999526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618" y="108708"/>
            <a:ext cx="6287857" cy="911694"/>
          </a:xfrm>
        </p:spPr>
        <p:txBody>
          <a:bodyPr>
            <a:noAutofit/>
          </a:bodyPr>
          <a:lstStyle/>
          <a:p>
            <a:pPr algn="l"/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Desafíos en administración financiera y abastecimiento 2019</a:t>
            </a:r>
          </a:p>
        </p:txBody>
      </p:sp>
      <p:sp>
        <p:nvSpPr>
          <p:cNvPr id="4" name="Rectángulo 3"/>
          <p:cNvSpPr/>
          <p:nvPr/>
        </p:nvSpPr>
        <p:spPr>
          <a:xfrm>
            <a:off x="-92800" y="1298488"/>
            <a:ext cx="461335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Liderazgo procesos administrativos y financieros: </a:t>
            </a:r>
          </a:p>
          <a:p>
            <a:pPr lvl="0" algn="just"/>
            <a:r>
              <a:rPr lang="es-CL" dirty="0">
                <a:solidFill>
                  <a:schemeClr val="bg1"/>
                </a:solidFill>
              </a:rPr>
              <a:t>    Economías de escala y procesos de compra</a:t>
            </a:r>
          </a:p>
          <a:p>
            <a:pPr lvl="0" algn="just"/>
            <a:r>
              <a:rPr lang="es-CL" dirty="0">
                <a:solidFill>
                  <a:schemeClr val="bg1"/>
                </a:solidFill>
              </a:rPr>
              <a:t>    centralizados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Activación red de Subdirectores Administrativos SSVQ: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pPr lvl="0" algn="just"/>
            <a:r>
              <a:rPr lang="es-CL" dirty="0">
                <a:solidFill>
                  <a:schemeClr val="bg1"/>
                </a:solidFill>
              </a:rPr>
              <a:t>     Mayor monitoreo y equilibrio financiero</a:t>
            </a:r>
          </a:p>
          <a:p>
            <a:pPr lvl="0" algn="just"/>
            <a:r>
              <a:rPr lang="es-CL" dirty="0">
                <a:solidFill>
                  <a:schemeClr val="bg1"/>
                </a:solidFill>
              </a:rPr>
              <a:t>     Gestión de buenas prácticas y</a:t>
            </a:r>
          </a:p>
          <a:p>
            <a:pPr lvl="0" algn="just"/>
            <a:r>
              <a:rPr lang="es-CL" dirty="0">
                <a:solidFill>
                  <a:schemeClr val="bg1"/>
                </a:solidFill>
              </a:rPr>
              <a:t>     homologación de procedimientos</a:t>
            </a:r>
          </a:p>
          <a:p>
            <a:pPr lvl="0"/>
            <a:r>
              <a:rPr lang="es-CL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dirty="0">
                <a:solidFill>
                  <a:schemeClr val="bg1"/>
                </a:solidFill>
              </a:rPr>
              <a:t>Integración de la gestión financiera y de abastecimiento con producción hospitalaria y clínica.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dirty="0">
              <a:solidFill>
                <a:schemeClr val="bg1"/>
              </a:solidFill>
            </a:endParaRPr>
          </a:p>
          <a:p>
            <a:endParaRPr lang="es-CL" sz="1400" dirty="0">
              <a:solidFill>
                <a:schemeClr val="bg1"/>
              </a:solidFill>
            </a:endParaRPr>
          </a:p>
          <a:p>
            <a:pPr lvl="0"/>
            <a:endParaRPr lang="es-CL" sz="1400" dirty="0">
              <a:solidFill>
                <a:schemeClr val="bg1"/>
              </a:solidFill>
            </a:endParaRPr>
          </a:p>
          <a:p>
            <a:pPr lvl="0"/>
            <a:endParaRPr lang="es-CL" sz="1400" dirty="0">
              <a:solidFill>
                <a:schemeClr val="bg1"/>
              </a:solidFill>
            </a:endParaRPr>
          </a:p>
          <a:p>
            <a:pPr lvl="0"/>
            <a:r>
              <a:rPr lang="es-CL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6458" y="3525346"/>
            <a:ext cx="4410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s-CL" sz="1400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74558" y="437961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CL" sz="14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AF7BEDD-424A-4C22-8377-9F1E1C9AA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013" y="2260950"/>
            <a:ext cx="4627521" cy="314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7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-1" y="135468"/>
            <a:ext cx="7089913" cy="872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Equipos de salud para atención de las personas.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4" b="29273"/>
          <a:stretch/>
        </p:blipFill>
        <p:spPr>
          <a:xfrm>
            <a:off x="698984" y="2125133"/>
            <a:ext cx="7746031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2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4651"/>
            <a:ext cx="6062133" cy="546616"/>
          </a:xfrm>
        </p:spPr>
        <p:txBody>
          <a:bodyPr>
            <a:noAutofit/>
          </a:bodyPr>
          <a:lstStyle/>
          <a:p>
            <a:pPr algn="l"/>
            <a:r>
              <a:rPr lang="es-ES" sz="2800" b="1" dirty="0">
                <a:solidFill>
                  <a:srgbClr val="0070C0"/>
                </a:solidFill>
              </a:rPr>
              <a:t>Recursos Humanos, dotación red SSVQ.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49189" y="1535376"/>
            <a:ext cx="3612711" cy="41003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s-ES" sz="1800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2EC58B-D31B-4DA4-9196-47A715BA2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920" y="5951666"/>
            <a:ext cx="3507903" cy="906334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31498"/>
              </p:ext>
            </p:extLst>
          </p:nvPr>
        </p:nvGraphicFramePr>
        <p:xfrm>
          <a:off x="8467" y="1338470"/>
          <a:ext cx="4311742" cy="36667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19814">
                  <a:extLst>
                    <a:ext uri="{9D8B030D-6E8A-4147-A177-3AD203B41FA5}">
                      <a16:colId xmlns:a16="http://schemas.microsoft.com/office/drawing/2014/main" val="1911619203"/>
                    </a:ext>
                  </a:extLst>
                </a:gridCol>
                <a:gridCol w="2291928">
                  <a:extLst>
                    <a:ext uri="{9D8B030D-6E8A-4147-A177-3AD203B41FA5}">
                      <a16:colId xmlns:a16="http://schemas.microsoft.com/office/drawing/2014/main" val="4266143141"/>
                    </a:ext>
                  </a:extLst>
                </a:gridCol>
              </a:tblGrid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Directivos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3020688085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Profesionales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1.618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3407249949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Técnicos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1.847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87110835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Administrativos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703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350047359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Auxiliares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693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031542630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Médicos 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700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565416965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Odontólogos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96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217875318"/>
                  </a:ext>
                </a:extLst>
              </a:tr>
              <a:tr h="496763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Químicos farmacéuticos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46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186655311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Bioquímicos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4228879032"/>
                  </a:ext>
                </a:extLst>
              </a:tr>
              <a:tr h="319392">
                <a:tc>
                  <a:txBody>
                    <a:bodyPr/>
                    <a:lstStyle/>
                    <a:p>
                      <a:pPr algn="l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Formación  y Especialización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190</a:t>
                      </a:r>
                      <a:endParaRPr lang="es-CL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283714242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2922186" y="5150198"/>
            <a:ext cx="162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s-CL" b="1" dirty="0">
                <a:solidFill>
                  <a:schemeClr val="bg1"/>
                </a:solidFill>
                <a:latin typeface="Calibri" panose="020F0502020204030204" pitchFamily="34" charset="0"/>
              </a:rPr>
              <a:t>5.905 personas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4" b="29273"/>
          <a:stretch/>
        </p:blipFill>
        <p:spPr>
          <a:xfrm>
            <a:off x="8467" y="5350783"/>
            <a:ext cx="3280349" cy="14306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" t="-439" r="55318" b="439"/>
          <a:stretch/>
        </p:blipFill>
        <p:spPr>
          <a:xfrm>
            <a:off x="4535542" y="1077783"/>
            <a:ext cx="4599991" cy="578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9EBC58F-C4DE-4604-A354-E014A75BE5E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79203" y="1924768"/>
          <a:ext cx="3218367" cy="2034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AE8DDB21-CFED-482D-87C5-BB833A9FC4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06" t="7186" r="30784" b="-2083"/>
          <a:stretch/>
        </p:blipFill>
        <p:spPr>
          <a:xfrm>
            <a:off x="4568716" y="1102755"/>
            <a:ext cx="4575284" cy="500053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27A99C7-D630-40EF-97DE-880D69B28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862" y="1102755"/>
            <a:ext cx="4210787" cy="2771201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E1BB0872-8850-4925-9D26-E78195B974C2}"/>
              </a:ext>
            </a:extLst>
          </p:cNvPr>
          <p:cNvSpPr/>
          <p:nvPr/>
        </p:nvSpPr>
        <p:spPr>
          <a:xfrm>
            <a:off x="4078044" y="1635280"/>
            <a:ext cx="981344" cy="9401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b="1" dirty="0">
              <a:solidFill>
                <a:srgbClr val="002060"/>
              </a:solidFill>
            </a:endParaRPr>
          </a:p>
          <a:p>
            <a:pPr algn="ctr"/>
            <a:r>
              <a:rPr lang="es-CL" b="1" dirty="0">
                <a:solidFill>
                  <a:srgbClr val="002060"/>
                </a:solidFill>
              </a:rPr>
              <a:t>1.033</a:t>
            </a:r>
          </a:p>
          <a:p>
            <a:pPr algn="ctr"/>
            <a:r>
              <a:rPr lang="es-CL" sz="1100" b="1" dirty="0">
                <a:solidFill>
                  <a:schemeClr val="tx2"/>
                </a:solidFill>
              </a:rPr>
              <a:t>personas</a:t>
            </a:r>
            <a:endParaRPr lang="es-CL" sz="1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es-CL" b="1" dirty="0">
              <a:solidFill>
                <a:srgbClr val="00206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193A813-003F-46B0-9E9C-356CD22E11DF}"/>
              </a:ext>
            </a:extLst>
          </p:cNvPr>
          <p:cNvSpPr/>
          <p:nvPr/>
        </p:nvSpPr>
        <p:spPr>
          <a:xfrm>
            <a:off x="91097" y="290680"/>
            <a:ext cx="6244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</a:rPr>
              <a:t> Recursos Humanos, dotación red SSVQ.</a:t>
            </a:r>
            <a:endParaRPr lang="es-CL" sz="2800" dirty="0">
              <a:solidFill>
                <a:srgbClr val="0070C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1E13E27-5858-42A5-889E-86D8F0C1FE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988" b="1698"/>
          <a:stretch/>
        </p:blipFill>
        <p:spPr>
          <a:xfrm>
            <a:off x="4568716" y="4048124"/>
            <a:ext cx="4568718" cy="28003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D4693B3-241D-4A9F-A905-956DCAD494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10075"/>
            <a:ext cx="4395429" cy="2447925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E1BB0872-8850-4925-9D26-E78195B974C2}"/>
              </a:ext>
            </a:extLst>
          </p:cNvPr>
          <p:cNvSpPr/>
          <p:nvPr/>
        </p:nvSpPr>
        <p:spPr>
          <a:xfrm>
            <a:off x="4115824" y="4787293"/>
            <a:ext cx="981344" cy="940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L" b="1" dirty="0">
                <a:solidFill>
                  <a:schemeClr val="tx2"/>
                </a:solidFill>
              </a:rPr>
              <a:t>4.869 </a:t>
            </a:r>
            <a:r>
              <a:rPr lang="es-CL" sz="1100" b="1" dirty="0">
                <a:solidFill>
                  <a:schemeClr val="tx2"/>
                </a:solidFill>
              </a:rPr>
              <a:t>personas</a:t>
            </a:r>
            <a:endParaRPr lang="es-CL" sz="1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059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698" y="-25079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9EA2F40-DD50-4E8E-8AFE-AF994F71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977" y="321955"/>
            <a:ext cx="6332573" cy="512976"/>
          </a:xfrm>
        </p:spPr>
        <p:txBody>
          <a:bodyPr>
            <a:normAutofit fontScale="90000"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Capacitación a los funcionarios de la red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683778-390B-4415-93C5-26F2F1F44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  <a:p>
            <a:endParaRPr lang="es-CL" dirty="0"/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61987EA0-73A1-4321-B7EA-ECB7C5CBC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832715"/>
              </p:ext>
            </p:extLst>
          </p:nvPr>
        </p:nvGraphicFramePr>
        <p:xfrm>
          <a:off x="578294" y="3488663"/>
          <a:ext cx="3709554" cy="255642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709554">
                  <a:extLst>
                    <a:ext uri="{9D8B030D-6E8A-4147-A177-3AD203B41FA5}">
                      <a16:colId xmlns:a16="http://schemas.microsoft.com/office/drawing/2014/main" val="2810575865"/>
                    </a:ext>
                  </a:extLst>
                </a:gridCol>
              </a:tblGrid>
              <a:tr h="264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chemeClr val="bg1"/>
                          </a:solidFill>
                          <a:effectLst/>
                        </a:rPr>
                        <a:t>Principales áreas año 2017</a:t>
                      </a:r>
                      <a:endParaRPr lang="es-CL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01465410"/>
                  </a:ext>
                </a:extLst>
              </a:tr>
              <a:tr h="421561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endParaRPr lang="es-CL" sz="1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Modelo de Atención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22221610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GES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95351631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Calidad de la Atención y Trato al Usuario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99547484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Desarrollo Organizacional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75518399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TICS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01723553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Gestión Física, Administrativa y Financiera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7478905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Gestión y Desarrollo de las Personas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3823961"/>
                  </a:ext>
                </a:extLst>
              </a:tr>
              <a:tr h="26135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chemeClr val="bg1"/>
                          </a:solidFill>
                          <a:effectLst/>
                        </a:rPr>
                        <a:t>Emergencias y Desastres</a:t>
                      </a:r>
                      <a:endParaRPr lang="es-CL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46517960"/>
                  </a:ext>
                </a:extLst>
              </a:tr>
            </a:tbl>
          </a:graphicData>
        </a:graphic>
      </p:graphicFrame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AE440B79-24D6-4E58-B103-6F24D9C6F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98030"/>
              </p:ext>
            </p:extLst>
          </p:nvPr>
        </p:nvGraphicFramePr>
        <p:xfrm>
          <a:off x="4649680" y="3492553"/>
          <a:ext cx="4158214" cy="266369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158214">
                  <a:extLst>
                    <a:ext uri="{9D8B030D-6E8A-4147-A177-3AD203B41FA5}">
                      <a16:colId xmlns:a16="http://schemas.microsoft.com/office/drawing/2014/main" val="2604715007"/>
                    </a:ext>
                  </a:extLst>
                </a:gridCol>
              </a:tblGrid>
              <a:tr h="5385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dirty="0">
                          <a:solidFill>
                            <a:srgbClr val="0070C0"/>
                          </a:solidFill>
                          <a:effectLst/>
                        </a:rPr>
                        <a:t>Principales áreas año 2018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59384538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Enfermedades Transmisibles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75325284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Enfermedades crónicas, violencia y discapacidad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00754000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Hábitos de vida saludable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64088693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Curso de vida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86775660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Equidad y salud en todas las políticas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42318041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Medio ambiente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1737650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Institucionalidad del Sector Salud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14033097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Calidad de la atención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07353450"/>
                  </a:ext>
                </a:extLst>
              </a:tr>
              <a:tr h="236131"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L" sz="1400" dirty="0">
                          <a:solidFill>
                            <a:srgbClr val="0070C0"/>
                          </a:solidFill>
                          <a:effectLst/>
                        </a:rPr>
                        <a:t>Emergencias, desastres y epidemias</a:t>
                      </a:r>
                      <a:endParaRPr lang="es-CL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1228975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864178" y="6167648"/>
            <a:ext cx="2480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$ </a:t>
            </a:r>
            <a:r>
              <a:rPr lang="es-CL" sz="2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260.913.000 </a:t>
            </a:r>
            <a:endParaRPr lang="es-CL" sz="2400" b="1" dirty="0"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204039" y="6156243"/>
            <a:ext cx="3277352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L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$  </a:t>
            </a:r>
            <a:r>
              <a:rPr lang="es-CL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267.698.000 </a:t>
            </a:r>
            <a:endParaRPr lang="es-CL" sz="2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845133279"/>
              </p:ext>
            </p:extLst>
          </p:nvPr>
        </p:nvGraphicFramePr>
        <p:xfrm>
          <a:off x="1045153" y="1455383"/>
          <a:ext cx="2402897" cy="195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ángulo 8"/>
          <p:cNvSpPr/>
          <p:nvPr/>
        </p:nvSpPr>
        <p:spPr>
          <a:xfrm>
            <a:off x="909322" y="1898100"/>
            <a:ext cx="134844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 </a:t>
            </a:r>
            <a:r>
              <a:rPr lang="es-CL" sz="2400" b="1" dirty="0">
                <a:solidFill>
                  <a:schemeClr val="bg1"/>
                </a:solidFill>
              </a:rPr>
              <a:t>2.937</a:t>
            </a:r>
            <a:r>
              <a:rPr lang="es-CL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CL" dirty="0">
                <a:solidFill>
                  <a:schemeClr val="bg1"/>
                </a:solidFill>
              </a:rPr>
              <a:t>funcionarios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3103244" y="2431486"/>
            <a:ext cx="689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</a:rPr>
              <a:t>65 %</a:t>
            </a:r>
          </a:p>
        </p:txBody>
      </p:sp>
      <p:graphicFrame>
        <p:nvGraphicFramePr>
          <p:cNvPr id="20" name="Gráfico 19"/>
          <p:cNvGraphicFramePr/>
          <p:nvPr>
            <p:extLst>
              <p:ext uri="{D42A27DB-BD31-4B8C-83A1-F6EECF244321}">
                <p14:modId xmlns:p14="http://schemas.microsoft.com/office/powerpoint/2010/main" val="3229198643"/>
              </p:ext>
            </p:extLst>
          </p:nvPr>
        </p:nvGraphicFramePr>
        <p:xfrm>
          <a:off x="4956762" y="1455383"/>
          <a:ext cx="3168063" cy="1897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Rectángulo 20"/>
          <p:cNvSpPr/>
          <p:nvPr/>
        </p:nvSpPr>
        <p:spPr>
          <a:xfrm>
            <a:off x="5392105" y="1866437"/>
            <a:ext cx="134844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2400" b="1" dirty="0">
                <a:solidFill>
                  <a:srgbClr val="0070C0"/>
                </a:solidFill>
              </a:rPr>
              <a:t>3.397</a:t>
            </a:r>
          </a:p>
          <a:p>
            <a:pPr algn="ctr"/>
            <a:r>
              <a:rPr lang="es-CL" dirty="0">
                <a:solidFill>
                  <a:srgbClr val="0070C0"/>
                </a:solidFill>
              </a:rPr>
              <a:t>funcionarios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7416601" y="2405046"/>
            <a:ext cx="689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2000" b="1" dirty="0">
                <a:solidFill>
                  <a:srgbClr val="0070C0"/>
                </a:solidFill>
              </a:rPr>
              <a:t>70 %</a:t>
            </a:r>
          </a:p>
        </p:txBody>
      </p:sp>
    </p:spTree>
    <p:extLst>
      <p:ext uri="{BB962C8B-B14F-4D97-AF65-F5344CB8AC3E}">
        <p14:creationId xmlns:p14="http://schemas.microsoft.com/office/powerpoint/2010/main" val="11883171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65272" y="128916"/>
            <a:ext cx="2937158" cy="81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Ciudadanía     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r="22498"/>
          <a:stretch/>
        </p:blipFill>
        <p:spPr>
          <a:xfrm>
            <a:off x="-65314" y="1186542"/>
            <a:ext cx="9209314" cy="59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1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23385" r="29422" b="5212"/>
          <a:stretch/>
        </p:blipFill>
        <p:spPr>
          <a:xfrm>
            <a:off x="-56560" y="1065903"/>
            <a:ext cx="9213109" cy="5815937"/>
          </a:xfrm>
          <a:prstGeom prst="rect">
            <a:avLst/>
          </a:prstGeom>
        </p:spPr>
      </p:pic>
      <p:sp>
        <p:nvSpPr>
          <p:cNvPr id="9" name="Hexágono 8">
            <a:hlinkClick r:id="rId4" action="ppaction://hlinksldjump"/>
          </p:cNvPr>
          <p:cNvSpPr/>
          <p:nvPr/>
        </p:nvSpPr>
        <p:spPr>
          <a:xfrm rot="10800000">
            <a:off x="975967" y="1983888"/>
            <a:ext cx="1519583" cy="1307125"/>
          </a:xfrm>
          <a:prstGeom prst="hexagon">
            <a:avLst/>
          </a:prstGeom>
          <a:solidFill>
            <a:srgbClr val="4BACC6"/>
          </a:solidFill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5" name="Hexágono 14">
            <a:hlinkClick r:id="rId5" action="ppaction://hlinksldjump"/>
          </p:cNvPr>
          <p:cNvSpPr/>
          <p:nvPr/>
        </p:nvSpPr>
        <p:spPr>
          <a:xfrm rot="10800000">
            <a:off x="3273116" y="4664890"/>
            <a:ext cx="1500005" cy="1307125"/>
          </a:xfrm>
          <a:prstGeom prst="hexagon">
            <a:avLst/>
          </a:prstGeom>
          <a:solidFill>
            <a:srgbClr val="C00000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Hexágono 15">
            <a:hlinkClick r:id="rId6" action="ppaction://hlinksldjump"/>
          </p:cNvPr>
          <p:cNvSpPr/>
          <p:nvPr/>
        </p:nvSpPr>
        <p:spPr>
          <a:xfrm rot="10800000">
            <a:off x="5630398" y="3329721"/>
            <a:ext cx="1382484" cy="1288295"/>
          </a:xfrm>
          <a:prstGeom prst="hexagon">
            <a:avLst/>
          </a:prstGeom>
          <a:solidFill>
            <a:srgbClr val="99FF66"/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Hexágono 16">
            <a:hlinkClick r:id="rId7" action="ppaction://hlinksldjump"/>
          </p:cNvPr>
          <p:cNvSpPr/>
          <p:nvPr/>
        </p:nvSpPr>
        <p:spPr>
          <a:xfrm>
            <a:off x="4462797" y="2663367"/>
            <a:ext cx="1443008" cy="1262742"/>
          </a:xfrm>
          <a:prstGeom prst="hexagon">
            <a:avLst/>
          </a:prstGeom>
          <a:solidFill>
            <a:srgbClr val="FFC000"/>
          </a:solidFill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Rectángulo 18"/>
          <p:cNvSpPr/>
          <p:nvPr/>
        </p:nvSpPr>
        <p:spPr>
          <a:xfrm>
            <a:off x="975966" y="2468173"/>
            <a:ext cx="14925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L" sz="1600" b="1" dirty="0">
                <a:solidFill>
                  <a:schemeClr val="bg1"/>
                </a:solidFill>
              </a:rPr>
              <a:t>PARTICIPACIÓN</a:t>
            </a:r>
            <a:endParaRPr lang="es-CL" sz="1400" b="1" dirty="0">
              <a:solidFill>
                <a:schemeClr val="bg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402638" y="353549"/>
            <a:ext cx="43704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sz="2800" b="1" dirty="0">
                <a:solidFill>
                  <a:srgbClr val="0070C0"/>
                </a:solidFill>
              </a:rPr>
              <a:t>PARTICIPACIÓN CIUDADANA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5528988" y="3812284"/>
            <a:ext cx="1585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b="1" dirty="0">
                <a:solidFill>
                  <a:srgbClr val="00B050"/>
                </a:solidFill>
              </a:rPr>
              <a:t>PESPI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4411024" y="3110072"/>
            <a:ext cx="1585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b="1" dirty="0">
                <a:solidFill>
                  <a:schemeClr val="bg1"/>
                </a:solidFill>
              </a:rPr>
              <a:t>PRAIS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3583440" y="5120706"/>
            <a:ext cx="879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b="1" dirty="0">
                <a:solidFill>
                  <a:schemeClr val="bg1"/>
                </a:solidFill>
              </a:rPr>
              <a:t>OIRS</a:t>
            </a:r>
          </a:p>
        </p:txBody>
      </p:sp>
      <p:sp>
        <p:nvSpPr>
          <p:cNvPr id="24" name="Hexágono 23">
            <a:hlinkClick r:id="rId8" action="ppaction://hlinksldjump"/>
          </p:cNvPr>
          <p:cNvSpPr/>
          <p:nvPr/>
        </p:nvSpPr>
        <p:spPr>
          <a:xfrm>
            <a:off x="975967" y="3346166"/>
            <a:ext cx="1461920" cy="1262742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ángulo 3"/>
          <p:cNvSpPr/>
          <p:nvPr/>
        </p:nvSpPr>
        <p:spPr>
          <a:xfrm>
            <a:off x="1016330" y="3819978"/>
            <a:ext cx="1438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CL" sz="1400" b="1" dirty="0">
                <a:solidFill>
                  <a:schemeClr val="bg1"/>
                </a:solidFill>
              </a:rPr>
              <a:t>TRANSPARENCIA</a:t>
            </a:r>
          </a:p>
        </p:txBody>
      </p:sp>
    </p:spTree>
    <p:extLst>
      <p:ext uri="{BB962C8B-B14F-4D97-AF65-F5344CB8AC3E}">
        <p14:creationId xmlns:p14="http://schemas.microsoft.com/office/powerpoint/2010/main" val="13837875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6100" y="357461"/>
            <a:ext cx="4945767" cy="546706"/>
          </a:xfrm>
        </p:spPr>
        <p:txBody>
          <a:bodyPr>
            <a:normAutofit/>
          </a:bodyPr>
          <a:lstStyle/>
          <a:p>
            <a:pPr algn="l"/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Participación ciudadana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674919" y="1689100"/>
            <a:ext cx="7186381" cy="445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0" name="Picture 4" descr="Imagen foto_00000005">
            <a:extLst>
              <a:ext uri="{FF2B5EF4-FFF2-40B4-BE49-F238E27FC236}">
                <a16:creationId xmlns:a16="http://schemas.microsoft.com/office/drawing/2014/main" id="{F1A7A685-9D3C-4AC3-B9C9-7918F1425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/>
          <a:stretch/>
        </p:blipFill>
        <p:spPr bwMode="auto">
          <a:xfrm>
            <a:off x="4543031" y="1100202"/>
            <a:ext cx="4611725" cy="310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AAA276C-3DF1-4C96-9E58-6B074CEA9F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2"/>
          <a:stretch/>
        </p:blipFill>
        <p:spPr>
          <a:xfrm>
            <a:off x="4528456" y="3646842"/>
            <a:ext cx="4615543" cy="31946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9" y="2783200"/>
            <a:ext cx="4440945" cy="15697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uadroTexto 7"/>
          <p:cNvSpPr txBox="1"/>
          <p:nvPr/>
        </p:nvSpPr>
        <p:spPr>
          <a:xfrm>
            <a:off x="0" y="1156707"/>
            <a:ext cx="3926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FORTALECIMIENTO SOCIEDAD CIVIL: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7262" y="1587177"/>
            <a:ext cx="4534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2018, elecciones del Consejo de la Sociedad Civil, COSOC, participación del 90% de las agrupaciones con derecho a voto. Se eligieron 12 miembros. Juraron el 16 de mayo en  Cuenta Pública SSVQ</a:t>
            </a:r>
            <a:r>
              <a:rPr lang="es-ES_tradnl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7262" y="4440702"/>
            <a:ext cx="429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MÁS INFORMACIÓN A LA COMUNIDAD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-104409" y="4855299"/>
            <a:ext cx="46155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Conversatorios y charlas, temas abordados:  avances del Hospital Biprovincial  y Diálogo Ciudadano donde se levantaron las necesidades de la comunidad para el 2019</a:t>
            </a:r>
            <a:r>
              <a:rPr lang="es-ES_tradnl" sz="1600" b="1" dirty="0">
                <a:solidFill>
                  <a:schemeClr val="bg1"/>
                </a:solidFill>
              </a:rPr>
              <a:t>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es-ES_tradnl" sz="1600" b="1" dirty="0">
              <a:solidFill>
                <a:schemeClr val="bg1"/>
              </a:solidFill>
            </a:endParaRP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Grupo priorizado el 2018 fue la red de voluntariado. Hay 38 organizaciones que fortalecerán el trabajo comunitario.</a:t>
            </a:r>
            <a:endParaRPr lang="es-CL" sz="1600" dirty="0">
              <a:solidFill>
                <a:schemeClr val="bg1"/>
              </a:solidFill>
            </a:endParaRPr>
          </a:p>
        </p:txBody>
      </p:sp>
      <p:cxnSp>
        <p:nvCxnSpPr>
          <p:cNvPr id="17" name="Conector recto 16"/>
          <p:cNvCxnSpPr/>
          <p:nvPr/>
        </p:nvCxnSpPr>
        <p:spPr>
          <a:xfrm>
            <a:off x="4528456" y="3646842"/>
            <a:ext cx="461554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7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72000" y="0"/>
            <a:ext cx="4550229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7764" y="288222"/>
            <a:ext cx="6402779" cy="615945"/>
          </a:xfrm>
        </p:spPr>
        <p:txBody>
          <a:bodyPr>
            <a:noAutofit/>
          </a:bodyPr>
          <a:lstStyle/>
          <a:p>
            <a:pPr algn="l"/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Programa de Acceso a la Salud Migrante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674919" y="904168"/>
            <a:ext cx="4816948" cy="546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674919" y="1689100"/>
            <a:ext cx="7186381" cy="4450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1390F17-4A26-4EAF-8E1C-AC9C13B8B2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98" r="10700"/>
          <a:stretch/>
        </p:blipFill>
        <p:spPr>
          <a:xfrm>
            <a:off x="-1" y="1088732"/>
            <a:ext cx="4593771" cy="349371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C0E8B3-3D17-40B2-AAC3-30FEFD2307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6084"/>
          <a:stretch/>
        </p:blipFill>
        <p:spPr>
          <a:xfrm>
            <a:off x="-21771" y="4593771"/>
            <a:ext cx="9144000" cy="227555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615541" y="1101158"/>
            <a:ext cx="4572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Mejor información a usuarios migrantes:</a:t>
            </a:r>
          </a:p>
          <a:p>
            <a:pPr lvl="0" fontAlgn="base"/>
            <a:r>
              <a:rPr lang="es-ES_tradnl" sz="1600" dirty="0">
                <a:solidFill>
                  <a:schemeClr val="bg1"/>
                </a:solidFill>
              </a:rPr>
              <a:t>Producción de  material informativo y de prevención para los usuarios de hospitales de la red. </a:t>
            </a:r>
          </a:p>
          <a:p>
            <a:pPr lvl="0" fontAlgn="base"/>
            <a:endParaRPr lang="es-ES_tradnl" sz="1600" dirty="0">
              <a:solidFill>
                <a:schemeClr val="bg1"/>
              </a:solidFill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Mayor capacitación a funcionarios de salud:</a:t>
            </a:r>
          </a:p>
          <a:p>
            <a:pPr lvl="0" fontAlgn="base"/>
            <a:r>
              <a:rPr lang="es-ES_tradnl" sz="1600" dirty="0">
                <a:solidFill>
                  <a:schemeClr val="bg1"/>
                </a:solidFill>
              </a:rPr>
              <a:t>Para mejorar y conocer las buenas prácticas de la red de salud , se realizaron  pasantías en APS y hospitales.</a:t>
            </a:r>
          </a:p>
          <a:p>
            <a:pPr lvl="0" fontAlgn="base"/>
            <a:endParaRPr lang="es-ES_tradnl" sz="1600" dirty="0">
              <a:solidFill>
                <a:schemeClr val="bg1"/>
              </a:solidFill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 Mejor acceso al sistema de salud:</a:t>
            </a:r>
            <a:endParaRPr lang="es-CL" sz="1600" dirty="0">
              <a:solidFill>
                <a:schemeClr val="bg1"/>
              </a:solidFill>
            </a:endParaRPr>
          </a:p>
          <a:p>
            <a:pPr lvl="0" fontAlgn="base"/>
            <a:r>
              <a:rPr lang="es-ES_tradnl" sz="1600" dirty="0">
                <a:solidFill>
                  <a:schemeClr val="bg1"/>
                </a:solidFill>
              </a:rPr>
              <a:t>Contratación de 2 facilitadores de idioma creole,  cumplen funciones en los Hospitales de Quilpué y Quillota.</a:t>
            </a:r>
            <a:endParaRPr lang="es-CL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ángulo 78"/>
          <p:cNvSpPr/>
          <p:nvPr/>
        </p:nvSpPr>
        <p:spPr>
          <a:xfrm>
            <a:off x="11782" y="1074698"/>
            <a:ext cx="9137432" cy="242042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5"/>
          <a:stretch/>
        </p:blipFill>
        <p:spPr>
          <a:xfrm>
            <a:off x="0" y="0"/>
            <a:ext cx="9137432" cy="87956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231F3C0-0599-4D18-B0AE-00981AA3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2" y="274639"/>
            <a:ext cx="6619875" cy="506412"/>
          </a:xfrm>
        </p:spPr>
        <p:txBody>
          <a:bodyPr>
            <a:noAutofit/>
          </a:bodyPr>
          <a:lstStyle/>
          <a:p>
            <a:r>
              <a:rPr lang="es-CL" sz="2800" dirty="0">
                <a:solidFill>
                  <a:srgbClr val="0070C0"/>
                </a:solidFill>
              </a:rPr>
              <a:t>Comisiones Técnicas Territoriales de Salud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839396-D7B7-40D6-BDDF-6BBF3DCA1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2002" y="1239939"/>
            <a:ext cx="6115430" cy="19873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L" sz="2000" dirty="0">
                <a:solidFill>
                  <a:schemeClr val="bg1"/>
                </a:solidFill>
              </a:rPr>
              <a:t>Lograr una integración real de la red asistencial, desde la Atención Primaria de Salud y nivel hospitalario de mayor y menor complejidad, para otorgar al usuario una atención más oportuna de su problema de salud, garantizando la continuidad de la atención en todos sus procesos. </a:t>
            </a:r>
          </a:p>
          <a:p>
            <a:pPr algn="just"/>
            <a:endParaRPr lang="es-CL" sz="1600" dirty="0">
              <a:solidFill>
                <a:schemeClr val="bg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231100" y="5076695"/>
            <a:ext cx="654637" cy="432613"/>
          </a:xfrm>
          <a:prstGeom prst="straightConnector1">
            <a:avLst/>
          </a:prstGeom>
          <a:ln w="44450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CuadroTexto 42"/>
          <p:cNvSpPr txBox="1"/>
          <p:nvPr/>
        </p:nvSpPr>
        <p:spPr>
          <a:xfrm>
            <a:off x="548640" y="1416779"/>
            <a:ext cx="2169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600" b="1" dirty="0">
                <a:solidFill>
                  <a:schemeClr val="bg1"/>
                </a:solidFill>
              </a:rPr>
              <a:t>OBJETIVO</a:t>
            </a:r>
          </a:p>
        </p:txBody>
      </p:sp>
      <p:cxnSp>
        <p:nvCxnSpPr>
          <p:cNvPr id="45" name="Conector recto 44"/>
          <p:cNvCxnSpPr/>
          <p:nvPr/>
        </p:nvCxnSpPr>
        <p:spPr>
          <a:xfrm flipV="1">
            <a:off x="452785" y="2008551"/>
            <a:ext cx="2361574" cy="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819675" y="3857281"/>
            <a:ext cx="1402277" cy="1442923"/>
          </a:xfrm>
          <a:prstGeom prst="ellipse">
            <a:avLst/>
          </a:prstGeom>
          <a:solidFill>
            <a:srgbClr val="50B9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9" name="CuadroTexto 58"/>
          <p:cNvSpPr txBox="1"/>
          <p:nvPr/>
        </p:nvSpPr>
        <p:spPr>
          <a:xfrm>
            <a:off x="1106399" y="4392934"/>
            <a:ext cx="902006" cy="381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Acceso</a:t>
            </a:r>
          </a:p>
        </p:txBody>
      </p:sp>
      <p:cxnSp>
        <p:nvCxnSpPr>
          <p:cNvPr id="61" name="Conector recto de flecha 60"/>
          <p:cNvCxnSpPr/>
          <p:nvPr/>
        </p:nvCxnSpPr>
        <p:spPr>
          <a:xfrm>
            <a:off x="2252271" y="5002586"/>
            <a:ext cx="663982" cy="422433"/>
          </a:xfrm>
          <a:prstGeom prst="straightConnector1">
            <a:avLst/>
          </a:prstGeom>
          <a:ln w="44450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Elipse 30"/>
          <p:cNvSpPr/>
          <p:nvPr/>
        </p:nvSpPr>
        <p:spPr>
          <a:xfrm>
            <a:off x="3006589" y="5056570"/>
            <a:ext cx="1402277" cy="1442923"/>
          </a:xfrm>
          <a:prstGeom prst="ellipse">
            <a:avLst/>
          </a:prstGeom>
          <a:solidFill>
            <a:srgbClr val="368F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0" name="CuadroTexto 59"/>
          <p:cNvSpPr txBox="1"/>
          <p:nvPr/>
        </p:nvSpPr>
        <p:spPr>
          <a:xfrm>
            <a:off x="3022002" y="5606000"/>
            <a:ext cx="144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Oportunidad</a:t>
            </a:r>
          </a:p>
        </p:txBody>
      </p:sp>
      <p:cxnSp>
        <p:nvCxnSpPr>
          <p:cNvPr id="66" name="Conector recto de flecha 65"/>
          <p:cNvCxnSpPr/>
          <p:nvPr/>
        </p:nvCxnSpPr>
        <p:spPr>
          <a:xfrm flipV="1">
            <a:off x="4477865" y="5103119"/>
            <a:ext cx="654637" cy="432613"/>
          </a:xfrm>
          <a:prstGeom prst="straightConnector1">
            <a:avLst/>
          </a:prstGeom>
          <a:ln w="44450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Elipse 67"/>
          <p:cNvSpPr/>
          <p:nvPr/>
        </p:nvSpPr>
        <p:spPr>
          <a:xfrm>
            <a:off x="5088397" y="3857281"/>
            <a:ext cx="1402277" cy="1442923"/>
          </a:xfrm>
          <a:prstGeom prst="ellipse">
            <a:avLst/>
          </a:prstGeom>
          <a:solidFill>
            <a:srgbClr val="F28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9" name="CuadroTexto 68"/>
          <p:cNvSpPr txBox="1"/>
          <p:nvPr/>
        </p:nvSpPr>
        <p:spPr>
          <a:xfrm>
            <a:off x="5123738" y="4373414"/>
            <a:ext cx="1388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Continuidad</a:t>
            </a:r>
          </a:p>
        </p:txBody>
      </p:sp>
      <p:cxnSp>
        <p:nvCxnSpPr>
          <p:cNvPr id="70" name="Conector recto de flecha 69"/>
          <p:cNvCxnSpPr/>
          <p:nvPr/>
        </p:nvCxnSpPr>
        <p:spPr>
          <a:xfrm>
            <a:off x="6483875" y="5108208"/>
            <a:ext cx="663982" cy="422433"/>
          </a:xfrm>
          <a:prstGeom prst="straightConnector1">
            <a:avLst/>
          </a:prstGeom>
          <a:ln w="47625">
            <a:solidFill>
              <a:schemeClr val="bg1">
                <a:lumMod val="8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Elipse 71"/>
          <p:cNvSpPr/>
          <p:nvPr/>
        </p:nvSpPr>
        <p:spPr>
          <a:xfrm>
            <a:off x="7236108" y="4774389"/>
            <a:ext cx="1402277" cy="1442923"/>
          </a:xfrm>
          <a:prstGeom prst="ellipse">
            <a:avLst/>
          </a:prstGeom>
          <a:solidFill>
            <a:srgbClr val="E94B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3" name="CuadroTexto 72"/>
          <p:cNvSpPr txBox="1"/>
          <p:nvPr/>
        </p:nvSpPr>
        <p:spPr>
          <a:xfrm>
            <a:off x="7343388" y="5323819"/>
            <a:ext cx="12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Resolución</a:t>
            </a:r>
          </a:p>
        </p:txBody>
      </p:sp>
      <p:sp>
        <p:nvSpPr>
          <p:cNvPr id="75" name="Elipse 74"/>
          <p:cNvSpPr/>
          <p:nvPr/>
        </p:nvSpPr>
        <p:spPr>
          <a:xfrm>
            <a:off x="7305543" y="4860484"/>
            <a:ext cx="1273706" cy="127370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6" name="Elipse 75"/>
          <p:cNvSpPr/>
          <p:nvPr/>
        </p:nvSpPr>
        <p:spPr>
          <a:xfrm>
            <a:off x="5154057" y="3940097"/>
            <a:ext cx="1273706" cy="127370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7" name="Elipse 76"/>
          <p:cNvSpPr/>
          <p:nvPr/>
        </p:nvSpPr>
        <p:spPr>
          <a:xfrm>
            <a:off x="3068877" y="5141178"/>
            <a:ext cx="1273706" cy="1273707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8" name="Elipse 77"/>
          <p:cNvSpPr/>
          <p:nvPr/>
        </p:nvSpPr>
        <p:spPr>
          <a:xfrm>
            <a:off x="885737" y="3947710"/>
            <a:ext cx="1273706" cy="127370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56947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CDE5359-99D3-4C68-B65D-3D7EB6B1D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378"/>
            <a:ext cx="4484914" cy="605757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Programa Trata de Personas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D3AB20-D32C-4709-8E32-4837FA7DE1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0"/>
          <a:stretch/>
        </p:blipFill>
        <p:spPr>
          <a:xfrm>
            <a:off x="4397829" y="4810493"/>
            <a:ext cx="4746170" cy="20475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0AB82CF-A6D8-4D63-BBF3-C769D9F9A5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76" t="10513"/>
          <a:stretch/>
        </p:blipFill>
        <p:spPr>
          <a:xfrm>
            <a:off x="4397828" y="1082941"/>
            <a:ext cx="4746171" cy="378646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39486" y="1683513"/>
            <a:ext cx="392974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s-ES_tradnl" dirty="0">
                <a:solidFill>
                  <a:schemeClr val="bg1"/>
                </a:solidFill>
              </a:rPr>
              <a:t>Formación de equipo de referencia en abordaje de Trata de Personas,</a:t>
            </a:r>
            <a:r>
              <a:rPr lang="es-CL" dirty="0">
                <a:solidFill>
                  <a:schemeClr val="bg1"/>
                </a:solidFill>
              </a:rPr>
              <a:t> Explotación Sexual Comercial de Niños, Niñas y Adolescentes</a:t>
            </a:r>
            <a:r>
              <a:rPr lang="es-ES_tradnl" dirty="0">
                <a:solidFill>
                  <a:schemeClr val="bg1"/>
                </a:solidFill>
              </a:rPr>
              <a:t> y Violencia. </a:t>
            </a:r>
          </a:p>
          <a:p>
            <a:pPr lvl="0" algn="just" fontAlgn="base"/>
            <a:endParaRPr lang="es-ES_tradnl" dirty="0">
              <a:solidFill>
                <a:schemeClr val="bg1"/>
              </a:solidFill>
            </a:endParaRPr>
          </a:p>
          <a:p>
            <a:pPr lvl="0" algn="just" fontAlgn="base"/>
            <a:endParaRPr lang="es-ES_tradnl" dirty="0">
              <a:solidFill>
                <a:schemeClr val="bg1"/>
              </a:solidFill>
            </a:endParaRPr>
          </a:p>
          <a:p>
            <a:pPr lvl="0" algn="just" fontAlgn="base"/>
            <a:r>
              <a:rPr lang="es-ES_tradnl" dirty="0">
                <a:solidFill>
                  <a:schemeClr val="bg1"/>
                </a:solidFill>
              </a:rPr>
              <a:t>En  Hospital Dr. Gustavo  </a:t>
            </a:r>
            <a:r>
              <a:rPr lang="es-ES_tradnl" dirty="0" err="1">
                <a:solidFill>
                  <a:schemeClr val="bg1"/>
                </a:solidFill>
              </a:rPr>
              <a:t>Fricke</a:t>
            </a:r>
            <a:r>
              <a:rPr lang="es-ES_tradnl" dirty="0">
                <a:solidFill>
                  <a:schemeClr val="bg1"/>
                </a:solidFill>
              </a:rPr>
              <a:t> se dio el puntapié inicial al trabajo en red sobre la detección temprana y primera respuesta en salud, ante las sospechas de delitos de trata de personas tipificadas como delitos graves y violentos.</a:t>
            </a:r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1904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93771" y="0"/>
            <a:ext cx="455022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833D26-164D-4D15-A519-98375A468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02" y="196261"/>
            <a:ext cx="3428748" cy="587510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rgbClr val="0070C0"/>
                </a:solidFill>
              </a:rPr>
              <a:t>Programa Refugiados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A7122C-1348-4282-9E21-C85CCAC805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8"/>
          <a:stretch/>
        </p:blipFill>
        <p:spPr>
          <a:xfrm>
            <a:off x="0" y="1105758"/>
            <a:ext cx="4593771" cy="316282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F3F5D50-23CF-44AF-9BBB-67890AAFE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20" y="4268582"/>
            <a:ext cx="3816803" cy="253990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593199" y="1859619"/>
            <a:ext cx="45290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Servicio de Salud  y  equipos APS de Villa Alemana, recibieron 7 familias  sirias refugiadas.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es-ES_tradnl" sz="1600" dirty="0">
              <a:solidFill>
                <a:schemeClr val="bg1"/>
              </a:solidFill>
            </a:endParaRP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Con ACNUR, Alto Comisionado de Naciones Unidas para los Refugiados, se capacitó a  equipos  de Hospitales del Marga Marga y Dr. </a:t>
            </a:r>
            <a:r>
              <a:rPr lang="es-ES_tradnl" sz="1600" dirty="0" err="1">
                <a:solidFill>
                  <a:schemeClr val="bg1"/>
                </a:solidFill>
              </a:rPr>
              <a:t>Fricke</a:t>
            </a:r>
            <a:r>
              <a:rPr lang="es-ES_tradnl" sz="1600" dirty="0">
                <a:solidFill>
                  <a:schemeClr val="bg1"/>
                </a:solidFill>
              </a:rPr>
              <a:t>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es-ES_tradnl" sz="1600" dirty="0">
              <a:solidFill>
                <a:schemeClr val="bg1"/>
              </a:solidFill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Coordinación de horas médicas para abordaje a usuarios con trauma severo y/o no asumidos, en Salud Mental, Chile Crece, Maternidad, SOME y Admisión en: APS Villa Alemana,  Hospitales de Peñablanca, Quilpué y Dr. Fricke.</a:t>
            </a: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endParaRPr lang="es-ES_tradnl" sz="1600" dirty="0">
              <a:solidFill>
                <a:schemeClr val="bg1"/>
              </a:solidFill>
            </a:endParaRPr>
          </a:p>
          <a:p>
            <a:pPr marL="285750" lvl="0" indent="-285750" algn="just" fontAlgn="base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bg1"/>
                </a:solidFill>
              </a:rPr>
              <a:t>Interconsultas : coordinación hospitales relacionados con la atención de refugiados,  coordinación con Ministerio del Interior, ACNUR y  Vicaría.</a:t>
            </a:r>
            <a:endParaRPr lang="es-CL" sz="1600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65" y="5222141"/>
            <a:ext cx="1835565" cy="183556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37125" y="1159523"/>
            <a:ext cx="4868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 </a:t>
            </a:r>
            <a:r>
              <a:rPr lang="es-CL" b="1" dirty="0">
                <a:solidFill>
                  <a:schemeClr val="bg1"/>
                </a:solidFill>
              </a:rPr>
              <a:t>Acogida, atención de salud y tratamiento psicológico a personas refugiadas.</a:t>
            </a:r>
          </a:p>
        </p:txBody>
      </p:sp>
    </p:spTree>
    <p:extLst>
      <p:ext uri="{BB962C8B-B14F-4D97-AF65-F5344CB8AC3E}">
        <p14:creationId xmlns:p14="http://schemas.microsoft.com/office/powerpoint/2010/main" val="139861830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46082" name="Título 1">
            <a:extLst>
              <a:ext uri="{FF2B5EF4-FFF2-40B4-BE49-F238E27FC236}">
                <a16:creationId xmlns:a16="http://schemas.microsoft.com/office/drawing/2014/main" id="{0CFB342B-F98D-4D3A-8C4D-631281578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357"/>
            <a:ext cx="3603813" cy="611375"/>
          </a:xfrm>
        </p:spPr>
        <p:txBody>
          <a:bodyPr>
            <a:normAutofit/>
          </a:bodyPr>
          <a:lstStyle/>
          <a:p>
            <a:r>
              <a:rPr lang="es-CL" altLang="es-CL" sz="2800" b="1" dirty="0">
                <a:solidFill>
                  <a:srgbClr val="0070C0"/>
                </a:solidFill>
                <a:latin typeface="Verdana" panose="020B0604030504040204" pitchFamily="34" charset="0"/>
                <a:ea typeface="ヒラギノ角ゴ Pro W3"/>
                <a:cs typeface="Verdana" panose="020B0604030504040204" pitchFamily="34" charset="0"/>
              </a:rPr>
              <a:t>Programa PESPI</a:t>
            </a:r>
          </a:p>
        </p:txBody>
      </p:sp>
      <p:pic>
        <p:nvPicPr>
          <p:cNvPr id="46084" name="Imagen 2">
            <a:extLst>
              <a:ext uri="{FF2B5EF4-FFF2-40B4-BE49-F238E27FC236}">
                <a16:creationId xmlns:a16="http://schemas.microsoft.com/office/drawing/2014/main" id="{31F311BF-AA0F-4266-A24B-AEE1132F8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542" y="1086401"/>
            <a:ext cx="4608458" cy="284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0682" y="543232"/>
            <a:ext cx="69028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altLang="es-CL" dirty="0">
                <a:solidFill>
                  <a:srgbClr val="0070C0"/>
                </a:solidFill>
                <a:latin typeface="Verdana" panose="020B0604030504040204" pitchFamily="34" charset="0"/>
                <a:ea typeface="ヒラギノ角ゴ Pro W3"/>
                <a:cs typeface="Verdana" panose="020B0604030504040204" pitchFamily="34" charset="0"/>
              </a:rPr>
              <a:t>Dispositivo de Salud Mapuche Forestal Alto Viña del Mar </a:t>
            </a:r>
            <a:endParaRPr lang="es-CL" dirty="0"/>
          </a:p>
        </p:txBody>
      </p:sp>
      <p:sp>
        <p:nvSpPr>
          <p:cNvPr id="6" name="Rectángulo 5"/>
          <p:cNvSpPr/>
          <p:nvPr/>
        </p:nvSpPr>
        <p:spPr>
          <a:xfrm>
            <a:off x="-74063" y="1301836"/>
            <a:ext cx="4535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Programa Especial de Salud y Pueblos Indígenas, contribuye al mejoramiento de la salud, a través del desarrollo de un modelo con enfoque intercultural.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-74064" y="2937639"/>
            <a:ext cx="47565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168 atenciones año 2018.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altLang="es-CL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60% de las atenciones a personas de ascendencia indígena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altLang="es-CL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40% de las atenciones a personas sin ascendencia indígena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altLang="es-CL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Inversión Programa Especial de Salud y Pueblos Indígenas para el funcionamiento del dispositivo  $ 3.500.000.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-8827" y="6418840"/>
            <a:ext cx="4461479" cy="350719"/>
            <a:chOff x="80682" y="6136049"/>
            <a:chExt cx="3492166" cy="274521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82" y="6136049"/>
              <a:ext cx="1746083" cy="274521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6765" y="6136049"/>
              <a:ext cx="1746083" cy="274521"/>
            </a:xfrm>
            <a:prstGeom prst="rect">
              <a:avLst/>
            </a:prstGeom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386627FF-1713-4D37-A10C-F09D18622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804" y="3903261"/>
            <a:ext cx="4608458" cy="294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501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0" name="Picture 7" descr="http://static.diario.latercera.com/201208/1600805.jpg">
            <a:extLst>
              <a:ext uri="{FF2B5EF4-FFF2-40B4-BE49-F238E27FC236}">
                <a16:creationId xmlns:a16="http://schemas.microsoft.com/office/drawing/2014/main" id="{F2258DC0-64C7-4644-87F0-A97196327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6766"/>
            <a:ext cx="4593771" cy="283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93771" y="47347"/>
            <a:ext cx="4550229" cy="6858000"/>
          </a:xfrm>
          <a:prstGeom prst="rect">
            <a:avLst/>
          </a:prstGeom>
        </p:spPr>
      </p:pic>
      <p:sp>
        <p:nvSpPr>
          <p:cNvPr id="41986" name="Título 1">
            <a:extLst>
              <a:ext uri="{FF2B5EF4-FFF2-40B4-BE49-F238E27FC236}">
                <a16:creationId xmlns:a16="http://schemas.microsoft.com/office/drawing/2014/main" id="{780BD6D2-21D4-4CB9-8CDF-348AE21C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6315075" cy="848926"/>
          </a:xfrm>
        </p:spPr>
        <p:txBody>
          <a:bodyPr>
            <a:normAutofit/>
          </a:bodyPr>
          <a:lstStyle/>
          <a:p>
            <a:pPr algn="l"/>
            <a:r>
              <a:rPr lang="es-CL" altLang="es-CL" sz="1600" b="1" dirty="0">
                <a:solidFill>
                  <a:srgbClr val="0070C0"/>
                </a:solidFill>
                <a:latin typeface="Verdana" panose="020B0604030504040204" pitchFamily="34" charset="0"/>
                <a:ea typeface="ヒラギノ角ゴ Pro W3"/>
                <a:cs typeface="Verdana" panose="020B0604030504040204" pitchFamily="34" charset="0"/>
              </a:rPr>
              <a:t>Programa PESPI: DISPOSITIVO DE SALUD MAPUCHE HOSPITAL DE PEÑABLANCA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640699" y="1174620"/>
            <a:ext cx="4351294" cy="5035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638 atenciones de medicina mapuche a través de Machi.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82% atenciones de personas que no pertenecen a pueblo indígena.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18%  atenciones de personas que pertenecen a población indígena.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Manejo de heridas por Lawentuchefe: 120 atenciones al año.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  <a:ea typeface="ヒラギノ角ゴ Pro W3"/>
                <a:cs typeface="ヒラギノ角ゴ Pro W3"/>
              </a:rPr>
              <a:t>Inversión Programa Especial de Salud y Pueblos Indígenas para el dispositivo:  $ 19.870.000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CL" altLang="es-CL" dirty="0">
                <a:solidFill>
                  <a:schemeClr val="bg1"/>
                </a:solidFill>
              </a:rPr>
              <a:t>Reconstrucción </a:t>
            </a:r>
            <a:r>
              <a:rPr lang="es-CL" altLang="es-CL" dirty="0" err="1">
                <a:solidFill>
                  <a:schemeClr val="bg1"/>
                </a:solidFill>
              </a:rPr>
              <a:t>ruka</a:t>
            </a:r>
            <a:r>
              <a:rPr lang="es-CL" altLang="es-CL" dirty="0">
                <a:solidFill>
                  <a:schemeClr val="bg1"/>
                </a:solidFill>
              </a:rPr>
              <a:t>: $14.712.000</a:t>
            </a:r>
            <a:endParaRPr lang="es-CL" altLang="es-CL" dirty="0">
              <a:solidFill>
                <a:schemeClr val="bg1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90469" y="6461584"/>
            <a:ext cx="4461479" cy="350719"/>
            <a:chOff x="80682" y="6136049"/>
            <a:chExt cx="3492166" cy="274521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82" y="6136049"/>
              <a:ext cx="1746083" cy="274521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6765" y="6136049"/>
              <a:ext cx="1746083" cy="274521"/>
            </a:xfrm>
            <a:prstGeom prst="rect">
              <a:avLst/>
            </a:prstGeom>
          </p:spPr>
        </p:pic>
      </p:grpSp>
      <p:pic>
        <p:nvPicPr>
          <p:cNvPr id="18" name="Imagen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65" y="5222141"/>
            <a:ext cx="1835565" cy="1835565"/>
          </a:xfrm>
          <a:prstGeom prst="rect">
            <a:avLst/>
          </a:prstGeom>
        </p:spPr>
      </p:pic>
      <p:pic>
        <p:nvPicPr>
          <p:cNvPr id="7" name="Marcador de contenido 6" descr="Imagen que contiene persona, exterior, sujetando, hombre&#10;&#10;Descripción generada automáticamente">
            <a:extLst>
              <a:ext uri="{FF2B5EF4-FFF2-40B4-BE49-F238E27FC236}">
                <a16:creationId xmlns:a16="http://schemas.microsoft.com/office/drawing/2014/main" id="{9A4EDC53-026B-4274-9375-73EE55E3AE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14500" y="3997640"/>
            <a:ext cx="4593770" cy="2834640"/>
          </a:xfrm>
        </p:spPr>
      </p:pic>
      <p:pic>
        <p:nvPicPr>
          <p:cNvPr id="16" name="Picture 2" descr="Resultado de imagen para simbolo mapuche">
            <a:extLst>
              <a:ext uri="{FF2B5EF4-FFF2-40B4-BE49-F238E27FC236}">
                <a16:creationId xmlns:a16="http://schemas.microsoft.com/office/drawing/2014/main" id="{32B5BCDA-9492-4663-B1C9-AB299BAC4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9" y="5799801"/>
            <a:ext cx="1007602" cy="100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0374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65" y="0"/>
            <a:ext cx="9216916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5974" y="237797"/>
            <a:ext cx="7334956" cy="79823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s-ES" sz="2800" b="1" dirty="0">
                <a:solidFill>
                  <a:srgbClr val="0070C0"/>
                </a:solidFill>
              </a:rPr>
              <a:t>Programa de Reparación y Atención Integral</a:t>
            </a:r>
          </a:p>
          <a:p>
            <a:pPr algn="l"/>
            <a:r>
              <a:rPr lang="es-ES" sz="2800" b="1" dirty="0">
                <a:solidFill>
                  <a:srgbClr val="0070C0"/>
                </a:solidFill>
              </a:rPr>
              <a:t> en Salud PRAIS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4090063-E165-4A52-AEEE-F787997C8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244920"/>
              </p:ext>
            </p:extLst>
          </p:nvPr>
        </p:nvGraphicFramePr>
        <p:xfrm>
          <a:off x="4661690" y="1128821"/>
          <a:ext cx="4225174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629">
                  <a:extLst>
                    <a:ext uri="{9D8B030D-6E8A-4147-A177-3AD203B41FA5}">
                      <a16:colId xmlns:a16="http://schemas.microsoft.com/office/drawing/2014/main" val="1334211228"/>
                    </a:ext>
                  </a:extLst>
                </a:gridCol>
                <a:gridCol w="1343629">
                  <a:extLst>
                    <a:ext uri="{9D8B030D-6E8A-4147-A177-3AD203B41FA5}">
                      <a16:colId xmlns:a16="http://schemas.microsoft.com/office/drawing/2014/main" val="1214032820"/>
                    </a:ext>
                  </a:extLst>
                </a:gridCol>
                <a:gridCol w="1537916">
                  <a:extLst>
                    <a:ext uri="{9D8B030D-6E8A-4147-A177-3AD203B41FA5}">
                      <a16:colId xmlns:a16="http://schemas.microsoft.com/office/drawing/2014/main" val="1031867433"/>
                    </a:ext>
                  </a:extLst>
                </a:gridCol>
              </a:tblGrid>
              <a:tr h="302058">
                <a:tc>
                  <a:txBody>
                    <a:bodyPr/>
                    <a:lstStyle/>
                    <a:p>
                      <a:endParaRPr lang="es-C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254928"/>
                  </a:ext>
                </a:extLst>
              </a:tr>
              <a:tr h="521736">
                <a:tc>
                  <a:txBody>
                    <a:bodyPr/>
                    <a:lstStyle/>
                    <a:p>
                      <a:r>
                        <a:rPr lang="es-C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Personas acreditadas</a:t>
                      </a:r>
                      <a:endParaRPr lang="es-C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835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1.112</a:t>
                      </a:r>
                      <a:endParaRPr lang="es-C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376384"/>
                  </a:ext>
                </a:extLst>
              </a:tr>
              <a:tr h="521736">
                <a:tc>
                  <a:txBody>
                    <a:bodyPr/>
                    <a:lstStyle/>
                    <a:p>
                      <a:r>
                        <a:rPr lang="es-C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Personas</a:t>
                      </a:r>
                      <a:r>
                        <a:rPr lang="es-CL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tratamiento:</a:t>
                      </a:r>
                      <a:endParaRPr lang="es-C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7.855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7.569</a:t>
                      </a:r>
                      <a:endParaRPr lang="es-C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994157"/>
                  </a:ext>
                </a:extLst>
              </a:tr>
              <a:tr h="521736">
                <a:tc>
                  <a:txBody>
                    <a:bodyPr/>
                    <a:lstStyle/>
                    <a:p>
                      <a:r>
                        <a:rPr lang="es-CL" sz="1600" dirty="0"/>
                        <a:t>Población PRAIS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14.897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600" dirty="0"/>
                        <a:t>16.009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06607"/>
                  </a:ext>
                </a:extLst>
              </a:tr>
            </a:tbl>
          </a:graphicData>
        </a:graphic>
      </p:graphicFrame>
      <p:sp>
        <p:nvSpPr>
          <p:cNvPr id="10" name="Rectángulo 9"/>
          <p:cNvSpPr/>
          <p:nvPr/>
        </p:nvSpPr>
        <p:spPr>
          <a:xfrm>
            <a:off x="86560" y="1128821"/>
            <a:ext cx="4353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L" sz="1600" dirty="0">
                <a:solidFill>
                  <a:schemeClr val="bg1"/>
                </a:solidFill>
              </a:rPr>
              <a:t>Programa que responde al compromiso del Estado con las víctimas de violaciones a los derechos humanos, entre septiembre de 1973 y marzo de 1990.  Los beneficiarios tienen derecho a la gratuidad de las prestaciones médicas en los establecimientos de salud pública.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284" y="5908985"/>
            <a:ext cx="3017985" cy="94901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86561" y="2658809"/>
            <a:ext cx="435334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L" sz="1600" b="1" dirty="0">
                <a:solidFill>
                  <a:schemeClr val="bg1"/>
                </a:solidFill>
              </a:rPr>
              <a:t>     Estrategias:</a:t>
            </a:r>
          </a:p>
          <a:p>
            <a:pPr lvl="0" algn="just"/>
            <a:endParaRPr lang="es-CL" sz="1600" b="1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100% resolución de lista de espera:  consulta nueva e intervenciones quirúrgicas PRAIS  VALECH.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Convenio permite comprar por dos años medicamentos para usuarios de tratamientos permanentes.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100% de profesionales capacitado en Derechos Humanos y Memoria Histórica.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L" sz="1600" dirty="0">
              <a:solidFill>
                <a:schemeClr val="bg1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Actualización información de población inscrita para  perfil epidemiológico descriptivo de inscritos y población bajo control.</a:t>
            </a:r>
          </a:p>
          <a:p>
            <a:pPr lvl="0" algn="just"/>
            <a:endParaRPr lang="es-CL" sz="1600" dirty="0">
              <a:solidFill>
                <a:schemeClr val="bg1"/>
              </a:solidFill>
            </a:endParaRPr>
          </a:p>
        </p:txBody>
      </p:sp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2574616638"/>
              </p:ext>
            </p:extLst>
          </p:nvPr>
        </p:nvGraphicFramePr>
        <p:xfrm>
          <a:off x="4482311" y="4260345"/>
          <a:ext cx="5212355" cy="206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Rectángulo 15"/>
          <p:cNvSpPr/>
          <p:nvPr/>
        </p:nvSpPr>
        <p:spPr>
          <a:xfrm>
            <a:off x="4572000" y="3226852"/>
            <a:ext cx="424732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L" sz="1400" dirty="0">
                <a:solidFill>
                  <a:srgbClr val="0070C0"/>
                </a:solidFill>
              </a:rPr>
              <a:t>Atenciones dentales, medicamentos, intervenciones quirúrgicas, consultas médicas, entrega de lentes, prótesis, etc.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D331223-4337-49F8-A599-D653485EEAE4}"/>
              </a:ext>
            </a:extLst>
          </p:cNvPr>
          <p:cNvGrpSpPr/>
          <p:nvPr/>
        </p:nvGrpSpPr>
        <p:grpSpPr>
          <a:xfrm>
            <a:off x="6389287" y="3990907"/>
            <a:ext cx="1641851" cy="369332"/>
            <a:chOff x="3345257" y="1380315"/>
            <a:chExt cx="1641851" cy="369332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9A7AB14D-2BA8-4DDA-80CE-281F84362DD1}"/>
                </a:ext>
              </a:extLst>
            </p:cNvPr>
            <p:cNvSpPr/>
            <p:nvPr/>
          </p:nvSpPr>
          <p:spPr>
            <a:xfrm>
              <a:off x="3495994" y="1380315"/>
              <a:ext cx="14911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b="1" dirty="0">
                  <a:solidFill>
                    <a:srgbClr val="0070C0"/>
                  </a:solidFill>
                </a:rPr>
                <a:t>2017       2018</a:t>
              </a:r>
              <a:endParaRPr lang="es-CL" dirty="0">
                <a:solidFill>
                  <a:srgbClr val="0070C0"/>
                </a:solidFill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B643496-C976-4326-9423-477905EF1EDC}"/>
                </a:ext>
              </a:extLst>
            </p:cNvPr>
            <p:cNvSpPr/>
            <p:nvPr/>
          </p:nvSpPr>
          <p:spPr>
            <a:xfrm>
              <a:off x="3345257" y="1483326"/>
              <a:ext cx="173593" cy="161594"/>
            </a:xfrm>
            <a:prstGeom prst="rect">
              <a:avLst/>
            </a:prstGeom>
            <a:solidFill>
              <a:srgbClr val="99FF66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solidFill>
                  <a:srgbClr val="0070C0"/>
                </a:solidFill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0E3258EA-C262-4C1D-818F-C5C662CED594}"/>
                </a:ext>
              </a:extLst>
            </p:cNvPr>
            <p:cNvSpPr/>
            <p:nvPr/>
          </p:nvSpPr>
          <p:spPr>
            <a:xfrm>
              <a:off x="4199060" y="1483326"/>
              <a:ext cx="173593" cy="161594"/>
            </a:xfrm>
            <a:prstGeom prst="rect">
              <a:avLst/>
            </a:prstGeom>
            <a:solidFill>
              <a:srgbClr val="FF00FF"/>
            </a:solidFill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solidFill>
                  <a:srgbClr val="0070C0"/>
                </a:solidFill>
              </a:endParaRPr>
            </a:p>
          </p:txBody>
        </p:sp>
      </p:grpSp>
      <p:sp>
        <p:nvSpPr>
          <p:cNvPr id="8" name="Rectángulo 7">
            <a:extLst>
              <a:ext uri="{FF2B5EF4-FFF2-40B4-BE49-F238E27FC236}">
                <a16:creationId xmlns:a16="http://schemas.microsoft.com/office/drawing/2014/main" id="{325AE1C9-4B5E-48CC-A942-8980FAF71B0D}"/>
              </a:ext>
            </a:extLst>
          </p:cNvPr>
          <p:cNvSpPr/>
          <p:nvPr/>
        </p:nvSpPr>
        <p:spPr>
          <a:xfrm>
            <a:off x="5307942" y="5024400"/>
            <a:ext cx="9685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$322.084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C688453-40A4-4AC9-A146-A93C34D10DB2}"/>
              </a:ext>
            </a:extLst>
          </p:cNvPr>
          <p:cNvSpPr/>
          <p:nvPr/>
        </p:nvSpPr>
        <p:spPr>
          <a:xfrm>
            <a:off x="7673962" y="5024400"/>
            <a:ext cx="10150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$ 329.976</a:t>
            </a:r>
          </a:p>
        </p:txBody>
      </p:sp>
    </p:spTree>
    <p:extLst>
      <p:ext uri="{BB962C8B-B14F-4D97-AF65-F5344CB8AC3E}">
        <p14:creationId xmlns:p14="http://schemas.microsoft.com/office/powerpoint/2010/main" val="41528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93771" y="0"/>
            <a:ext cx="4550229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593771" y="1154340"/>
            <a:ext cx="4478791" cy="658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L" sz="2000" b="1" dirty="0">
                <a:solidFill>
                  <a:schemeClr val="bg1"/>
                </a:solidFill>
              </a:rPr>
              <a:t>Mejorar Satisfacción usuaria.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75 facilitadores en 111  centros de salud APS.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10 facilitadores  en 13 centros hospitalarios 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Difusión y conmemoración con usuarios y equipos de cada Hospital.    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Plan de recuperación de memoria: identificar lugares como Sitios de Memoria y Talleres de Memoria.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Participación Mesa de DD.HH en Parque Cultural  Valparaíso y Seremi de Salud.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b="1" u="sng" dirty="0">
                <a:solidFill>
                  <a:schemeClr val="bg1"/>
                </a:solidFill>
              </a:rPr>
              <a:t> </a:t>
            </a:r>
            <a:r>
              <a:rPr lang="es-CL" dirty="0">
                <a:solidFill>
                  <a:schemeClr val="bg1"/>
                </a:solidFill>
              </a:rPr>
              <a:t>Atención Primaria: 57 funcionarios capacitados.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bg1"/>
                </a:solidFill>
              </a:rPr>
              <a:t>Funcionarios/as SSVQ: 62 funcionarios SSVQ capacitados 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41"/>
          <a:stretch/>
        </p:blipFill>
        <p:spPr>
          <a:xfrm>
            <a:off x="193381" y="1476375"/>
            <a:ext cx="3940166" cy="4495801"/>
          </a:xfrm>
          <a:prstGeom prst="rect">
            <a:avLst/>
          </a:prstGeom>
        </p:spPr>
      </p:pic>
      <p:pic>
        <p:nvPicPr>
          <p:cNvPr id="8" name="Imagen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65" y="5222141"/>
            <a:ext cx="1835565" cy="183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077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0"/>
            <a:ext cx="9216916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05361"/>
            <a:ext cx="6269181" cy="482562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Encuesta Nacional Satisfacción Usuaria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3994" y="1254642"/>
            <a:ext cx="4087956" cy="25683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s-CL" sz="1600" dirty="0">
                <a:solidFill>
                  <a:schemeClr val="bg1"/>
                </a:solidFill>
              </a:rPr>
              <a:t>Valoración de la relación entre usuario(a) y el equipo de salud.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s-CL" sz="1600" dirty="0">
                <a:solidFill>
                  <a:schemeClr val="bg1"/>
                </a:solidFill>
              </a:rPr>
              <a:t>Tiempos de espera.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s-CL" sz="1600" dirty="0">
                <a:solidFill>
                  <a:schemeClr val="bg1"/>
                </a:solidFill>
              </a:rPr>
              <a:t>Acceso a la información.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s-CL" sz="1600" dirty="0">
                <a:solidFill>
                  <a:schemeClr val="bg1"/>
                </a:solidFill>
              </a:rPr>
              <a:t>Trato digno y respetuoso al usuario(a).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s-CL" sz="1600" dirty="0">
                <a:solidFill>
                  <a:schemeClr val="bg1"/>
                </a:solidFill>
              </a:rPr>
              <a:t>Infraestructura adecuada a necesidades y expectativas de los y las usuarias.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s-CL" sz="1400" dirty="0">
              <a:solidFill>
                <a:schemeClr val="bg1"/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endParaRPr lang="es-CL" sz="1400" dirty="0">
              <a:solidFill>
                <a:schemeClr val="bg1"/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endParaRPr lang="es-ES" sz="1400" dirty="0">
              <a:solidFill>
                <a:schemeClr val="bg1"/>
              </a:solidFill>
              <a:latin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es-ES" sz="1400" dirty="0">
              <a:solidFill>
                <a:schemeClr val="bg1"/>
              </a:solidFill>
              <a:latin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es-ES" sz="1400" dirty="0">
              <a:solidFill>
                <a:schemeClr val="bg1"/>
              </a:solidFill>
              <a:latin typeface="Calibri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C052DA6-7374-4E40-864C-65103C537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390998"/>
              </p:ext>
            </p:extLst>
          </p:nvPr>
        </p:nvGraphicFramePr>
        <p:xfrm>
          <a:off x="4553771" y="1093284"/>
          <a:ext cx="4590229" cy="312419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95621">
                  <a:extLst>
                    <a:ext uri="{9D8B030D-6E8A-4147-A177-3AD203B41FA5}">
                      <a16:colId xmlns:a16="http://schemas.microsoft.com/office/drawing/2014/main" val="2540802336"/>
                    </a:ext>
                  </a:extLst>
                </a:gridCol>
                <a:gridCol w="905655">
                  <a:extLst>
                    <a:ext uri="{9D8B030D-6E8A-4147-A177-3AD203B41FA5}">
                      <a16:colId xmlns:a16="http://schemas.microsoft.com/office/drawing/2014/main" val="4209331859"/>
                    </a:ext>
                  </a:extLst>
                </a:gridCol>
                <a:gridCol w="1188953">
                  <a:extLst>
                    <a:ext uri="{9D8B030D-6E8A-4147-A177-3AD203B41FA5}">
                      <a16:colId xmlns:a16="http://schemas.microsoft.com/office/drawing/2014/main" val="969957303"/>
                    </a:ext>
                  </a:extLst>
                </a:gridCol>
              </a:tblGrid>
              <a:tr h="475591">
                <a:tc>
                  <a:txBody>
                    <a:bodyPr/>
                    <a:lstStyle/>
                    <a:p>
                      <a:pPr algn="l"/>
                      <a:r>
                        <a:rPr lang="es-CL" sz="1800" dirty="0"/>
                        <a:t>Hospital</a:t>
                      </a:r>
                      <a:r>
                        <a:rPr lang="es-CL" sz="1100" dirty="0"/>
                        <a:t> </a:t>
                      </a:r>
                      <a:endParaRPr lang="es-CL" sz="11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CL" sz="1100" dirty="0"/>
                        <a:t>Tramo 2017</a:t>
                      </a:r>
                      <a:endParaRPr lang="es-CL" sz="11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s-CL" sz="1100" dirty="0"/>
                        <a:t>Tramo 2018</a:t>
                      </a:r>
                      <a:endParaRPr lang="es-CL" sz="11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0879136"/>
                  </a:ext>
                </a:extLst>
              </a:tr>
              <a:tr h="461692">
                <a:tc>
                  <a:txBody>
                    <a:bodyPr/>
                    <a:lstStyle/>
                    <a:p>
                      <a:r>
                        <a:rPr lang="es-CL" sz="1400" dirty="0"/>
                        <a:t>San Martín de Quillota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75419458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Quilpué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49406123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Adriana Cousiño de Quintero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2416508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Juana Ross de Peñablanca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79534958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Santo Tomás de Limache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2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4975443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Geriátrico Paz de la Tarde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530284581"/>
                  </a:ext>
                </a:extLst>
              </a:tr>
              <a:tr h="364486">
                <a:tc>
                  <a:txBody>
                    <a:bodyPr/>
                    <a:lstStyle/>
                    <a:p>
                      <a:r>
                        <a:rPr lang="es-CL" sz="1400" dirty="0"/>
                        <a:t>Dr. Víctor </a:t>
                      </a:r>
                      <a:r>
                        <a:rPr lang="es-CL" sz="1400" dirty="0" err="1"/>
                        <a:t>Möll</a:t>
                      </a:r>
                      <a:r>
                        <a:rPr lang="es-CL" sz="1400" dirty="0"/>
                        <a:t> Cabildo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dirty="0"/>
                        <a:t>1</a:t>
                      </a:r>
                      <a:endParaRPr lang="es-CL" sz="14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96485782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21288DF-02DC-4575-B4C5-BBD9B675F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58795"/>
              </p:ext>
            </p:extLst>
          </p:nvPr>
        </p:nvGraphicFramePr>
        <p:xfrm>
          <a:off x="-13252" y="4289680"/>
          <a:ext cx="4386468" cy="238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526">
                  <a:extLst>
                    <a:ext uri="{9D8B030D-6E8A-4147-A177-3AD203B41FA5}">
                      <a16:colId xmlns:a16="http://schemas.microsoft.com/office/drawing/2014/main" val="2571118044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1672693951"/>
                    </a:ext>
                  </a:extLst>
                </a:gridCol>
                <a:gridCol w="1136721">
                  <a:extLst>
                    <a:ext uri="{9D8B030D-6E8A-4147-A177-3AD203B41FA5}">
                      <a16:colId xmlns:a16="http://schemas.microsoft.com/office/drawing/2014/main" val="4187214603"/>
                    </a:ext>
                  </a:extLst>
                </a:gridCol>
              </a:tblGrid>
              <a:tr h="389050">
                <a:tc>
                  <a:txBody>
                    <a:bodyPr/>
                    <a:lstStyle/>
                    <a:p>
                      <a:r>
                        <a:rPr lang="es-CL" sz="1200" dirty="0"/>
                        <a:t>Hospital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Tramo 2017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1200" dirty="0"/>
                        <a:t>Tramo 2018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132691"/>
                  </a:ext>
                </a:extLst>
              </a:tr>
              <a:tr h="591102">
                <a:tc>
                  <a:txBody>
                    <a:bodyPr/>
                    <a:lstStyle/>
                    <a:p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Dr. Mario Sánchez La Calera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092538"/>
                  </a:ext>
                </a:extLst>
              </a:tr>
              <a:tr h="504291">
                <a:tc>
                  <a:txBody>
                    <a:bodyPr/>
                    <a:lstStyle/>
                    <a:p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San Agustín La Ligua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61351"/>
                  </a:ext>
                </a:extLst>
              </a:tr>
              <a:tr h="389050">
                <a:tc>
                  <a:txBody>
                    <a:bodyPr/>
                    <a:lstStyle/>
                    <a:p>
                      <a:pPr algn="l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Petorca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563693"/>
                  </a:ext>
                </a:extLst>
              </a:tr>
              <a:tr h="504291">
                <a:tc>
                  <a:txBody>
                    <a:bodyPr/>
                    <a:lstStyle/>
                    <a:p>
                      <a:pPr algn="l"/>
                      <a:r>
                        <a:rPr lang="es-CL" sz="1400" dirty="0">
                          <a:solidFill>
                            <a:schemeClr val="bg1"/>
                          </a:solidFill>
                        </a:rPr>
                        <a:t>Hospital Dr. Fricke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059557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2D744871-7302-4551-9F3C-EB2B7980C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771" y="4217484"/>
            <a:ext cx="4538073" cy="264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5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226" y="167094"/>
            <a:ext cx="6622157" cy="1140280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es-ES" sz="8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Sugerencias, Felicitaciones, Solicitudes </a:t>
            </a:r>
          </a:p>
          <a:p>
            <a:pPr algn="l"/>
            <a:r>
              <a:rPr lang="es-ES" sz="8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Red SSVQ. APS y Hospitales.</a:t>
            </a:r>
          </a:p>
          <a:p>
            <a:pPr algn="l"/>
            <a:endParaRPr lang="es-ES" sz="2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49189" y="1535376"/>
            <a:ext cx="3612711" cy="41003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s-ES" sz="1800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pic>
        <p:nvPicPr>
          <p:cNvPr id="1026" name="Picture 2" descr="Resultado de imagen para signo pregunta">
            <a:extLst>
              <a:ext uri="{FF2B5EF4-FFF2-40B4-BE49-F238E27FC236}">
                <a16:creationId xmlns:a16="http://schemas.microsoft.com/office/drawing/2014/main" id="{69CE97B6-64D9-4FA6-BA8E-39C215301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815" y="1656522"/>
            <a:ext cx="1620077" cy="162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0FABFB6-07DC-40A3-ADB4-362D89D002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354573"/>
              </p:ext>
            </p:extLst>
          </p:nvPr>
        </p:nvGraphicFramePr>
        <p:xfrm>
          <a:off x="-56560" y="1262272"/>
          <a:ext cx="9136334" cy="4638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563" y="5403297"/>
            <a:ext cx="1491510" cy="127524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16144" y="5403296"/>
            <a:ext cx="1491510" cy="127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60" y="0"/>
            <a:ext cx="920056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0247" y="240303"/>
            <a:ext cx="2353817" cy="491858"/>
          </a:xfrm>
        </p:spPr>
        <p:txBody>
          <a:bodyPr>
            <a:normAutofit/>
          </a:bodyPr>
          <a:lstStyle/>
          <a:p>
            <a:pPr algn="l"/>
            <a:r>
              <a:rPr lang="es-ES" sz="2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Reclamos red SSVQ</a:t>
            </a:r>
          </a:p>
          <a:p>
            <a:pPr algn="l"/>
            <a:endParaRPr lang="es-ES" sz="2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49189" y="1535376"/>
            <a:ext cx="3612711" cy="41003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s-ES" sz="1800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graphicFrame>
        <p:nvGraphicFramePr>
          <p:cNvPr id="22" name="Gráfico 21"/>
          <p:cNvGraphicFramePr/>
          <p:nvPr>
            <p:extLst>
              <p:ext uri="{D42A27DB-BD31-4B8C-83A1-F6EECF244321}">
                <p14:modId xmlns:p14="http://schemas.microsoft.com/office/powerpoint/2010/main" val="1963572830"/>
              </p:ext>
            </p:extLst>
          </p:nvPr>
        </p:nvGraphicFramePr>
        <p:xfrm>
          <a:off x="2781301" y="1213815"/>
          <a:ext cx="3057524" cy="2268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Gráfico 25"/>
          <p:cNvGraphicFramePr/>
          <p:nvPr>
            <p:extLst>
              <p:ext uri="{D42A27DB-BD31-4B8C-83A1-F6EECF244321}">
                <p14:modId xmlns:p14="http://schemas.microsoft.com/office/powerpoint/2010/main" val="3395850466"/>
              </p:ext>
            </p:extLst>
          </p:nvPr>
        </p:nvGraphicFramePr>
        <p:xfrm>
          <a:off x="5639642" y="1178176"/>
          <a:ext cx="3496849" cy="2290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Gráfico 28"/>
          <p:cNvGraphicFramePr/>
          <p:nvPr>
            <p:extLst>
              <p:ext uri="{D42A27DB-BD31-4B8C-83A1-F6EECF244321}">
                <p14:modId xmlns:p14="http://schemas.microsoft.com/office/powerpoint/2010/main" val="1066828255"/>
              </p:ext>
            </p:extLst>
          </p:nvPr>
        </p:nvGraphicFramePr>
        <p:xfrm>
          <a:off x="200247" y="3552826"/>
          <a:ext cx="8214883" cy="3234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1" name="Imagen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2340" y="673010"/>
            <a:ext cx="2517310" cy="254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8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64"/>
          <a:stretch/>
        </p:blipFill>
        <p:spPr>
          <a:xfrm>
            <a:off x="0" y="1085850"/>
            <a:ext cx="4648200" cy="57721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2"/>
          <a:stretch/>
        </p:blipFill>
        <p:spPr>
          <a:xfrm>
            <a:off x="4593771" y="0"/>
            <a:ext cx="4550229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319676-BECA-4957-9BC3-3CB5A088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826" y="1330904"/>
            <a:ext cx="4448174" cy="2346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1800" b="1" dirty="0">
                <a:solidFill>
                  <a:schemeClr val="bg1"/>
                </a:solidFill>
              </a:rPr>
              <a:t>PROCEDIMIENTOS ADMINISTRATIVOS:</a:t>
            </a:r>
          </a:p>
          <a:p>
            <a:r>
              <a:rPr lang="es-CL" sz="1700" dirty="0">
                <a:solidFill>
                  <a:schemeClr val="bg1"/>
                </a:solidFill>
              </a:rPr>
              <a:t>Otorgamiento de horas de consulta</a:t>
            </a:r>
          </a:p>
          <a:p>
            <a:r>
              <a:rPr lang="es-CL" sz="1700" dirty="0">
                <a:solidFill>
                  <a:schemeClr val="bg1"/>
                </a:solidFill>
              </a:rPr>
              <a:t>Procedimientos de referencia o derivación</a:t>
            </a:r>
          </a:p>
          <a:p>
            <a:r>
              <a:rPr lang="es-CL" sz="1700" dirty="0">
                <a:solidFill>
                  <a:schemeClr val="bg1"/>
                </a:solidFill>
              </a:rPr>
              <a:t>Horarios de atención. </a:t>
            </a:r>
          </a:p>
          <a:p>
            <a:r>
              <a:rPr lang="es-CL" sz="1700" dirty="0">
                <a:solidFill>
                  <a:schemeClr val="bg1"/>
                </a:solidFill>
              </a:rPr>
              <a:t>Entrega de certificados, DAU  o informes médicos</a:t>
            </a:r>
          </a:p>
          <a:p>
            <a:r>
              <a:rPr lang="es-CL" sz="1700" dirty="0">
                <a:solidFill>
                  <a:schemeClr val="bg1"/>
                </a:solidFill>
              </a:rPr>
              <a:t>Entrega de programas valorizados</a:t>
            </a:r>
          </a:p>
          <a:p>
            <a:endParaRPr lang="es-CL" sz="1400" dirty="0">
              <a:solidFill>
                <a:schemeClr val="bg1"/>
              </a:solidFill>
            </a:endParaRPr>
          </a:p>
          <a:p>
            <a:endParaRPr lang="es-CL" sz="1400" dirty="0">
              <a:solidFill>
                <a:schemeClr val="bg1"/>
              </a:solidFill>
            </a:endParaRPr>
          </a:p>
          <a:p>
            <a:endParaRPr lang="es-CL" sz="14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0FDDC2-D527-44E4-BFAA-5161014839F2}"/>
              </a:ext>
            </a:extLst>
          </p:cNvPr>
          <p:cNvSpPr txBox="1"/>
          <p:nvPr/>
        </p:nvSpPr>
        <p:spPr>
          <a:xfrm>
            <a:off x="4593769" y="3677516"/>
            <a:ext cx="45502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/>
                </a:solidFill>
              </a:rPr>
              <a:t>ESTRATEGIAS  PARA DISMINUIR RECLAMOS:</a:t>
            </a:r>
          </a:p>
          <a:p>
            <a:endParaRPr lang="es-CL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Acompañamiento de OIRS a Servicios y Unidades que presentan mayor número de reclamos.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Capacitación a referentes OIRS en Humanización del Trato.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Mejorar señalética en los Hospitales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dirty="0">
                <a:solidFill>
                  <a:schemeClr val="bg1"/>
                </a:solidFill>
              </a:rPr>
              <a:t>Constante difusión de información a través de: dípticos, folletos, videos.</a:t>
            </a:r>
          </a:p>
          <a:p>
            <a:endParaRPr lang="es-CL" sz="14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EB28BA-6690-491A-B399-31A25865E0AC}"/>
              </a:ext>
            </a:extLst>
          </p:cNvPr>
          <p:cNvSpPr txBox="1"/>
          <p:nvPr/>
        </p:nvSpPr>
        <p:spPr>
          <a:xfrm>
            <a:off x="374375" y="331304"/>
            <a:ext cx="6238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accent1">
                    <a:lumMod val="75000"/>
                  </a:schemeClr>
                </a:solidFill>
              </a:rPr>
              <a:t>            Causas de reclamos y estrategias </a:t>
            </a:r>
          </a:p>
        </p:txBody>
      </p:sp>
      <p:pic>
        <p:nvPicPr>
          <p:cNvPr id="7" name="Imagen 6">
            <a:hlinkClick r:id="rId4" action="ppaction://hlinksldjump"/>
            <a:extLst>
              <a:ext uri="{FF2B5EF4-FFF2-40B4-BE49-F238E27FC236}">
                <a16:creationId xmlns:a16="http://schemas.microsoft.com/office/drawing/2014/main" id="{AE60CB8C-5F92-4385-B16E-0400668259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265" y="5222141"/>
            <a:ext cx="1835565" cy="183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49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n 5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75"/>
          <a:stretch/>
        </p:blipFill>
        <p:spPr>
          <a:xfrm>
            <a:off x="0" y="0"/>
            <a:ext cx="9137432" cy="87956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3041868-5632-4A20-93C3-42914DA76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615" y="1445375"/>
            <a:ext cx="3468772" cy="3967251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B6B2E0E9-3F38-4D62-8CC9-870C81B2D071}"/>
              </a:ext>
            </a:extLst>
          </p:cNvPr>
          <p:cNvGrpSpPr/>
          <p:nvPr/>
        </p:nvGrpSpPr>
        <p:grpSpPr>
          <a:xfrm>
            <a:off x="416167" y="1117578"/>
            <a:ext cx="3513389" cy="1721901"/>
            <a:chOff x="1943062" y="2018045"/>
            <a:chExt cx="4683299" cy="229527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3CEA73E-6F5E-4BE3-A665-795A927AD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17085" y="3906131"/>
              <a:ext cx="309276" cy="407185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711395C9-4A36-4DEA-A4B3-98347C88D9E5}"/>
                </a:ext>
              </a:extLst>
            </p:cNvPr>
            <p:cNvSpPr txBox="1"/>
            <p:nvPr/>
          </p:nvSpPr>
          <p:spPr>
            <a:xfrm>
              <a:off x="1943062" y="2018045"/>
              <a:ext cx="2890430" cy="677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CL" sz="2701" b="1" dirty="0">
                <a:solidFill>
                  <a:srgbClr val="FFC000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F842BC41-65A6-4297-9D65-13A776797C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66" t="24306" r="75038" b="57052"/>
          <a:stretch/>
        </p:blipFill>
        <p:spPr>
          <a:xfrm>
            <a:off x="806635" y="2193945"/>
            <a:ext cx="1710791" cy="104432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D9E9FD9-CF66-468E-BFF8-9729B96FB81B}"/>
              </a:ext>
            </a:extLst>
          </p:cNvPr>
          <p:cNvSpPr txBox="1"/>
          <p:nvPr/>
        </p:nvSpPr>
        <p:spPr>
          <a:xfrm>
            <a:off x="3174255" y="2743655"/>
            <a:ext cx="5517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600" b="1" dirty="0"/>
              <a:t>Puchuncaví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82FAA1-F5CF-45A4-8CFF-65DCC70130BE}"/>
              </a:ext>
            </a:extLst>
          </p:cNvPr>
          <p:cNvSpPr txBox="1"/>
          <p:nvPr/>
        </p:nvSpPr>
        <p:spPr>
          <a:xfrm>
            <a:off x="3514327" y="3059486"/>
            <a:ext cx="47481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600" b="1" dirty="0"/>
              <a:t>Quintero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071E3E-B52E-4479-BC91-C33003649EE7}"/>
              </a:ext>
            </a:extLst>
          </p:cNvPr>
          <p:cNvSpPr txBox="1"/>
          <p:nvPr/>
        </p:nvSpPr>
        <p:spPr>
          <a:xfrm>
            <a:off x="3462566" y="3262997"/>
            <a:ext cx="4235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600" b="1" dirty="0"/>
              <a:t>Concón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B478AEC1-8F48-40D6-B4F5-544AD9636600}"/>
              </a:ext>
            </a:extLst>
          </p:cNvPr>
          <p:cNvCxnSpPr>
            <a:cxnSpLocks/>
          </p:cNvCxnSpPr>
          <p:nvPr/>
        </p:nvCxnSpPr>
        <p:spPr>
          <a:xfrm>
            <a:off x="2505872" y="3115158"/>
            <a:ext cx="950222" cy="344429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78C83F7-2151-4BC8-AE24-F6323FDD8F5F}"/>
              </a:ext>
            </a:extLst>
          </p:cNvPr>
          <p:cNvCxnSpPr>
            <a:cxnSpLocks/>
          </p:cNvCxnSpPr>
          <p:nvPr/>
        </p:nvCxnSpPr>
        <p:spPr>
          <a:xfrm>
            <a:off x="2498499" y="2380400"/>
            <a:ext cx="1026689" cy="759899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C0CD352-59C1-467E-9795-609815FF4527}"/>
              </a:ext>
            </a:extLst>
          </p:cNvPr>
          <p:cNvSpPr txBox="1"/>
          <p:nvPr/>
        </p:nvSpPr>
        <p:spPr>
          <a:xfrm>
            <a:off x="3178691" y="3474451"/>
            <a:ext cx="59663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600" b="1" dirty="0"/>
              <a:t>Viña del Mar</a:t>
            </a: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608DFC27-181E-41D2-B4C9-96C0FF111069}"/>
              </a:ext>
            </a:extLst>
          </p:cNvPr>
          <p:cNvCxnSpPr>
            <a:cxnSpLocks/>
            <a:stCxn id="14" idx="3"/>
            <a:endCxn id="33" idx="2"/>
          </p:cNvCxnSpPr>
          <p:nvPr/>
        </p:nvCxnSpPr>
        <p:spPr>
          <a:xfrm>
            <a:off x="2517426" y="2716110"/>
            <a:ext cx="935641" cy="729511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Elipse 27">
            <a:extLst>
              <a:ext uri="{FF2B5EF4-FFF2-40B4-BE49-F238E27FC236}">
                <a16:creationId xmlns:a16="http://schemas.microsoft.com/office/drawing/2014/main" id="{2E814BD4-C6C7-4BC0-ABA9-825A30CED6C1}"/>
              </a:ext>
            </a:extLst>
          </p:cNvPr>
          <p:cNvSpPr/>
          <p:nvPr/>
        </p:nvSpPr>
        <p:spPr>
          <a:xfrm>
            <a:off x="3496456" y="3115158"/>
            <a:ext cx="42381" cy="42381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72FC78E-05A4-4E5A-853D-C0DFCE5C581D}"/>
              </a:ext>
            </a:extLst>
          </p:cNvPr>
          <p:cNvSpPr/>
          <p:nvPr/>
        </p:nvSpPr>
        <p:spPr>
          <a:xfrm>
            <a:off x="3655158" y="2811088"/>
            <a:ext cx="42381" cy="42381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B2AC5EC4-60EF-4BC3-B0FC-5796245EE9EA}"/>
              </a:ext>
            </a:extLst>
          </p:cNvPr>
          <p:cNvSpPr/>
          <p:nvPr/>
        </p:nvSpPr>
        <p:spPr>
          <a:xfrm>
            <a:off x="3484201" y="3292098"/>
            <a:ext cx="42381" cy="42381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386B693B-CCA1-4B18-BB88-5DD9FE68AD66}"/>
              </a:ext>
            </a:extLst>
          </p:cNvPr>
          <p:cNvSpPr/>
          <p:nvPr/>
        </p:nvSpPr>
        <p:spPr>
          <a:xfrm>
            <a:off x="3453067" y="3424430"/>
            <a:ext cx="42381" cy="42381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35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88E8E2-7238-46BF-9E9C-7193917E6A59}"/>
              </a:ext>
            </a:extLst>
          </p:cNvPr>
          <p:cNvSpPr txBox="1"/>
          <p:nvPr/>
        </p:nvSpPr>
        <p:spPr>
          <a:xfrm>
            <a:off x="744341" y="1577896"/>
            <a:ext cx="230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rgbClr val="0070C0"/>
                </a:solidFill>
              </a:rPr>
              <a:t>Red Hospitalaria SSVQ</a:t>
            </a:r>
          </a:p>
        </p:txBody>
      </p:sp>
      <p:sp>
        <p:nvSpPr>
          <p:cNvPr id="53" name="Rectángulo 52"/>
          <p:cNvSpPr/>
          <p:nvPr/>
        </p:nvSpPr>
        <p:spPr>
          <a:xfrm>
            <a:off x="1020127" y="305657"/>
            <a:ext cx="2297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>
                <a:solidFill>
                  <a:srgbClr val="FFC000"/>
                </a:solidFill>
              </a:rPr>
              <a:t>Borde Costero</a:t>
            </a:r>
          </a:p>
        </p:txBody>
      </p:sp>
      <p:grpSp>
        <p:nvGrpSpPr>
          <p:cNvPr id="55" name="Grupo 54"/>
          <p:cNvGrpSpPr/>
          <p:nvPr/>
        </p:nvGrpSpPr>
        <p:grpSpPr>
          <a:xfrm>
            <a:off x="3467785" y="1004015"/>
            <a:ext cx="5318365" cy="4116527"/>
            <a:chOff x="3467785" y="1004015"/>
            <a:chExt cx="5318365" cy="4116527"/>
          </a:xfrm>
        </p:grpSpPr>
        <p:grpSp>
          <p:nvGrpSpPr>
            <p:cNvPr id="22" name="Grupo 21"/>
            <p:cNvGrpSpPr/>
            <p:nvPr/>
          </p:nvGrpSpPr>
          <p:grpSpPr>
            <a:xfrm>
              <a:off x="3467785" y="1463654"/>
              <a:ext cx="5318365" cy="3656888"/>
              <a:chOff x="-1687939" y="1753611"/>
              <a:chExt cx="4855456" cy="3338593"/>
            </a:xfrm>
          </p:grpSpPr>
          <p:grpSp>
            <p:nvGrpSpPr>
              <p:cNvPr id="23" name="Grupo 22">
                <a:extLst>
                  <a:ext uri="{FF2B5EF4-FFF2-40B4-BE49-F238E27FC236}">
                    <a16:creationId xmlns:a16="http://schemas.microsoft.com/office/drawing/2014/main" id="{622DF1DB-B573-4124-8D3F-DEF50F16B70A}"/>
                  </a:ext>
                </a:extLst>
              </p:cNvPr>
              <p:cNvGrpSpPr/>
              <p:nvPr/>
            </p:nvGrpSpPr>
            <p:grpSpPr>
              <a:xfrm>
                <a:off x="786025" y="1753611"/>
                <a:ext cx="2381492" cy="3338593"/>
                <a:chOff x="786025" y="1753611"/>
                <a:chExt cx="2381492" cy="3338593"/>
              </a:xfrm>
            </p:grpSpPr>
            <p:grpSp>
              <p:nvGrpSpPr>
                <p:cNvPr id="31" name="Grupo 30">
                  <a:extLst>
                    <a:ext uri="{FF2B5EF4-FFF2-40B4-BE49-F238E27FC236}">
                      <a16:creationId xmlns:a16="http://schemas.microsoft.com/office/drawing/2014/main" id="{A2D6F140-372C-4DA2-B8A3-B0730DE5D2A6}"/>
                    </a:ext>
                  </a:extLst>
                </p:cNvPr>
                <p:cNvGrpSpPr/>
                <p:nvPr/>
              </p:nvGrpSpPr>
              <p:grpSpPr>
                <a:xfrm>
                  <a:off x="786025" y="1753611"/>
                  <a:ext cx="2381492" cy="3338593"/>
                  <a:chOff x="786025" y="1753611"/>
                  <a:chExt cx="2381492" cy="3338593"/>
                </a:xfrm>
              </p:grpSpPr>
              <p:pic>
                <p:nvPicPr>
                  <p:cNvPr id="35" name="Imagen 34">
                    <a:extLst>
                      <a:ext uri="{FF2B5EF4-FFF2-40B4-BE49-F238E27FC236}">
                        <a16:creationId xmlns:a16="http://schemas.microsoft.com/office/drawing/2014/main" id="{0A9DB4FE-0EC5-41D7-A5D7-55EA48DD38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6389" t="35334" r="71902" b="11769"/>
                  <a:stretch/>
                </p:blipFill>
                <p:spPr>
                  <a:xfrm>
                    <a:off x="786025" y="1753611"/>
                    <a:ext cx="2095500" cy="3338593"/>
                  </a:xfrm>
                  <a:prstGeom prst="rect">
                    <a:avLst/>
                  </a:prstGeom>
                </p:spPr>
              </p:pic>
              <p:sp>
                <p:nvSpPr>
                  <p:cNvPr id="37" name="Rectángulo 36">
                    <a:extLst>
                      <a:ext uri="{FF2B5EF4-FFF2-40B4-BE49-F238E27FC236}">
                        <a16:creationId xmlns:a16="http://schemas.microsoft.com/office/drawing/2014/main" id="{D27C87AA-9293-4C76-AB80-F575E6E6C714}"/>
                      </a:ext>
                    </a:extLst>
                  </p:cNvPr>
                  <p:cNvSpPr/>
                  <p:nvPr/>
                </p:nvSpPr>
                <p:spPr>
                  <a:xfrm>
                    <a:off x="1596169" y="3274757"/>
                    <a:ext cx="1277062" cy="4571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>
                      <a:noFill/>
                    </a:endParaRPr>
                  </a:p>
                </p:txBody>
              </p:sp>
              <p:sp>
                <p:nvSpPr>
                  <p:cNvPr id="38" name="Rectángulo 37">
                    <a:extLst>
                      <a:ext uri="{FF2B5EF4-FFF2-40B4-BE49-F238E27FC236}">
                        <a16:creationId xmlns:a16="http://schemas.microsoft.com/office/drawing/2014/main" id="{D970A824-BC97-4CE1-A75C-B05CE71DE065}"/>
                      </a:ext>
                    </a:extLst>
                  </p:cNvPr>
                  <p:cNvSpPr/>
                  <p:nvPr/>
                </p:nvSpPr>
                <p:spPr>
                  <a:xfrm>
                    <a:off x="1596169" y="3274757"/>
                    <a:ext cx="1289749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39" name="Rectángulo 38">
                    <a:extLst>
                      <a:ext uri="{FF2B5EF4-FFF2-40B4-BE49-F238E27FC236}">
                        <a16:creationId xmlns:a16="http://schemas.microsoft.com/office/drawing/2014/main" id="{2A1A78B1-2432-4115-98C4-82577BBB94CE}"/>
                      </a:ext>
                    </a:extLst>
                  </p:cNvPr>
                  <p:cNvSpPr/>
                  <p:nvPr/>
                </p:nvSpPr>
                <p:spPr>
                  <a:xfrm>
                    <a:off x="1578347" y="2821390"/>
                    <a:ext cx="1289749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0" name="Rectángulo: esquinas superiores cortadas 9">
                    <a:extLst>
                      <a:ext uri="{FF2B5EF4-FFF2-40B4-BE49-F238E27FC236}">
                        <a16:creationId xmlns:a16="http://schemas.microsoft.com/office/drawing/2014/main" id="{18C8002D-3159-42A4-BA01-41BDFE6E8B38}"/>
                      </a:ext>
                    </a:extLst>
                  </p:cNvPr>
                  <p:cNvSpPr/>
                  <p:nvPr/>
                </p:nvSpPr>
                <p:spPr>
                  <a:xfrm>
                    <a:off x="1550656" y="1851547"/>
                    <a:ext cx="615394" cy="368541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1" name="Rectángulo: esquinas superiores cortadas 30">
                    <a:extLst>
                      <a:ext uri="{FF2B5EF4-FFF2-40B4-BE49-F238E27FC236}">
                        <a16:creationId xmlns:a16="http://schemas.microsoft.com/office/drawing/2014/main" id="{E62F4994-63A2-4239-948F-1ED501D9BA16}"/>
                      </a:ext>
                    </a:extLst>
                  </p:cNvPr>
                  <p:cNvSpPr/>
                  <p:nvPr/>
                </p:nvSpPr>
                <p:spPr>
                  <a:xfrm>
                    <a:off x="2116892" y="2152797"/>
                    <a:ext cx="769026" cy="45719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2" name="Rectángulo: esquinas superiores cortadas 33">
                    <a:extLst>
                      <a:ext uri="{FF2B5EF4-FFF2-40B4-BE49-F238E27FC236}">
                        <a16:creationId xmlns:a16="http://schemas.microsoft.com/office/drawing/2014/main" id="{00F38B9A-AC07-4A55-8447-C1FA9B9E7C4D}"/>
                      </a:ext>
                    </a:extLst>
                  </p:cNvPr>
                  <p:cNvSpPr/>
                  <p:nvPr/>
                </p:nvSpPr>
                <p:spPr>
                  <a:xfrm>
                    <a:off x="2781033" y="2359188"/>
                    <a:ext cx="349104" cy="45719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3" name="Rectángulo: esquinas superiores cortadas 34">
                    <a:extLst>
                      <a:ext uri="{FF2B5EF4-FFF2-40B4-BE49-F238E27FC236}">
                        <a16:creationId xmlns:a16="http://schemas.microsoft.com/office/drawing/2014/main" id="{6BDF1E99-E59D-438B-B8EC-A728AAAB4A16}"/>
                      </a:ext>
                    </a:extLst>
                  </p:cNvPr>
                  <p:cNvSpPr/>
                  <p:nvPr/>
                </p:nvSpPr>
                <p:spPr>
                  <a:xfrm>
                    <a:off x="2818413" y="1855685"/>
                    <a:ext cx="349104" cy="45719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4" name="Rectángulo: esquinas superiores cortadas 35">
                    <a:extLst>
                      <a:ext uri="{FF2B5EF4-FFF2-40B4-BE49-F238E27FC236}">
                        <a16:creationId xmlns:a16="http://schemas.microsoft.com/office/drawing/2014/main" id="{45F76A2C-DF73-4B0F-902C-C97AF8F48B48}"/>
                      </a:ext>
                    </a:extLst>
                  </p:cNvPr>
                  <p:cNvSpPr/>
                  <p:nvPr/>
                </p:nvSpPr>
                <p:spPr>
                  <a:xfrm>
                    <a:off x="2579577" y="2806023"/>
                    <a:ext cx="349104" cy="45719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  <p:sp>
                <p:nvSpPr>
                  <p:cNvPr id="45" name="Rectángulo: esquinas superiores cortadas 36">
                    <a:extLst>
                      <a:ext uri="{FF2B5EF4-FFF2-40B4-BE49-F238E27FC236}">
                        <a16:creationId xmlns:a16="http://schemas.microsoft.com/office/drawing/2014/main" id="{B533674C-E6D8-4959-A885-1A87A4A1F4E8}"/>
                      </a:ext>
                    </a:extLst>
                  </p:cNvPr>
                  <p:cNvSpPr/>
                  <p:nvPr/>
                </p:nvSpPr>
                <p:spPr>
                  <a:xfrm>
                    <a:off x="2166050" y="2175656"/>
                    <a:ext cx="707181" cy="60336"/>
                  </a:xfrm>
                  <a:prstGeom prst="snip2Same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L"/>
                  </a:p>
                </p:txBody>
              </p:sp>
            </p:grpSp>
            <p:sp>
              <p:nvSpPr>
                <p:cNvPr id="34" name="Rectángulo 33">
                  <a:extLst>
                    <a:ext uri="{FF2B5EF4-FFF2-40B4-BE49-F238E27FC236}">
                      <a16:creationId xmlns:a16="http://schemas.microsoft.com/office/drawing/2014/main" id="{0D613EB2-B5EE-4AF2-B8E9-F7550A829C6E}"/>
                    </a:ext>
                  </a:extLst>
                </p:cNvPr>
                <p:cNvSpPr/>
                <p:nvPr/>
              </p:nvSpPr>
              <p:spPr>
                <a:xfrm>
                  <a:off x="2116892" y="1753611"/>
                  <a:ext cx="769026" cy="3715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CL"/>
                </a:p>
              </p:txBody>
            </p:sp>
          </p:grp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A15EECA0-B325-4B57-9FB8-347405F05F8C}"/>
                  </a:ext>
                </a:extLst>
              </p:cNvPr>
              <p:cNvCxnSpPr>
                <a:cxnSpLocks/>
                <a:endCxn id="33" idx="5"/>
              </p:cNvCxnSpPr>
              <p:nvPr/>
            </p:nvCxnSpPr>
            <p:spPr>
              <a:xfrm flipH="1">
                <a:off x="-1674259" y="3312992"/>
                <a:ext cx="2561395" cy="263755"/>
              </a:xfrm>
              <a:prstGeom prst="line">
                <a:avLst/>
              </a:prstGeom>
              <a:ln w="9525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2204E86B-1B78-4E83-8465-DA8D0B27E6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1608727" y="2762132"/>
                <a:ext cx="2506411" cy="654046"/>
              </a:xfrm>
              <a:prstGeom prst="line">
                <a:avLst/>
              </a:prstGeom>
              <a:ln w="9525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F2CAB222-195F-462F-9863-91DBE48A1A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1423903" y="1882708"/>
                <a:ext cx="2350731" cy="1129082"/>
              </a:xfrm>
              <a:prstGeom prst="line">
                <a:avLst/>
              </a:prstGeom>
              <a:ln w="9525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6D511D19-11F4-455E-8A0E-C140611ED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687939" y="3623561"/>
                <a:ext cx="2585623" cy="963322"/>
              </a:xfrm>
              <a:prstGeom prst="line">
                <a:avLst/>
              </a:prstGeom>
              <a:ln w="9525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45">
                <a:extLst>
                  <a:ext uri="{FF2B5EF4-FFF2-40B4-BE49-F238E27FC236}">
                    <a16:creationId xmlns:a16="http://schemas.microsoft.com/office/drawing/2014/main" id="{F2CAB222-195F-462F-9863-91DBE48A1AD4}"/>
                  </a:ext>
                </a:extLst>
              </p:cNvPr>
              <p:cNvCxnSpPr>
                <a:cxnSpLocks/>
                <a:endCxn id="28" idx="5"/>
              </p:cNvCxnSpPr>
              <p:nvPr/>
            </p:nvCxnSpPr>
            <p:spPr>
              <a:xfrm flipH="1">
                <a:off x="-1628738" y="2220088"/>
                <a:ext cx="2515875" cy="1074306"/>
              </a:xfrm>
              <a:prstGeom prst="line">
                <a:avLst/>
              </a:prstGeom>
              <a:ln w="9525" cap="flat" cmpd="sng" algn="ctr">
                <a:solidFill>
                  <a:schemeClr val="accent4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sp>
          <p:nvSpPr>
            <p:cNvPr id="54" name="Rectángulo 53"/>
            <p:cNvSpPr/>
            <p:nvPr/>
          </p:nvSpPr>
          <p:spPr>
            <a:xfrm>
              <a:off x="4484447" y="1004015"/>
              <a:ext cx="273766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L" b="1" dirty="0">
                  <a:solidFill>
                    <a:srgbClr val="0070C0"/>
                  </a:solidFill>
                </a:rPr>
                <a:t>Red de Atención Primaria de Salud</a:t>
              </a:r>
            </a:p>
          </p:txBody>
        </p:sp>
      </p:grpSp>
      <p:grpSp>
        <p:nvGrpSpPr>
          <p:cNvPr id="56" name="Grupo 55"/>
          <p:cNvGrpSpPr/>
          <p:nvPr/>
        </p:nvGrpSpPr>
        <p:grpSpPr>
          <a:xfrm>
            <a:off x="6238359" y="6208775"/>
            <a:ext cx="2246022" cy="348343"/>
            <a:chOff x="1096639" y="4268644"/>
            <a:chExt cx="2246022" cy="348343"/>
          </a:xfrm>
        </p:grpSpPr>
        <p:sp>
          <p:nvSpPr>
            <p:cNvPr id="57" name="Rectángulo 56"/>
            <p:cNvSpPr/>
            <p:nvPr/>
          </p:nvSpPr>
          <p:spPr>
            <a:xfrm>
              <a:off x="1096639" y="4392128"/>
              <a:ext cx="51167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F0"/>
                  </a:solidFill>
                </a:rPr>
                <a:t>Petorca</a:t>
              </a:r>
            </a:p>
          </p:txBody>
        </p:sp>
        <p:sp>
          <p:nvSpPr>
            <p:cNvPr id="58" name="Rectángulo 57"/>
            <p:cNvSpPr/>
            <p:nvPr/>
          </p:nvSpPr>
          <p:spPr>
            <a:xfrm>
              <a:off x="1492414" y="4397056"/>
              <a:ext cx="527709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7030A0"/>
                  </a:solidFill>
                </a:rPr>
                <a:t>Quillota</a:t>
              </a:r>
            </a:p>
          </p:txBody>
        </p:sp>
        <p:sp>
          <p:nvSpPr>
            <p:cNvPr id="59" name="Rectángulo 58"/>
            <p:cNvSpPr/>
            <p:nvPr/>
          </p:nvSpPr>
          <p:spPr>
            <a:xfrm>
              <a:off x="1892559" y="4401543"/>
              <a:ext cx="79060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FFC000"/>
                  </a:solidFill>
                </a:rPr>
                <a:t>Borde Costero</a:t>
              </a:r>
            </a:p>
          </p:txBody>
        </p:sp>
        <p:sp>
          <p:nvSpPr>
            <p:cNvPr id="60" name="Rectángulo 59"/>
            <p:cNvSpPr/>
            <p:nvPr/>
          </p:nvSpPr>
          <p:spPr>
            <a:xfrm>
              <a:off x="2580914" y="4398421"/>
              <a:ext cx="76174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>
                  <a:solidFill>
                    <a:srgbClr val="00B050"/>
                  </a:solidFill>
                </a:rPr>
                <a:t>Marga </a:t>
              </a:r>
              <a:r>
                <a:rPr lang="es-CL" sz="800" b="1" dirty="0" err="1">
                  <a:solidFill>
                    <a:srgbClr val="00B050"/>
                  </a:solidFill>
                </a:rPr>
                <a:t>Marga</a:t>
              </a:r>
              <a:endParaRPr lang="es-CL" sz="800" b="1" dirty="0">
                <a:solidFill>
                  <a:srgbClr val="00B050"/>
                </a:solidFill>
              </a:endParaRPr>
            </a:p>
          </p:txBody>
        </p:sp>
        <p:sp>
          <p:nvSpPr>
            <p:cNvPr id="61" name="Rectángulo 60"/>
            <p:cNvSpPr/>
            <p:nvPr/>
          </p:nvSpPr>
          <p:spPr>
            <a:xfrm>
              <a:off x="1101417" y="4268644"/>
              <a:ext cx="620683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L" sz="800" b="1" dirty="0"/>
                <a:t>Provincias</a:t>
              </a:r>
            </a:p>
          </p:txBody>
        </p:sp>
        <p:cxnSp>
          <p:nvCxnSpPr>
            <p:cNvPr id="62" name="Conector recto 61"/>
            <p:cNvCxnSpPr/>
            <p:nvPr/>
          </p:nvCxnSpPr>
          <p:spPr>
            <a:xfrm>
              <a:off x="1186779" y="4435873"/>
              <a:ext cx="421539" cy="0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/>
            <p:cNvCxnSpPr/>
            <p:nvPr/>
          </p:nvCxnSpPr>
          <p:spPr>
            <a:xfrm flipV="1">
              <a:off x="1554311" y="4469999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/>
            <p:cNvCxnSpPr/>
            <p:nvPr/>
          </p:nvCxnSpPr>
          <p:spPr>
            <a:xfrm flipV="1">
              <a:off x="1953705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/>
            <p:cNvCxnSpPr/>
            <p:nvPr/>
          </p:nvCxnSpPr>
          <p:spPr>
            <a:xfrm flipV="1">
              <a:off x="2628773" y="4473576"/>
              <a:ext cx="0" cy="81639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ángulo 1"/>
          <p:cNvSpPr/>
          <p:nvPr/>
        </p:nvSpPr>
        <p:spPr>
          <a:xfrm>
            <a:off x="151077" y="3375317"/>
            <a:ext cx="330501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altLang="es-CL" sz="2000" b="1" dirty="0">
                <a:solidFill>
                  <a:srgbClr val="0070C0"/>
                </a:solidFill>
              </a:rPr>
              <a:t>Borde Costero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L" altLang="es-CL" sz="1200" dirty="0">
              <a:solidFill>
                <a:srgbClr val="0070C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Implementación Hospital </a:t>
            </a:r>
            <a:r>
              <a:rPr lang="es-CL" altLang="es-CL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Fricke</a:t>
            </a: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entrega de fármacos en dispositivos de la COTTESA.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Implementación de la </a:t>
            </a:r>
            <a:r>
              <a:rPr lang="es-CL" altLang="es-CL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contrarreferencia</a:t>
            </a: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APS de post alta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Ampliación de CREA para aumento de producción y disminución de Lista de Espera.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Buenas Prácticas GES.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Apoyo en alerta ambiental de Quintero-</a:t>
            </a:r>
            <a:r>
              <a:rPr lang="es-CL" altLang="es-CL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Puchuncaví</a:t>
            </a: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Implementación de eco móvil con enfoque territorial.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L" altLang="es-CL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Implementación de POLI TACO en Hospital de Quintero.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1F3AC92-4074-42BC-8B23-D7F45302F20A}"/>
              </a:ext>
            </a:extLst>
          </p:cNvPr>
          <p:cNvGrpSpPr/>
          <p:nvPr/>
        </p:nvGrpSpPr>
        <p:grpSpPr>
          <a:xfrm>
            <a:off x="8017850" y="914338"/>
            <a:ext cx="842343" cy="842343"/>
            <a:chOff x="8017850" y="914338"/>
            <a:chExt cx="842343" cy="842343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F2770C3C-1E16-414F-8FFF-46DF0BDD5FD4}"/>
                </a:ext>
              </a:extLst>
            </p:cNvPr>
            <p:cNvSpPr/>
            <p:nvPr/>
          </p:nvSpPr>
          <p:spPr>
            <a:xfrm>
              <a:off x="8017850" y="914338"/>
              <a:ext cx="842343" cy="842343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341B84DD-2570-4C04-ADA4-9895EDBB445E}"/>
                </a:ext>
              </a:extLst>
            </p:cNvPr>
            <p:cNvSpPr txBox="1"/>
            <p:nvPr/>
          </p:nvSpPr>
          <p:spPr>
            <a:xfrm>
              <a:off x="8206280" y="1104677"/>
              <a:ext cx="527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sz="2400" b="1" dirty="0">
                  <a:solidFill>
                    <a:schemeClr val="bg1"/>
                  </a:solidFill>
                </a:rPr>
                <a:t>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972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7433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235167" y="124278"/>
            <a:ext cx="8048847" cy="723013"/>
          </a:xfrm>
        </p:spPr>
        <p:txBody>
          <a:bodyPr>
            <a:noAutofit/>
          </a:bodyPr>
          <a:lstStyle/>
          <a:p>
            <a:r>
              <a:rPr lang="es-CL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SOLICITUDES LEY 20.285 DE TRANSPARENCIA </a:t>
            </a:r>
          </a:p>
          <a:p>
            <a:r>
              <a:rPr lang="es-CL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Y ACCESO A LA INFORMACIÓN PÚBLICA </a:t>
            </a:r>
            <a:endParaRPr lang="es-ES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49189" y="1535376"/>
            <a:ext cx="3612711" cy="41003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s-ES" sz="1800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8D126C0-EB3B-4D05-A90B-C4E641BFC4EB}"/>
              </a:ext>
            </a:extLst>
          </p:cNvPr>
          <p:cNvSpPr/>
          <p:nvPr/>
        </p:nvSpPr>
        <p:spPr>
          <a:xfrm>
            <a:off x="1398897" y="2031856"/>
            <a:ext cx="329312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L" sz="1350" dirty="0">
              <a:solidFill>
                <a:schemeClr val="bg1"/>
              </a:solidFill>
            </a:endParaRPr>
          </a:p>
          <a:p>
            <a:endParaRPr lang="es-ES" sz="1350" dirty="0">
              <a:solidFill>
                <a:schemeClr val="bg1"/>
              </a:solidFill>
            </a:endParaRPr>
          </a:p>
          <a:p>
            <a:endParaRPr lang="es-CL" sz="135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3C842FF-1C15-4445-9FEF-2463C031A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99947"/>
            <a:ext cx="4591526" cy="296337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DAAF610-00E7-41FE-BDFA-5030147551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70"/>
          <a:stretch/>
        </p:blipFill>
        <p:spPr>
          <a:xfrm>
            <a:off x="-34834" y="4063324"/>
            <a:ext cx="4603550" cy="279467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792152" y="1002794"/>
            <a:ext cx="421849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CL" sz="1400" dirty="0">
              <a:solidFill>
                <a:prstClr val="white"/>
              </a:solidFill>
            </a:endParaRPr>
          </a:p>
          <a:p>
            <a:pPr lvl="0"/>
            <a:r>
              <a:rPr lang="es-CL" sz="2000" b="1" dirty="0">
                <a:solidFill>
                  <a:prstClr val="white"/>
                </a:solidFill>
              </a:rPr>
              <a:t>Finanzas e Inversiones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Sociedades médicas y prestaciones a entidades privadas,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Equipamiento hospitalario.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Gastos medicamentos.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Presupuestos y plan de compras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Inversiones de la red.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ES" sz="1600" dirty="0">
              <a:solidFill>
                <a:prstClr val="white"/>
              </a:solidFill>
            </a:endParaRPr>
          </a:p>
          <a:p>
            <a:pPr lvl="0"/>
            <a:r>
              <a:rPr lang="es-ES" sz="2000" b="1" dirty="0">
                <a:solidFill>
                  <a:prstClr val="white"/>
                </a:solidFill>
              </a:rPr>
              <a:t>Recursos Humanos: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Concursos públicos,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Registros de asistencia personal por estamento y contratos.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Dotación de especialistas,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ES" sz="1600" dirty="0">
              <a:solidFill>
                <a:prstClr val="white"/>
              </a:solidFill>
            </a:endParaRPr>
          </a:p>
          <a:p>
            <a:pPr lvl="0"/>
            <a:r>
              <a:rPr lang="es-ES" sz="2000" b="1" dirty="0">
                <a:solidFill>
                  <a:prstClr val="white"/>
                </a:solidFill>
              </a:rPr>
              <a:t>Gestión asistencial: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Estadísticas producción asistencial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Egresos hospitalarios,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Prestaciones GES-AUGE,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Atenciones en Hospital de Quintero,  (emergencia ambiental)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white"/>
                </a:solidFill>
              </a:rPr>
              <a:t>Ley de interrupción del embarazo </a:t>
            </a:r>
            <a:endParaRPr lang="es-CL" sz="1600" dirty="0">
              <a:solidFill>
                <a:prstClr val="white"/>
              </a:solidFill>
            </a:endParaRPr>
          </a:p>
        </p:txBody>
      </p:sp>
      <p:pic>
        <p:nvPicPr>
          <p:cNvPr id="12" name="Imagen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45" y="5222141"/>
            <a:ext cx="1835565" cy="183556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921597" y="1076653"/>
            <a:ext cx="27875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L" sz="2400" b="1" dirty="0">
                <a:solidFill>
                  <a:srgbClr val="0070C0"/>
                </a:solidFill>
              </a:rPr>
              <a:t>282</a:t>
            </a:r>
            <a:r>
              <a:rPr lang="es-CL" b="1" dirty="0">
                <a:solidFill>
                  <a:srgbClr val="0070C0"/>
                </a:solidFill>
              </a:rPr>
              <a:t> solicitudes año 2018</a:t>
            </a:r>
          </a:p>
          <a:p>
            <a:pPr lvl="0" algn="just"/>
            <a:r>
              <a:rPr lang="es-CL" sz="2400" b="1" dirty="0">
                <a:solidFill>
                  <a:srgbClr val="0070C0"/>
                </a:solidFill>
              </a:rPr>
              <a:t>259</a:t>
            </a:r>
            <a:r>
              <a:rPr lang="es-CL" b="1" dirty="0">
                <a:solidFill>
                  <a:srgbClr val="0070C0"/>
                </a:solidFill>
              </a:rPr>
              <a:t> solicitudes año 2017</a:t>
            </a:r>
          </a:p>
        </p:txBody>
      </p:sp>
    </p:spTree>
    <p:extLst>
      <p:ext uri="{BB962C8B-B14F-4D97-AF65-F5344CB8AC3E}">
        <p14:creationId xmlns:p14="http://schemas.microsoft.com/office/powerpoint/2010/main" val="128244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16" y="13423"/>
            <a:ext cx="9216916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9421A8-531C-43F1-AA25-DABD9C6F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72180"/>
            <a:ext cx="4699000" cy="4848058"/>
          </a:xfrm>
        </p:spPr>
        <p:txBody>
          <a:bodyPr>
            <a:normAutofit/>
          </a:bodyPr>
          <a:lstStyle/>
          <a:p>
            <a:r>
              <a:rPr lang="es-CL" sz="2200" dirty="0">
                <a:solidFill>
                  <a:schemeClr val="bg1"/>
                </a:solidFill>
              </a:rPr>
              <a:t>Página web:</a:t>
            </a:r>
          </a:p>
          <a:p>
            <a:pPr marL="0" indent="0">
              <a:buNone/>
            </a:pPr>
            <a:r>
              <a:rPr lang="es-CL" sz="2200" dirty="0">
                <a:solidFill>
                  <a:schemeClr val="bg1"/>
                </a:solidFill>
              </a:rPr>
              <a:t> www.ssvq.cl</a:t>
            </a:r>
          </a:p>
          <a:p>
            <a:pPr marL="0" indent="0">
              <a:buNone/>
            </a:pPr>
            <a:endParaRPr lang="es-CL" sz="2200" dirty="0">
              <a:solidFill>
                <a:schemeClr val="bg1"/>
              </a:solidFill>
            </a:endParaRPr>
          </a:p>
          <a:p>
            <a:r>
              <a:rPr lang="es-CL" sz="2200" dirty="0">
                <a:solidFill>
                  <a:schemeClr val="bg1"/>
                </a:solidFill>
              </a:rPr>
              <a:t>Facebook</a:t>
            </a:r>
          </a:p>
          <a:p>
            <a:pPr marL="0" indent="0">
              <a:buNone/>
            </a:pPr>
            <a:r>
              <a:rPr lang="es-CL" sz="2200" dirty="0">
                <a:solidFill>
                  <a:schemeClr val="bg1"/>
                </a:solidFill>
              </a:rPr>
              <a:t>Servicio de Salud Viña del Mar Quillota</a:t>
            </a:r>
          </a:p>
          <a:p>
            <a:pPr marL="0" indent="0">
              <a:buNone/>
            </a:pPr>
            <a:endParaRPr lang="es-CL" sz="2200" dirty="0">
              <a:solidFill>
                <a:schemeClr val="bg1"/>
              </a:solidFill>
            </a:endParaRPr>
          </a:p>
          <a:p>
            <a:r>
              <a:rPr lang="es-CL" sz="2200" dirty="0">
                <a:solidFill>
                  <a:schemeClr val="bg1"/>
                </a:solidFill>
              </a:rPr>
              <a:t>Twitter</a:t>
            </a:r>
          </a:p>
          <a:p>
            <a:pPr marL="0" indent="0">
              <a:buNone/>
            </a:pPr>
            <a:r>
              <a:rPr lang="es-CL" sz="2200" dirty="0">
                <a:solidFill>
                  <a:schemeClr val="bg1"/>
                </a:solidFill>
              </a:rPr>
              <a:t>@</a:t>
            </a:r>
            <a:r>
              <a:rPr lang="es-CL" sz="2200" dirty="0" err="1">
                <a:solidFill>
                  <a:schemeClr val="bg1"/>
                </a:solidFill>
              </a:rPr>
              <a:t>ssvinaquillota</a:t>
            </a:r>
            <a:endParaRPr lang="es-CL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CL" sz="2200" dirty="0">
              <a:solidFill>
                <a:schemeClr val="bg1"/>
              </a:solidFill>
            </a:endParaRPr>
          </a:p>
          <a:p>
            <a:r>
              <a:rPr lang="es-CL" sz="2200" dirty="0">
                <a:solidFill>
                  <a:schemeClr val="bg1"/>
                </a:solidFill>
              </a:rPr>
              <a:t>Canal </a:t>
            </a:r>
            <a:r>
              <a:rPr lang="es-CL" sz="2200" dirty="0" err="1">
                <a:solidFill>
                  <a:schemeClr val="bg1"/>
                </a:solidFill>
              </a:rPr>
              <a:t>You</a:t>
            </a:r>
            <a:r>
              <a:rPr lang="es-CL" sz="2200" dirty="0">
                <a:solidFill>
                  <a:schemeClr val="bg1"/>
                </a:solidFill>
              </a:rPr>
              <a:t> </a:t>
            </a:r>
            <a:r>
              <a:rPr lang="es-CL" sz="2200" dirty="0" err="1">
                <a:solidFill>
                  <a:schemeClr val="bg1"/>
                </a:solidFill>
              </a:rPr>
              <a:t>Tube</a:t>
            </a:r>
            <a:r>
              <a:rPr lang="es-CL" sz="2200" dirty="0">
                <a:solidFill>
                  <a:schemeClr val="bg1"/>
                </a:solidFill>
              </a:rPr>
              <a:t> </a:t>
            </a:r>
          </a:p>
          <a:p>
            <a:r>
              <a:rPr lang="es-CL" sz="2200" dirty="0">
                <a:solidFill>
                  <a:schemeClr val="bg1"/>
                </a:solidFill>
              </a:rPr>
              <a:t>SSVQ TV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E82ECC-03A1-4B09-93A8-A9236E1C4F32}"/>
              </a:ext>
            </a:extLst>
          </p:cNvPr>
          <p:cNvSpPr txBox="1"/>
          <p:nvPr/>
        </p:nvSpPr>
        <p:spPr>
          <a:xfrm>
            <a:off x="-1251285" y="505326"/>
            <a:ext cx="69903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solidFill>
                  <a:srgbClr val="0070C0"/>
                </a:solidFill>
              </a:rPr>
              <a:t>                         ¡Infórmese de nuestras noticias!</a:t>
            </a:r>
          </a:p>
          <a:p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A15CA4E-2945-4A19-A6BE-09136FE4B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734" y="4643598"/>
            <a:ext cx="4270265" cy="227063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C504357-A904-46CA-91E6-10457E8C1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90" y="983342"/>
            <a:ext cx="2109307" cy="210930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564" y="3992986"/>
            <a:ext cx="3520557" cy="10205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24" y="3035252"/>
            <a:ext cx="814340" cy="8143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560" y="3217606"/>
            <a:ext cx="2687937" cy="53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667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29"/>
            <a:ext cx="9144000" cy="6862929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74D303-CCAE-430A-8BA3-60D32E2C0314}"/>
              </a:ext>
            </a:extLst>
          </p:cNvPr>
          <p:cNvSpPr txBox="1"/>
          <p:nvPr/>
        </p:nvSpPr>
        <p:spPr>
          <a:xfrm>
            <a:off x="2404878" y="901148"/>
            <a:ext cx="432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4000" dirty="0">
                <a:solidFill>
                  <a:schemeClr val="bg1">
                    <a:lumMod val="95000"/>
                  </a:schemeClr>
                </a:solidFill>
              </a:rPr>
              <a:t>  ¡Gracias!</a:t>
            </a:r>
          </a:p>
        </p:txBody>
      </p:sp>
      <p:pic>
        <p:nvPicPr>
          <p:cNvPr id="5" name="Imagen 4" descr="Imagen que contiene persona, pose, grupo, foto&#10;&#10;Descripción generada automáticamente">
            <a:extLst>
              <a:ext uri="{FF2B5EF4-FFF2-40B4-BE49-F238E27FC236}">
                <a16:creationId xmlns:a16="http://schemas.microsoft.com/office/drawing/2014/main" id="{1AAF1434-BDE4-4B67-ADE2-7728094B6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61971"/>
            <a:ext cx="4354285" cy="2696029"/>
          </a:xfrm>
          <a:prstGeom prst="rect">
            <a:avLst/>
          </a:prstGeom>
        </p:spPr>
      </p:pic>
      <p:pic>
        <p:nvPicPr>
          <p:cNvPr id="7" name="Imagen 6" descr="Imagen que contiene persona, grupo, pose, personas&#10;&#10;Descripción generada automáticamente">
            <a:extLst>
              <a:ext uri="{FF2B5EF4-FFF2-40B4-BE49-F238E27FC236}">
                <a16:creationId xmlns:a16="http://schemas.microsoft.com/office/drawing/2014/main" id="{7E94C065-2158-4213-BAD2-67840D1514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44" r="12165"/>
          <a:stretch/>
        </p:blipFill>
        <p:spPr>
          <a:xfrm>
            <a:off x="4354285" y="4161969"/>
            <a:ext cx="4789715" cy="269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88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33933</TotalTime>
  <Words>5326</Words>
  <Application>Microsoft Office PowerPoint</Application>
  <PresentationFormat>Presentación en pantalla (4:3)</PresentationFormat>
  <Paragraphs>1167</Paragraphs>
  <Slides>92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92</vt:i4>
      </vt:variant>
    </vt:vector>
  </HeadingPairs>
  <TitlesOfParts>
    <vt:vector size="105" baseType="lpstr">
      <vt:lpstr>Arial</vt:lpstr>
      <vt:lpstr>Arial Narrow</vt:lpstr>
      <vt:lpstr>Calibri</vt:lpstr>
      <vt:lpstr>Calibri Light</vt:lpstr>
      <vt:lpstr>Courier New</vt:lpstr>
      <vt:lpstr>Roboto</vt:lpstr>
      <vt:lpstr>Times New Roman</vt:lpstr>
      <vt:lpstr>Verdana</vt:lpstr>
      <vt:lpstr>Wingdings</vt:lpstr>
      <vt:lpstr>ヒラギノ角ゴ Pro W3</vt:lpstr>
      <vt:lpstr>Tema de Office</vt:lpstr>
      <vt:lpstr>1_Office Theme</vt:lpstr>
      <vt:lpstr>2_Tema de Office</vt:lpstr>
      <vt:lpstr>Presentación de PowerPoint</vt:lpstr>
      <vt:lpstr>Presentación de PowerPoint</vt:lpstr>
      <vt:lpstr>Plan Nacional de Salud Gobierno de Chile 2018-2022</vt:lpstr>
      <vt:lpstr>Presentación de PowerPoint</vt:lpstr>
      <vt:lpstr>Presentación de PowerPoint</vt:lpstr>
      <vt:lpstr>Presentación de PowerPoint</vt:lpstr>
      <vt:lpstr>Territorio  SSVQ </vt:lpstr>
      <vt:lpstr>Comisiones Técnicas Territoriales de Salud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Causas hospitalización  Egresos Hospitalarios</vt:lpstr>
      <vt:lpstr>Presentación de PowerPoint</vt:lpstr>
      <vt:lpstr> </vt:lpstr>
      <vt:lpstr>Estrategias de trabajo en calidad</vt:lpstr>
      <vt:lpstr>Desafíos 2019</vt:lpstr>
      <vt:lpstr>Presentación de PowerPoint</vt:lpstr>
      <vt:lpstr>Atención de salud a las personas</vt:lpstr>
      <vt:lpstr>Logros año 2018</vt:lpstr>
      <vt:lpstr>Garantías en Salud GES</vt:lpstr>
      <vt:lpstr>GARANTIAS VENCIDAS 2018 red SSVQ  </vt:lpstr>
      <vt:lpstr>Presentación de PowerPoint</vt:lpstr>
      <vt:lpstr>     </vt:lpstr>
      <vt:lpstr>Procuras y trasplantes</vt:lpstr>
      <vt:lpstr>FORMACIÓN DE MÉDICOS ESPECIALISTAS</vt:lpstr>
      <vt:lpstr>Presentación de PowerPoint</vt:lpstr>
      <vt:lpstr>Gestión sanitaria </vt:lpstr>
      <vt:lpstr> Telemedicina en la red SSVQ</vt:lpstr>
      <vt:lpstr>Telemedicina</vt:lpstr>
      <vt:lpstr>Fortalecimiento de la Red Oncológica</vt:lpstr>
      <vt:lpstr>Salud Oral</vt:lpstr>
      <vt:lpstr>Presentación de PowerPoint</vt:lpstr>
      <vt:lpstr>Farmacia</vt:lpstr>
      <vt:lpstr>Fondo de Farmacia FOFAR</vt:lpstr>
      <vt:lpstr>Gestión de Emergencias y Desastres</vt:lpstr>
      <vt:lpstr>Presentación de PowerPoint</vt:lpstr>
      <vt:lpstr>Presentación de PowerPoint</vt:lpstr>
      <vt:lpstr> SAMU SSVQ</vt:lpstr>
      <vt:lpstr>Presentación de PowerPoint</vt:lpstr>
      <vt:lpstr>Gestión de emergencias y desastres</vt:lpstr>
      <vt:lpstr>Presentación de PowerPoint</vt:lpstr>
      <vt:lpstr>Desafíos año 2019 en lo asistencial  </vt:lpstr>
      <vt:lpstr>Presentación de PowerPoint</vt:lpstr>
      <vt:lpstr>   </vt:lpstr>
      <vt:lpstr> </vt:lpstr>
      <vt:lpstr>Presentación de PowerPoint</vt:lpstr>
      <vt:lpstr>Presentación de PowerPoint</vt:lpstr>
      <vt:lpstr>Atención Primaria de Salud. Modelo de Atención Integral</vt:lpstr>
      <vt:lpstr>Presentación de PowerPoint</vt:lpstr>
      <vt:lpstr>  Prevención en Atención Primaria de Salud</vt:lpstr>
      <vt:lpstr>Tratamiento y  resolutividad</vt:lpstr>
      <vt:lpstr>Presentación de PowerPoint</vt:lpstr>
      <vt:lpstr>Inversiones en salud pública 2018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SIDRA o Sistema de Información de la Red Asistencial</vt:lpstr>
      <vt:lpstr>Presupuesto 2017-2018</vt:lpstr>
      <vt:lpstr>Distribución de Ingresos 2018</vt:lpstr>
      <vt:lpstr>Presupuesto 2017-2018</vt:lpstr>
      <vt:lpstr>GASTOS 2017-2018</vt:lpstr>
      <vt:lpstr>EN QUE ITEMES SE APLICAN LOS RECURSOS</vt:lpstr>
      <vt:lpstr>Deuda</vt:lpstr>
      <vt:lpstr>Presentación de PowerPoint</vt:lpstr>
      <vt:lpstr>Presentación de PowerPoint</vt:lpstr>
      <vt:lpstr>Presentación de PowerPoint</vt:lpstr>
      <vt:lpstr>Presentación de PowerPoint</vt:lpstr>
      <vt:lpstr>Capacitación a los funcionarios de la red</vt:lpstr>
      <vt:lpstr>Presentación de PowerPoint</vt:lpstr>
      <vt:lpstr>Presentación de PowerPoint</vt:lpstr>
      <vt:lpstr>Presentación de PowerPoint</vt:lpstr>
      <vt:lpstr>Presentación de PowerPoint</vt:lpstr>
      <vt:lpstr>Programa Trata de Personas</vt:lpstr>
      <vt:lpstr>Programa Refugiados</vt:lpstr>
      <vt:lpstr>Programa PESPI</vt:lpstr>
      <vt:lpstr>Programa PESPI: DISPOSITIVO DE SALUD MAPUCHE HOSPITAL DE PEÑABLANCA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 Aliaga Vargas</dc:creator>
  <cp:lastModifiedBy>Francisco Nuñez</cp:lastModifiedBy>
  <cp:revision>1277</cp:revision>
  <cp:lastPrinted>2019-04-24T16:25:59Z</cp:lastPrinted>
  <dcterms:created xsi:type="dcterms:W3CDTF">2017-03-07T19:09:53Z</dcterms:created>
  <dcterms:modified xsi:type="dcterms:W3CDTF">2019-05-06T20:18:12Z</dcterms:modified>
</cp:coreProperties>
</file>