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1"/>
  </p:notesMasterIdLst>
  <p:sldIdLst>
    <p:sldId id="256" r:id="rId2"/>
    <p:sldId id="332" r:id="rId3"/>
    <p:sldId id="330" r:id="rId4"/>
    <p:sldId id="303" r:id="rId5"/>
    <p:sldId id="307" r:id="rId6"/>
    <p:sldId id="277" r:id="rId7"/>
    <p:sldId id="259" r:id="rId8"/>
    <p:sldId id="280" r:id="rId9"/>
    <p:sldId id="286" r:id="rId10"/>
    <p:sldId id="276" r:id="rId11"/>
    <p:sldId id="289" r:id="rId12"/>
    <p:sldId id="295" r:id="rId13"/>
    <p:sldId id="294" r:id="rId14"/>
    <p:sldId id="287" r:id="rId15"/>
    <p:sldId id="288" r:id="rId16"/>
    <p:sldId id="331" r:id="rId17"/>
    <p:sldId id="278" r:id="rId18"/>
    <p:sldId id="309" r:id="rId19"/>
    <p:sldId id="321" r:id="rId20"/>
    <p:sldId id="281" r:id="rId21"/>
    <p:sldId id="313" r:id="rId22"/>
    <p:sldId id="322" r:id="rId23"/>
    <p:sldId id="291" r:id="rId24"/>
    <p:sldId id="290" r:id="rId25"/>
    <p:sldId id="323" r:id="rId26"/>
    <p:sldId id="279" r:id="rId27"/>
    <p:sldId id="283" r:id="rId28"/>
    <p:sldId id="261" r:id="rId29"/>
    <p:sldId id="312" r:id="rId30"/>
    <p:sldId id="324" r:id="rId31"/>
    <p:sldId id="272" r:id="rId32"/>
    <p:sldId id="325" r:id="rId33"/>
    <p:sldId id="267" r:id="rId34"/>
    <p:sldId id="296" r:id="rId35"/>
    <p:sldId id="326" r:id="rId36"/>
    <p:sldId id="329" r:id="rId37"/>
    <p:sldId id="292" r:id="rId38"/>
    <p:sldId id="262" r:id="rId39"/>
    <p:sldId id="301" r:id="rId40"/>
    <p:sldId id="275" r:id="rId41"/>
    <p:sldId id="327" r:id="rId42"/>
    <p:sldId id="270" r:id="rId43"/>
    <p:sldId id="271" r:id="rId44"/>
    <p:sldId id="328" r:id="rId45"/>
    <p:sldId id="320" r:id="rId46"/>
    <p:sldId id="302" r:id="rId47"/>
    <p:sldId id="300" r:id="rId48"/>
    <p:sldId id="311" r:id="rId49"/>
    <p:sldId id="265" r:id="rId50"/>
  </p:sldIdLst>
  <p:sldSz cx="9144000" cy="5143500" type="screen16x9"/>
  <p:notesSz cx="6858000" cy="9144000"/>
  <p:embeddedFontLst>
    <p:embeddedFont>
      <p:font typeface="Bodoni MT Black" panose="02070A03080606020203" pitchFamily="18" charset="0"/>
      <p:bold r:id="rId52"/>
      <p:boldItalic r:id="rId53"/>
    </p:embeddedFont>
    <p:embeddedFont>
      <p:font typeface="Montserrat" panose="00000500000000000000" pitchFamily="2" charset="0"/>
      <p:regular r:id="rId54"/>
      <p:bold r:id="rId55"/>
      <p:italic r:id="rId56"/>
      <p:boldItalic r:id="rId57"/>
    </p:embeddedFont>
    <p:embeddedFont>
      <p:font typeface="Montserrat Black" panose="020F0502020204030204" pitchFamily="2" charset="0"/>
      <p:bold r:id="rId58"/>
      <p:boldItalic r:id="rId59"/>
    </p:embeddedFont>
    <p:embeddedFont>
      <p:font typeface="Verdana" panose="020B060403050404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43" userDrawn="1">
          <p15:clr>
            <a:srgbClr val="747775"/>
          </p15:clr>
        </p15:guide>
        <p15:guide id="2" pos="2857"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88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646" autoAdjust="0"/>
  </p:normalViewPr>
  <p:slideViewPr>
    <p:cSldViewPr snapToGrid="0">
      <p:cViewPr varScale="1">
        <p:scale>
          <a:sx n="134" d="100"/>
          <a:sy n="134" d="100"/>
        </p:scale>
        <p:origin x="954" y="114"/>
      </p:cViewPr>
      <p:guideLst>
        <p:guide orient="horz" pos="1643"/>
        <p:guide pos="285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s-CL" sz="1600">
                <a:solidFill>
                  <a:sysClr val="windowText" lastClr="000000"/>
                </a:solidFill>
              </a:rPr>
              <a:t>Promedio días Estada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555555555555555E-2"/>
          <c:y val="0.17777777777777778"/>
          <c:w val="0.93888888888888888"/>
          <c:h val="0.72046296296296297"/>
        </c:manualLayout>
      </c:layout>
      <c:bar3DChart>
        <c:barDir val="col"/>
        <c:grouping val="clustered"/>
        <c:varyColors val="0"/>
        <c:ser>
          <c:idx val="0"/>
          <c:order val="0"/>
          <c:tx>
            <c:strRef>
              <c:f>Atc!$B$63:$K$63</c:f>
              <c:strCache>
                <c:ptCount val="10"/>
                <c:pt idx="0">
                  <c:v> Egresos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Atc!$L$63:$Q$63</c:f>
            </c:numRef>
          </c:val>
          <c:extLst>
            <c:ext xmlns:c16="http://schemas.microsoft.com/office/drawing/2014/chart" uri="{C3380CC4-5D6E-409C-BE32-E72D297353CC}">
              <c16:uniqueId val="{00000000-F973-47DE-AD88-2EF9DC1CC521}"/>
            </c:ext>
          </c:extLst>
        </c:ser>
        <c:ser>
          <c:idx val="1"/>
          <c:order val="1"/>
          <c:tx>
            <c:strRef>
              <c:f>Atc!$B$64:$K$64</c:f>
              <c:strCache>
                <c:ptCount val="10"/>
                <c:pt idx="0">
                  <c:v> Dias Estada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Atc!$L$64:$Q$64</c:f>
            </c:numRef>
          </c:val>
          <c:extLst>
            <c:ext xmlns:c16="http://schemas.microsoft.com/office/drawing/2014/chart" uri="{C3380CC4-5D6E-409C-BE32-E72D297353CC}">
              <c16:uniqueId val="{00000001-F973-47DE-AD88-2EF9DC1CC521}"/>
            </c:ext>
          </c:extLst>
        </c:ser>
        <c:dLbls>
          <c:showLegendKey val="0"/>
          <c:showVal val="1"/>
          <c:showCatName val="0"/>
          <c:showSerName val="0"/>
          <c:showPercent val="0"/>
          <c:showBubbleSize val="0"/>
        </c:dLbls>
        <c:gapWidth val="84"/>
        <c:gapDepth val="53"/>
        <c:shape val="box"/>
        <c:axId val="693033568"/>
        <c:axId val="693059008"/>
        <c:axId val="0"/>
      </c:bar3DChart>
      <c:catAx>
        <c:axId val="6930335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693059008"/>
        <c:crosses val="autoZero"/>
        <c:auto val="1"/>
        <c:lblAlgn val="ctr"/>
        <c:lblOffset val="100"/>
        <c:noMultiLvlLbl val="0"/>
      </c:catAx>
      <c:valAx>
        <c:axId val="693059008"/>
        <c:scaling>
          <c:orientation val="minMax"/>
        </c:scaling>
        <c:delete val="1"/>
        <c:axPos val="l"/>
        <c:numFmt formatCode="0.0" sourceLinked="1"/>
        <c:majorTickMark val="out"/>
        <c:minorTickMark val="none"/>
        <c:tickLblPos val="nextTo"/>
        <c:crossAx val="693033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sz="1600" dirty="0" err="1">
                <a:solidFill>
                  <a:schemeClr val="tx1"/>
                </a:solidFill>
              </a:rPr>
              <a:t>índice</a:t>
            </a:r>
            <a:r>
              <a:rPr lang="en-US" sz="1600" dirty="0">
                <a:solidFill>
                  <a:schemeClr val="tx1"/>
                </a:solidFill>
              </a:rPr>
              <a:t> </a:t>
            </a:r>
            <a:r>
              <a:rPr lang="en-US" sz="1600" dirty="0" err="1">
                <a:solidFill>
                  <a:schemeClr val="tx1"/>
                </a:solidFill>
              </a:rPr>
              <a:t>Ocupacional</a:t>
            </a:r>
            <a:r>
              <a:rPr lang="en-US" sz="1600" dirty="0">
                <a:solidFill>
                  <a:schemeClr val="tx1"/>
                </a:solidFill>
              </a:rPr>
              <a:t>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77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shade val="76000"/>
                <a:alpha val="88000"/>
              </a:schemeClr>
            </a:solidFill>
            <a:ln>
              <a:solidFill>
                <a:schemeClr val="accent1">
                  <a:shade val="76000"/>
                  <a:lumMod val="50000"/>
                </a:schemeClr>
              </a:solidFill>
            </a:ln>
            <a:effectLst/>
            <a:scene3d>
              <a:camera prst="orthographicFront"/>
              <a:lightRig rig="threePt" dir="t"/>
            </a:scene3d>
            <a:sp3d prstMaterial="flat">
              <a:contourClr>
                <a:schemeClr val="accent1">
                  <a:shade val="76000"/>
                  <a:lumMod val="50000"/>
                </a:schemeClr>
              </a:contourClr>
            </a:sp3d>
          </c:spPr>
          <c:invertIfNegative val="0"/>
          <c:dLbls>
            <c:spPr>
              <a:solidFill>
                <a:schemeClr val="accent1">
                  <a:shade val="76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s-CL" sz="1600">
                <a:solidFill>
                  <a:sysClr val="windowText" lastClr="000000"/>
                </a:solidFill>
              </a:rPr>
              <a:t>Promedio días Estada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3.0555555555555555E-2"/>
          <c:y val="0.17777777777777778"/>
          <c:w val="0.93888888888888888"/>
          <c:h val="0.72046296296296297"/>
        </c:manualLayout>
      </c:layout>
      <c:bar3DChart>
        <c:barDir val="col"/>
        <c:grouping val="clustered"/>
        <c:varyColors val="0"/>
        <c:ser>
          <c:idx val="0"/>
          <c:order val="0"/>
          <c:tx>
            <c:strRef>
              <c:f>Atc!$B$63:$K$63</c:f>
              <c:strCache>
                <c:ptCount val="10"/>
                <c:pt idx="0">
                  <c:v> Egresos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77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Atc!$L$63:$Q$63</c:f>
            </c:numRef>
          </c:val>
          <c:extLst>
            <c:ext xmlns:c16="http://schemas.microsoft.com/office/drawing/2014/chart" uri="{C3380CC4-5D6E-409C-BE32-E72D297353CC}">
              <c16:uniqueId val="{00000000-F973-47DE-AD88-2EF9DC1CC521}"/>
            </c:ext>
          </c:extLst>
        </c:ser>
        <c:ser>
          <c:idx val="1"/>
          <c:order val="1"/>
          <c:tx>
            <c:strRef>
              <c:f>Atc!$B$64:$K$64</c:f>
              <c:strCache>
                <c:ptCount val="10"/>
                <c:pt idx="0">
                  <c:v> Dias Estada  </c:v>
                </c:pt>
              </c:strCache>
            </c:strRef>
          </c:tx>
          <c:spPr>
            <a:solidFill>
              <a:schemeClr val="accent1">
                <a:shade val="76000"/>
                <a:alpha val="88000"/>
              </a:schemeClr>
            </a:solidFill>
            <a:ln>
              <a:solidFill>
                <a:schemeClr val="accent1">
                  <a:shade val="76000"/>
                  <a:lumMod val="50000"/>
                </a:schemeClr>
              </a:solidFill>
            </a:ln>
            <a:effectLst/>
            <a:scene3d>
              <a:camera prst="orthographicFront"/>
              <a:lightRig rig="threePt" dir="t"/>
            </a:scene3d>
            <a:sp3d prstMaterial="flat">
              <a:contourClr>
                <a:schemeClr val="accent1">
                  <a:shade val="76000"/>
                  <a:lumMod val="50000"/>
                </a:schemeClr>
              </a:contourClr>
            </a:sp3d>
          </c:spPr>
          <c:invertIfNegative val="0"/>
          <c:dLbls>
            <c:spPr>
              <a:solidFill>
                <a:schemeClr val="accent1">
                  <a:shade val="76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Atc!$L$64:$Q$64</c:f>
            </c:numRef>
          </c:val>
          <c:extLst>
            <c:ext xmlns:c16="http://schemas.microsoft.com/office/drawing/2014/chart" uri="{C3380CC4-5D6E-409C-BE32-E72D297353CC}">
              <c16:uniqueId val="{00000001-F973-47DE-AD88-2EF9DC1CC521}"/>
            </c:ext>
          </c:extLst>
        </c:ser>
        <c:dLbls>
          <c:showLegendKey val="0"/>
          <c:showVal val="1"/>
          <c:showCatName val="0"/>
          <c:showSerName val="0"/>
          <c:showPercent val="0"/>
          <c:showBubbleSize val="0"/>
        </c:dLbls>
        <c:gapWidth val="84"/>
        <c:gapDepth val="53"/>
        <c:shape val="box"/>
        <c:axId val="693033568"/>
        <c:axId val="693059008"/>
        <c:axId val="0"/>
      </c:bar3DChart>
      <c:catAx>
        <c:axId val="6930335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693059008"/>
        <c:crosses val="autoZero"/>
        <c:auto val="1"/>
        <c:lblAlgn val="ctr"/>
        <c:lblOffset val="100"/>
        <c:noMultiLvlLbl val="0"/>
      </c:catAx>
      <c:valAx>
        <c:axId val="693059008"/>
        <c:scaling>
          <c:orientation val="minMax"/>
        </c:scaling>
        <c:delete val="1"/>
        <c:axPos val="l"/>
        <c:numFmt formatCode="0.0" sourceLinked="1"/>
        <c:majorTickMark val="out"/>
        <c:minorTickMark val="none"/>
        <c:tickLblPos val="nextTo"/>
        <c:crossAx val="693033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s-CL" sz="1600">
                <a:solidFill>
                  <a:sysClr val="windowText" lastClr="000000"/>
                </a:solidFill>
              </a:rPr>
              <a:t>Promedio días Estada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555555555555555E-2"/>
          <c:y val="0.17777777777777778"/>
          <c:w val="0.93888888888888888"/>
          <c:h val="0.72046296296296297"/>
        </c:manualLayout>
      </c:layout>
      <c:bar3DChart>
        <c:barDir val="col"/>
        <c:grouping val="clustered"/>
        <c:varyColors val="0"/>
        <c:ser>
          <c:idx val="0"/>
          <c:order val="0"/>
          <c:tx>
            <c:strRef>
              <c:f>Atc!$B$63:$K$63</c:f>
              <c:strCache>
                <c:ptCount val="10"/>
                <c:pt idx="0">
                  <c:v> Egresos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Atc!$L$63:$Q$63</c:f>
            </c:numRef>
          </c:val>
          <c:extLst>
            <c:ext xmlns:c16="http://schemas.microsoft.com/office/drawing/2014/chart" uri="{C3380CC4-5D6E-409C-BE32-E72D297353CC}">
              <c16:uniqueId val="{00000000-F973-47DE-AD88-2EF9DC1CC521}"/>
            </c:ext>
          </c:extLst>
        </c:ser>
        <c:ser>
          <c:idx val="1"/>
          <c:order val="1"/>
          <c:tx>
            <c:strRef>
              <c:f>Atc!$B$64:$K$64</c:f>
              <c:strCache>
                <c:ptCount val="10"/>
                <c:pt idx="0">
                  <c:v> Dias Estada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Atc!$L$64:$Q$64</c:f>
            </c:numRef>
          </c:val>
          <c:extLst>
            <c:ext xmlns:c16="http://schemas.microsoft.com/office/drawing/2014/chart" uri="{C3380CC4-5D6E-409C-BE32-E72D297353CC}">
              <c16:uniqueId val="{00000001-F973-47DE-AD88-2EF9DC1CC521}"/>
            </c:ext>
          </c:extLst>
        </c:ser>
        <c:dLbls>
          <c:showLegendKey val="0"/>
          <c:showVal val="1"/>
          <c:showCatName val="0"/>
          <c:showSerName val="0"/>
          <c:showPercent val="0"/>
          <c:showBubbleSize val="0"/>
        </c:dLbls>
        <c:gapWidth val="84"/>
        <c:gapDepth val="53"/>
        <c:shape val="box"/>
        <c:axId val="693033568"/>
        <c:axId val="693059008"/>
        <c:axId val="0"/>
      </c:bar3DChart>
      <c:catAx>
        <c:axId val="6930335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693059008"/>
        <c:crosses val="autoZero"/>
        <c:auto val="1"/>
        <c:lblAlgn val="ctr"/>
        <c:lblOffset val="100"/>
        <c:noMultiLvlLbl val="0"/>
      </c:catAx>
      <c:valAx>
        <c:axId val="693059008"/>
        <c:scaling>
          <c:orientation val="minMax"/>
        </c:scaling>
        <c:delete val="1"/>
        <c:axPos val="l"/>
        <c:numFmt formatCode="0.0" sourceLinked="1"/>
        <c:majorTickMark val="out"/>
        <c:minorTickMark val="none"/>
        <c:tickLblPos val="nextTo"/>
        <c:crossAx val="693033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sz="1600" dirty="0" err="1">
                <a:solidFill>
                  <a:schemeClr val="tx1"/>
                </a:solidFill>
              </a:rPr>
              <a:t>índice</a:t>
            </a:r>
            <a:r>
              <a:rPr lang="en-US" sz="1600" dirty="0">
                <a:solidFill>
                  <a:schemeClr val="tx1"/>
                </a:solidFill>
              </a:rPr>
              <a:t> </a:t>
            </a:r>
            <a:r>
              <a:rPr lang="en-US" sz="1600" dirty="0" err="1">
                <a:solidFill>
                  <a:schemeClr val="tx1"/>
                </a:solidFill>
              </a:rPr>
              <a:t>Ocupacional</a:t>
            </a:r>
            <a:r>
              <a:rPr lang="en-US" sz="1600" dirty="0">
                <a:solidFill>
                  <a:schemeClr val="tx1"/>
                </a:solidFill>
              </a:rPr>
              <a:t>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77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shade val="76000"/>
                <a:alpha val="88000"/>
              </a:schemeClr>
            </a:solidFill>
            <a:ln>
              <a:solidFill>
                <a:schemeClr val="accent1">
                  <a:shade val="76000"/>
                  <a:lumMod val="50000"/>
                </a:schemeClr>
              </a:solidFill>
            </a:ln>
            <a:effectLst/>
            <a:scene3d>
              <a:camera prst="orthographicFront"/>
              <a:lightRig rig="threePt" dir="t"/>
            </a:scene3d>
            <a:sp3d prstMaterial="flat">
              <a:contourClr>
                <a:schemeClr val="accent1">
                  <a:shade val="76000"/>
                  <a:lumMod val="50000"/>
                </a:schemeClr>
              </a:contourClr>
            </a:sp3d>
          </c:spPr>
          <c:invertIfNegative val="0"/>
          <c:dLbls>
            <c:spPr>
              <a:solidFill>
                <a:schemeClr val="accent1">
                  <a:shade val="76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s-CL" sz="1600">
                <a:solidFill>
                  <a:sysClr val="windowText" lastClr="000000"/>
                </a:solidFill>
              </a:rPr>
              <a:t>Promedio días Estada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3.0555555555555555E-2"/>
          <c:y val="0.17777777777777778"/>
          <c:w val="0.93888888888888888"/>
          <c:h val="0.72046296296296297"/>
        </c:manualLayout>
      </c:layout>
      <c:bar3DChart>
        <c:barDir val="col"/>
        <c:grouping val="clustered"/>
        <c:varyColors val="0"/>
        <c:ser>
          <c:idx val="0"/>
          <c:order val="0"/>
          <c:tx>
            <c:strRef>
              <c:f>Atc!$B$63:$K$63</c:f>
              <c:strCache>
                <c:ptCount val="10"/>
                <c:pt idx="0">
                  <c:v> Egresos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77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Atc!$L$63:$Q$63</c:f>
            </c:numRef>
          </c:val>
          <c:extLst>
            <c:ext xmlns:c16="http://schemas.microsoft.com/office/drawing/2014/chart" uri="{C3380CC4-5D6E-409C-BE32-E72D297353CC}">
              <c16:uniqueId val="{00000000-F973-47DE-AD88-2EF9DC1CC521}"/>
            </c:ext>
          </c:extLst>
        </c:ser>
        <c:ser>
          <c:idx val="1"/>
          <c:order val="1"/>
          <c:tx>
            <c:strRef>
              <c:f>Atc!$B$64:$K$64</c:f>
              <c:strCache>
                <c:ptCount val="10"/>
                <c:pt idx="0">
                  <c:v> Dias Estada  </c:v>
                </c:pt>
              </c:strCache>
            </c:strRef>
          </c:tx>
          <c:spPr>
            <a:solidFill>
              <a:schemeClr val="accent1">
                <a:shade val="76000"/>
                <a:alpha val="88000"/>
              </a:schemeClr>
            </a:solidFill>
            <a:ln>
              <a:solidFill>
                <a:schemeClr val="accent1">
                  <a:shade val="76000"/>
                  <a:lumMod val="50000"/>
                </a:schemeClr>
              </a:solidFill>
            </a:ln>
            <a:effectLst/>
            <a:scene3d>
              <a:camera prst="orthographicFront"/>
              <a:lightRig rig="threePt" dir="t"/>
            </a:scene3d>
            <a:sp3d prstMaterial="flat">
              <a:contourClr>
                <a:schemeClr val="accent1">
                  <a:shade val="76000"/>
                  <a:lumMod val="50000"/>
                </a:schemeClr>
              </a:contourClr>
            </a:sp3d>
          </c:spPr>
          <c:invertIfNegative val="0"/>
          <c:dLbls>
            <c:spPr>
              <a:solidFill>
                <a:schemeClr val="accent1">
                  <a:shade val="76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Atc!$L$64:$Q$64</c:f>
            </c:numRef>
          </c:val>
          <c:extLst>
            <c:ext xmlns:c16="http://schemas.microsoft.com/office/drawing/2014/chart" uri="{C3380CC4-5D6E-409C-BE32-E72D297353CC}">
              <c16:uniqueId val="{00000001-F973-47DE-AD88-2EF9DC1CC521}"/>
            </c:ext>
          </c:extLst>
        </c:ser>
        <c:dLbls>
          <c:showLegendKey val="0"/>
          <c:showVal val="1"/>
          <c:showCatName val="0"/>
          <c:showSerName val="0"/>
          <c:showPercent val="0"/>
          <c:showBubbleSize val="0"/>
        </c:dLbls>
        <c:gapWidth val="84"/>
        <c:gapDepth val="53"/>
        <c:shape val="box"/>
        <c:axId val="693033568"/>
        <c:axId val="693059008"/>
        <c:axId val="0"/>
      </c:bar3DChart>
      <c:catAx>
        <c:axId val="6930335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693059008"/>
        <c:crosses val="autoZero"/>
        <c:auto val="1"/>
        <c:lblAlgn val="ctr"/>
        <c:lblOffset val="100"/>
        <c:noMultiLvlLbl val="0"/>
      </c:catAx>
      <c:valAx>
        <c:axId val="693059008"/>
        <c:scaling>
          <c:orientation val="minMax"/>
        </c:scaling>
        <c:delete val="1"/>
        <c:axPos val="l"/>
        <c:numFmt formatCode="0.0" sourceLinked="1"/>
        <c:majorTickMark val="out"/>
        <c:minorTickMark val="none"/>
        <c:tickLblPos val="nextTo"/>
        <c:crossAx val="693033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sz="1600" dirty="0" err="1">
                <a:solidFill>
                  <a:schemeClr val="tx1"/>
                </a:solidFill>
              </a:rPr>
              <a:t>índice</a:t>
            </a:r>
            <a:r>
              <a:rPr lang="en-US" sz="1600" dirty="0">
                <a:solidFill>
                  <a:schemeClr val="tx1"/>
                </a:solidFill>
              </a:rPr>
              <a:t> </a:t>
            </a:r>
            <a:r>
              <a:rPr lang="en-US" sz="1600" dirty="0" err="1">
                <a:solidFill>
                  <a:schemeClr val="tx1"/>
                </a:solidFill>
              </a:rPr>
              <a:t>Ocupacional</a:t>
            </a:r>
            <a:r>
              <a:rPr lang="en-US" sz="1600" dirty="0">
                <a:solidFill>
                  <a:schemeClr val="tx1"/>
                </a:solidFill>
              </a:rPr>
              <a:t>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77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shade val="76000"/>
                <a:alpha val="88000"/>
              </a:schemeClr>
            </a:solidFill>
            <a:ln>
              <a:solidFill>
                <a:schemeClr val="accent1">
                  <a:shade val="76000"/>
                  <a:lumMod val="50000"/>
                </a:schemeClr>
              </a:solidFill>
            </a:ln>
            <a:effectLst/>
            <a:scene3d>
              <a:camera prst="orthographicFront"/>
              <a:lightRig rig="threePt" dir="t"/>
            </a:scene3d>
            <a:sp3d prstMaterial="flat">
              <a:contourClr>
                <a:schemeClr val="accent1">
                  <a:shade val="76000"/>
                  <a:lumMod val="50000"/>
                </a:schemeClr>
              </a:contourClr>
            </a:sp3d>
          </c:spPr>
          <c:invertIfNegative val="0"/>
          <c:dLbls>
            <c:spPr>
              <a:solidFill>
                <a:schemeClr val="accent1">
                  <a:shade val="76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s-CL" sz="1600">
                <a:solidFill>
                  <a:sysClr val="windowText" lastClr="000000"/>
                </a:solidFill>
              </a:rPr>
              <a:t>Promedio días Estada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3.0555555555555555E-2"/>
          <c:y val="0.17777777777777778"/>
          <c:w val="0.93888888888888888"/>
          <c:h val="0.72046296296296297"/>
        </c:manualLayout>
      </c:layout>
      <c:bar3DChart>
        <c:barDir val="col"/>
        <c:grouping val="clustered"/>
        <c:varyColors val="0"/>
        <c:ser>
          <c:idx val="0"/>
          <c:order val="0"/>
          <c:tx>
            <c:strRef>
              <c:f>Atc!$B$63:$K$63</c:f>
              <c:strCache>
                <c:ptCount val="10"/>
                <c:pt idx="0">
                  <c:v> Egresos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77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Atc!$L$63:$Q$63</c:f>
            </c:numRef>
          </c:val>
          <c:extLst>
            <c:ext xmlns:c16="http://schemas.microsoft.com/office/drawing/2014/chart" uri="{C3380CC4-5D6E-409C-BE32-E72D297353CC}">
              <c16:uniqueId val="{00000000-F973-47DE-AD88-2EF9DC1CC521}"/>
            </c:ext>
          </c:extLst>
        </c:ser>
        <c:ser>
          <c:idx val="1"/>
          <c:order val="1"/>
          <c:tx>
            <c:strRef>
              <c:f>Atc!$B$64:$K$64</c:f>
              <c:strCache>
                <c:ptCount val="10"/>
                <c:pt idx="0">
                  <c:v> Dias Estada  </c:v>
                </c:pt>
              </c:strCache>
            </c:strRef>
          </c:tx>
          <c:spPr>
            <a:solidFill>
              <a:schemeClr val="accent1">
                <a:shade val="76000"/>
                <a:alpha val="88000"/>
              </a:schemeClr>
            </a:solidFill>
            <a:ln>
              <a:solidFill>
                <a:schemeClr val="accent1">
                  <a:shade val="76000"/>
                  <a:lumMod val="50000"/>
                </a:schemeClr>
              </a:solidFill>
            </a:ln>
            <a:effectLst/>
            <a:scene3d>
              <a:camera prst="orthographicFront"/>
              <a:lightRig rig="threePt" dir="t"/>
            </a:scene3d>
            <a:sp3d prstMaterial="flat">
              <a:contourClr>
                <a:schemeClr val="accent1">
                  <a:shade val="76000"/>
                  <a:lumMod val="50000"/>
                </a:schemeClr>
              </a:contourClr>
            </a:sp3d>
          </c:spPr>
          <c:invertIfNegative val="0"/>
          <c:dLbls>
            <c:spPr>
              <a:solidFill>
                <a:schemeClr val="accent1">
                  <a:shade val="76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Atc!$L$64:$Q$64</c:f>
            </c:numRef>
          </c:val>
          <c:extLst>
            <c:ext xmlns:c16="http://schemas.microsoft.com/office/drawing/2014/chart" uri="{C3380CC4-5D6E-409C-BE32-E72D297353CC}">
              <c16:uniqueId val="{00000001-F973-47DE-AD88-2EF9DC1CC521}"/>
            </c:ext>
          </c:extLst>
        </c:ser>
        <c:dLbls>
          <c:showLegendKey val="0"/>
          <c:showVal val="1"/>
          <c:showCatName val="0"/>
          <c:showSerName val="0"/>
          <c:showPercent val="0"/>
          <c:showBubbleSize val="0"/>
        </c:dLbls>
        <c:gapWidth val="84"/>
        <c:gapDepth val="53"/>
        <c:shape val="box"/>
        <c:axId val="693033568"/>
        <c:axId val="693059008"/>
        <c:axId val="0"/>
      </c:bar3DChart>
      <c:catAx>
        <c:axId val="6930335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693059008"/>
        <c:crosses val="autoZero"/>
        <c:auto val="1"/>
        <c:lblAlgn val="ctr"/>
        <c:lblOffset val="100"/>
        <c:noMultiLvlLbl val="0"/>
      </c:catAx>
      <c:valAx>
        <c:axId val="693059008"/>
        <c:scaling>
          <c:orientation val="minMax"/>
        </c:scaling>
        <c:delete val="1"/>
        <c:axPos val="l"/>
        <c:numFmt formatCode="0.0" sourceLinked="1"/>
        <c:majorTickMark val="out"/>
        <c:minorTickMark val="none"/>
        <c:tickLblPos val="nextTo"/>
        <c:crossAx val="693033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s-CL" sz="1600">
                <a:solidFill>
                  <a:sysClr val="windowText" lastClr="000000"/>
                </a:solidFill>
              </a:rPr>
              <a:t>Promedio días Estada HMSV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s-CL"/>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0555555555555555E-2"/>
          <c:y val="0.17777777777777778"/>
          <c:w val="0.93888888888888888"/>
          <c:h val="0.72046296296296297"/>
        </c:manualLayout>
      </c:layout>
      <c:bar3DChart>
        <c:barDir val="col"/>
        <c:grouping val="clustered"/>
        <c:varyColors val="0"/>
        <c:ser>
          <c:idx val="0"/>
          <c:order val="0"/>
          <c:tx>
            <c:strRef>
              <c:f>Atc!$B$63:$K$63</c:f>
              <c:strCache>
                <c:ptCount val="10"/>
                <c:pt idx="0">
                  <c:v> Egresos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Atc!$L$63:$Q$63</c:f>
            </c:numRef>
          </c:val>
          <c:extLst>
            <c:ext xmlns:c16="http://schemas.microsoft.com/office/drawing/2014/chart" uri="{C3380CC4-5D6E-409C-BE32-E72D297353CC}">
              <c16:uniqueId val="{00000000-F973-47DE-AD88-2EF9DC1CC521}"/>
            </c:ext>
          </c:extLst>
        </c:ser>
        <c:ser>
          <c:idx val="1"/>
          <c:order val="1"/>
          <c:tx>
            <c:strRef>
              <c:f>Atc!$B$64:$K$64</c:f>
              <c:strCache>
                <c:ptCount val="10"/>
                <c:pt idx="0">
                  <c:v> Dias Estada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Atc!$L$62:$Q$62</c:f>
              <c:numCache>
                <c:formatCode>General</c:formatCode>
                <c:ptCount val="6"/>
                <c:pt idx="0">
                  <c:v>2019</c:v>
                </c:pt>
                <c:pt idx="1">
                  <c:v>2020</c:v>
                </c:pt>
                <c:pt idx="2">
                  <c:v>2021</c:v>
                </c:pt>
                <c:pt idx="3">
                  <c:v>2022</c:v>
                </c:pt>
                <c:pt idx="4">
                  <c:v>2023</c:v>
                </c:pt>
                <c:pt idx="5">
                  <c:v>2024</c:v>
                </c:pt>
              </c:numCache>
            </c:numRef>
          </c:cat>
          <c:val>
            <c:numRef>
              <c:f>Atc!$L$64:$Q$64</c:f>
            </c:numRef>
          </c:val>
          <c:extLst>
            <c:ext xmlns:c16="http://schemas.microsoft.com/office/drawing/2014/chart" uri="{C3380CC4-5D6E-409C-BE32-E72D297353CC}">
              <c16:uniqueId val="{00000001-F973-47DE-AD88-2EF9DC1CC521}"/>
            </c:ext>
          </c:extLst>
        </c:ser>
        <c:dLbls>
          <c:showLegendKey val="0"/>
          <c:showVal val="1"/>
          <c:showCatName val="0"/>
          <c:showSerName val="0"/>
          <c:showPercent val="0"/>
          <c:showBubbleSize val="0"/>
        </c:dLbls>
        <c:gapWidth val="84"/>
        <c:gapDepth val="53"/>
        <c:shape val="box"/>
        <c:axId val="693033568"/>
        <c:axId val="693059008"/>
        <c:axId val="0"/>
      </c:bar3DChart>
      <c:catAx>
        <c:axId val="6930335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693059008"/>
        <c:crosses val="autoZero"/>
        <c:auto val="1"/>
        <c:lblAlgn val="ctr"/>
        <c:lblOffset val="100"/>
        <c:noMultiLvlLbl val="0"/>
      </c:catAx>
      <c:valAx>
        <c:axId val="693059008"/>
        <c:scaling>
          <c:orientation val="minMax"/>
        </c:scaling>
        <c:delete val="1"/>
        <c:axPos val="l"/>
        <c:numFmt formatCode="0.0" sourceLinked="1"/>
        <c:majorTickMark val="out"/>
        <c:minorTickMark val="none"/>
        <c:tickLblPos val="nextTo"/>
        <c:crossAx val="693033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clustered"/>
        <c:varyColors val="0"/>
        <c:ser>
          <c:idx val="0"/>
          <c:order val="0"/>
          <c:tx>
            <c:strRef>
              <c:f>Atc!$B$59:$K$59</c:f>
              <c:strCache>
                <c:ptCount val="10"/>
                <c:pt idx="0">
                  <c:v> Dias Cama disponibles </c:v>
                </c:pt>
              </c:strCache>
            </c:strRef>
          </c:tx>
          <c:spPr>
            <a:solidFill>
              <a:schemeClr val="accent1">
                <a:tint val="77000"/>
                <a:alpha val="88000"/>
              </a:schemeClr>
            </a:solidFill>
            <a:ln>
              <a:solidFill>
                <a:schemeClr val="accent1">
                  <a:tint val="77000"/>
                  <a:lumMod val="50000"/>
                </a:schemeClr>
              </a:solidFill>
            </a:ln>
            <a:effectLst/>
            <a:scene3d>
              <a:camera prst="orthographicFront"/>
              <a:lightRig rig="threePt" dir="t"/>
            </a:scene3d>
            <a:sp3d prstMaterial="flat">
              <a:contourClr>
                <a:schemeClr val="accent1">
                  <a:tint val="77000"/>
                  <a:lumMod val="50000"/>
                </a:schemeClr>
              </a:contourClr>
            </a:sp3d>
          </c:spPr>
          <c:invertIfNegative val="0"/>
          <c:dLbls>
            <c:spPr>
              <a:solidFill>
                <a:schemeClr val="accent1">
                  <a:tint val="65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Atc!$L$59:$Q$59</c:f>
            </c:numRef>
          </c:val>
          <c:extLst>
            <c:ext xmlns:c16="http://schemas.microsoft.com/office/drawing/2014/chart" uri="{C3380CC4-5D6E-409C-BE32-E72D297353CC}">
              <c16:uniqueId val="{00000000-C04F-4D27-8CBE-885DC78F7270}"/>
            </c:ext>
          </c:extLst>
        </c:ser>
        <c:ser>
          <c:idx val="1"/>
          <c:order val="1"/>
          <c:tx>
            <c:strRef>
              <c:f>Atc!$B$60:$K$60</c:f>
              <c:strCache>
                <c:ptCount val="10"/>
                <c:pt idx="0">
                  <c:v> Dias Cama Ocupado </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Atc!$L$58:$Q$58</c:f>
              <c:numCache>
                <c:formatCode>General</c:formatCode>
                <c:ptCount val="6"/>
                <c:pt idx="0">
                  <c:v>2019</c:v>
                </c:pt>
                <c:pt idx="1">
                  <c:v>2020</c:v>
                </c:pt>
                <c:pt idx="2">
                  <c:v>2021</c:v>
                </c:pt>
                <c:pt idx="3">
                  <c:v>2022</c:v>
                </c:pt>
                <c:pt idx="4">
                  <c:v>2023</c:v>
                </c:pt>
                <c:pt idx="5">
                  <c:v>2024</c:v>
                </c:pt>
              </c:numCache>
            </c:numRef>
          </c:cat>
          <c:val>
            <c:numRef>
              <c:f>Atc!$L$60:$Q$60</c:f>
            </c:numRef>
          </c:val>
          <c:extLst>
            <c:ext xmlns:c16="http://schemas.microsoft.com/office/drawing/2014/chart" uri="{C3380CC4-5D6E-409C-BE32-E72D297353CC}">
              <c16:uniqueId val="{00000001-C04F-4D27-8CBE-885DC78F7270}"/>
            </c:ext>
          </c:extLst>
        </c:ser>
        <c:dLbls>
          <c:showLegendKey val="0"/>
          <c:showVal val="1"/>
          <c:showCatName val="0"/>
          <c:showSerName val="0"/>
          <c:showPercent val="0"/>
          <c:showBubbleSize val="0"/>
        </c:dLbls>
        <c:gapWidth val="84"/>
        <c:gapDepth val="53"/>
        <c:shape val="box"/>
        <c:axId val="468895312"/>
        <c:axId val="445622624"/>
        <c:axId val="0"/>
      </c:bar3DChart>
      <c:catAx>
        <c:axId val="4688953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s-CL"/>
          </a:p>
        </c:txPr>
        <c:crossAx val="445622624"/>
        <c:crosses val="autoZero"/>
        <c:auto val="1"/>
        <c:lblAlgn val="ctr"/>
        <c:lblOffset val="100"/>
        <c:noMultiLvlLbl val="0"/>
      </c:catAx>
      <c:valAx>
        <c:axId val="445622624"/>
        <c:scaling>
          <c:orientation val="minMax"/>
        </c:scaling>
        <c:delete val="1"/>
        <c:axPos val="l"/>
        <c:numFmt formatCode="0.0%" sourceLinked="1"/>
        <c:majorTickMark val="out"/>
        <c:minorTickMark val="none"/>
        <c:tickLblPos val="nextTo"/>
        <c:crossAx val="46889531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s-CL"/>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10.xml><?xml version="1.0" encoding="utf-8"?>
<cs:colorStyle xmlns:cs="http://schemas.microsoft.com/office/drawing/2012/chartStyle" xmlns:a="http://schemas.openxmlformats.org/drawingml/2006/main" meth="withinLinearReversed" id="21">
  <a:schemeClr val="accent1"/>
</cs:colorStyle>
</file>

<file path=ppt/charts/colors11.xml><?xml version="1.0" encoding="utf-8"?>
<cs:colorStyle xmlns:cs="http://schemas.microsoft.com/office/drawing/2012/chartStyle" xmlns:a="http://schemas.openxmlformats.org/drawingml/2006/main" meth="withinLinearReversed" id="21">
  <a:schemeClr val="accent1"/>
</cs:colorStyle>
</file>

<file path=ppt/charts/colors12.xml><?xml version="1.0" encoding="utf-8"?>
<cs:colorStyle xmlns:cs="http://schemas.microsoft.com/office/drawing/2012/chartStyle" xmlns:a="http://schemas.openxmlformats.org/drawingml/2006/main" meth="withinLinearReversed" id="21">
  <a:schemeClr val="accent1"/>
</cs:colorStyle>
</file>

<file path=ppt/charts/colors13.xml><?xml version="1.0" encoding="utf-8"?>
<cs:colorStyle xmlns:cs="http://schemas.microsoft.com/office/drawing/2012/chartStyle" xmlns:a="http://schemas.openxmlformats.org/drawingml/2006/main" meth="withinLinearReversed" id="21">
  <a:schemeClr val="accent1"/>
</cs:colorStyle>
</file>

<file path=ppt/charts/colors14.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colors4.xml><?xml version="1.0" encoding="utf-8"?>
<cs:colorStyle xmlns:cs="http://schemas.microsoft.com/office/drawing/2012/chartStyle" xmlns:a="http://schemas.openxmlformats.org/drawingml/2006/main" meth="withinLinearReversed" id="21">
  <a:schemeClr val="accent1"/>
</cs:colorStyle>
</file>

<file path=ppt/charts/colors5.xml><?xml version="1.0" encoding="utf-8"?>
<cs:colorStyle xmlns:cs="http://schemas.microsoft.com/office/drawing/2012/chartStyle" xmlns:a="http://schemas.openxmlformats.org/drawingml/2006/main" meth="withinLinearReversed" id="21">
  <a:schemeClr val="accent1"/>
</cs:colorStyle>
</file>

<file path=ppt/charts/colors6.xml><?xml version="1.0" encoding="utf-8"?>
<cs:colorStyle xmlns:cs="http://schemas.microsoft.com/office/drawing/2012/chartStyle" xmlns:a="http://schemas.openxmlformats.org/drawingml/2006/main" meth="withinLinearReversed" id="21">
  <a:schemeClr val="accent1"/>
</cs:colorStyle>
</file>

<file path=ppt/charts/colors7.xml><?xml version="1.0" encoding="utf-8"?>
<cs:colorStyle xmlns:cs="http://schemas.microsoft.com/office/drawing/2012/chartStyle" xmlns:a="http://schemas.openxmlformats.org/drawingml/2006/main" meth="withinLinearReversed" id="21">
  <a:schemeClr val="accent1"/>
</cs:colorStyle>
</file>

<file path=ppt/charts/colors8.xml><?xml version="1.0" encoding="utf-8"?>
<cs:colorStyle xmlns:cs="http://schemas.microsoft.com/office/drawing/2012/chartStyle" xmlns:a="http://schemas.openxmlformats.org/drawingml/2006/main" meth="withinLinearReversed" id="21">
  <a:schemeClr val="accent1"/>
</cs:colorStyle>
</file>

<file path=ppt/charts/colors9.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0.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5.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6.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7.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8.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9.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401611c57f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2156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1ECEBC8C-31C3-E05C-7310-B6ACCCEC2A81}"/>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37F1887A-16E0-70BF-CDBB-4F5DB4A3A7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BAD905C7-0EDD-9CFD-254F-B4128B9F445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8644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ADCDB5E8-523D-5357-0D42-6DFFF68936A6}"/>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8F5844F4-12DB-2FC8-92F8-D0840F115B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3990E02B-5967-D168-5ED0-6721BFF05C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0351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7870B0EB-2D70-52EA-BF2C-D7842983D5A5}"/>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84E8EADC-3963-D6E2-27EA-EC440B80F5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32CD0604-6F2C-4014-0895-37F5CD1FB9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5153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A3987578-AD78-0271-DF84-DF4CF97A6223}"/>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11888A15-6457-9FE5-D581-6410011AB3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E38F8A5D-F7A6-F80D-D6A6-E3BC780B88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4596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5611E422-47EC-A2FA-74F9-F096D4858215}"/>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4BFDA1E5-9CDA-3CAC-B258-77F3F99850B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BC159122-9854-9486-FD3C-A33427DB5B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9613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430CBD93-5AE9-B911-7999-68EC354D129A}"/>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7AC6FC34-A7D2-8D49-BDE9-4D54DFC6E7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D0DC75AB-BCC2-2368-C4EC-FFCF3D6307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2170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F30AFEF4-6EBD-CF44-CA33-D53C9A7C267C}"/>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5D3A393A-AEF7-9BF9-580B-E86BAEDDD1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A2436153-1163-2571-A9C7-58F4C72CA3B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9205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7E1FA4CF-6EDB-018D-4CD2-3C03D27AFB1F}"/>
            </a:ext>
          </a:extLst>
        </p:cNvPr>
        <p:cNvGrpSpPr/>
        <p:nvPr/>
      </p:nvGrpSpPr>
      <p:grpSpPr>
        <a:xfrm>
          <a:off x="0" y="0"/>
          <a:ext cx="0" cy="0"/>
          <a:chOff x="0" y="0"/>
          <a:chExt cx="0" cy="0"/>
        </a:xfrm>
      </p:grpSpPr>
      <p:sp>
        <p:nvSpPr>
          <p:cNvPr id="115" name="Google Shape;115;g3401611c57f_0_141:notes">
            <a:extLst>
              <a:ext uri="{FF2B5EF4-FFF2-40B4-BE49-F238E27FC236}">
                <a16:creationId xmlns:a16="http://schemas.microsoft.com/office/drawing/2014/main" id="{4F491756-F4AB-97FD-28F4-FF443AE754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401611c57f_0_141:notes">
            <a:extLst>
              <a:ext uri="{FF2B5EF4-FFF2-40B4-BE49-F238E27FC236}">
                <a16:creationId xmlns:a16="http://schemas.microsoft.com/office/drawing/2014/main" id="{A4D2DBB9-EB94-23BD-BD1D-EDA0D16977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8561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54A1FDA4-920B-6120-7BEC-59C9CA889F9D}"/>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F2B30015-85EC-0CE8-8713-9E40452B26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75F80F0D-3F9C-BA31-0F49-353C7241784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7985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8C9AA236-A9BA-3F3E-08B2-D834A4508EB6}"/>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3C597CBF-6D87-50F6-F063-E19206F1AB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401611c57f_0_3:notes">
            <a:extLst>
              <a:ext uri="{FF2B5EF4-FFF2-40B4-BE49-F238E27FC236}">
                <a16:creationId xmlns:a16="http://schemas.microsoft.com/office/drawing/2014/main" id="{E14E6A60-DDB7-91A4-630D-64904CF71A4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0055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A0A221DE-096B-F5E2-B663-92EB401A42DC}"/>
            </a:ext>
          </a:extLst>
        </p:cNvPr>
        <p:cNvGrpSpPr/>
        <p:nvPr/>
      </p:nvGrpSpPr>
      <p:grpSpPr>
        <a:xfrm>
          <a:off x="0" y="0"/>
          <a:ext cx="0" cy="0"/>
          <a:chOff x="0" y="0"/>
          <a:chExt cx="0" cy="0"/>
        </a:xfrm>
      </p:grpSpPr>
      <p:sp>
        <p:nvSpPr>
          <p:cNvPr id="115" name="Google Shape;115;g3401611c57f_0_141:notes">
            <a:extLst>
              <a:ext uri="{FF2B5EF4-FFF2-40B4-BE49-F238E27FC236}">
                <a16:creationId xmlns:a16="http://schemas.microsoft.com/office/drawing/2014/main" id="{64BABBC3-43CE-C49C-8DB9-9AE55161DF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401611c57f_0_141:notes">
            <a:extLst>
              <a:ext uri="{FF2B5EF4-FFF2-40B4-BE49-F238E27FC236}">
                <a16:creationId xmlns:a16="http://schemas.microsoft.com/office/drawing/2014/main" id="{19761197-68FC-5896-D4F7-D58DEBB166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55130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7CC96B15-2C20-BEC4-A51D-9CBB0FFDC22F}"/>
            </a:ext>
          </a:extLst>
        </p:cNvPr>
        <p:cNvGrpSpPr/>
        <p:nvPr/>
      </p:nvGrpSpPr>
      <p:grpSpPr>
        <a:xfrm>
          <a:off x="0" y="0"/>
          <a:ext cx="0" cy="0"/>
          <a:chOff x="0" y="0"/>
          <a:chExt cx="0" cy="0"/>
        </a:xfrm>
      </p:grpSpPr>
      <p:sp>
        <p:nvSpPr>
          <p:cNvPr id="115" name="Google Shape;115;g3401611c57f_0_141:notes">
            <a:extLst>
              <a:ext uri="{FF2B5EF4-FFF2-40B4-BE49-F238E27FC236}">
                <a16:creationId xmlns:a16="http://schemas.microsoft.com/office/drawing/2014/main" id="{5A563110-06F7-228D-77D0-323A6084ECD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401611c57f_0_141:notes">
            <a:extLst>
              <a:ext uri="{FF2B5EF4-FFF2-40B4-BE49-F238E27FC236}">
                <a16:creationId xmlns:a16="http://schemas.microsoft.com/office/drawing/2014/main" id="{962B5A9A-4275-1B80-D546-DAAE68899F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09768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DC10990E-30F3-49CB-8131-D981B473B170}"/>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81E47388-B64C-DB36-129E-EAB6B7EB48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85E98559-D5D7-E48A-5F46-5315ED393A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7699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7B220880-C452-49B4-7FBF-9A2447534CFE}"/>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3DED205F-173E-FEF1-B4C4-D9E44BC679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F88A19F4-CDE8-4C1E-91DF-9EC5803BD1C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8239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358D17A3-9D80-2A89-9869-132A8A37AEEC}"/>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F3E96C47-48FE-BF05-5272-75EB303E09B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200C8FDE-9D39-0B56-DA95-00BAF8CFE1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8474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2FDDE5A2-ACBA-19C2-525E-99C781D3F338}"/>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791EE858-0F2B-DBBF-6848-7AC92234A5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C0EEB12D-1685-9615-0594-375F2FB5ED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7412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34DCBD3E-E368-65F2-BD1D-4986EC8DAAE2}"/>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72754E4B-5CB0-B559-DB48-D6887B82FE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56F11977-024A-38FA-53B6-4FA5058E7F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9806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EE03CAA7-5E1D-CC12-186B-D95F7EBD550A}"/>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72C8ECE1-28D2-E87B-411E-E7E2CC3A6D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EA73425F-86FE-C784-051E-81CBD200A4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34616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401611c57f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401611c57f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2737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AD18349C-7611-71CB-3523-736D22DB4A9F}"/>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DDF7CE01-D4E3-DD19-B630-1FE0128CFF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401611c57f_0_3:notes">
            <a:extLst>
              <a:ext uri="{FF2B5EF4-FFF2-40B4-BE49-F238E27FC236}">
                <a16:creationId xmlns:a16="http://schemas.microsoft.com/office/drawing/2014/main" id="{AFC245F4-6462-051A-F4FC-F677037FBD6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68613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85E8EB96-FBB6-5474-2061-8621ECCF7ECC}"/>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C4971926-FC2C-BE70-3B70-952980409E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E2400465-3C78-2D1A-C257-5F273172B3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56591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76E48641-FBDC-3BCE-7A83-93B532B93A19}"/>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0441D20F-0543-1328-BADF-D427DE7759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CF7D7CF9-9657-F30C-68F7-1EC6E4FEF2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47198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91015E82-DCF3-9422-49E2-9974C0D29372}"/>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04607B73-AD85-4FDB-1DD5-4BB5E8E298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C45B91DF-20D4-9846-132E-2CDB6016F07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80026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2BD60EBC-C1A9-4C00-B451-1B57DD84E632}"/>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A02975D4-3C9D-9139-3F7F-9D043312C0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80AA3966-252A-84F5-4D40-A6B1D54CD1A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37776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DA645F93-BB06-423B-A880-6AF8D74115B7}"/>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ECD71BA9-0F90-5CE8-AB25-A05A83428E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9A3F71E3-4850-62D9-2A5E-3A82123A57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831348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49279769-61A6-3D37-E390-E3641E0EE928}"/>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75D8661A-8A90-4BA4-0C51-0588B19E89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05AE34C3-34AC-3C8F-8BCE-C8A9F8A952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73418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26DBCE05-218E-3572-AC22-05AC66486198}"/>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7BA072F2-E288-FD84-3B01-8306D8E1F5A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A4D09EC3-87AE-EB63-7924-20B0E0E537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03555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73817D48-7F71-D3D1-E12E-F4D489651D40}"/>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1D859B53-1F4D-A299-6710-6B4632F398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6EA00B9C-52B8-4AEF-CF4F-5C98796FBF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49980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401611c57f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401611c57f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a:extLst>
            <a:ext uri="{FF2B5EF4-FFF2-40B4-BE49-F238E27FC236}">
              <a16:creationId xmlns:a16="http://schemas.microsoft.com/office/drawing/2014/main" id="{C928FA0D-199B-7588-F14D-3AE21AEE9014}"/>
            </a:ext>
          </a:extLst>
        </p:cNvPr>
        <p:cNvGrpSpPr/>
        <p:nvPr/>
      </p:nvGrpSpPr>
      <p:grpSpPr>
        <a:xfrm>
          <a:off x="0" y="0"/>
          <a:ext cx="0" cy="0"/>
          <a:chOff x="0" y="0"/>
          <a:chExt cx="0" cy="0"/>
        </a:xfrm>
      </p:grpSpPr>
      <p:sp>
        <p:nvSpPr>
          <p:cNvPr id="72" name="Google Shape;72;g3401611c57f_0_30:notes">
            <a:extLst>
              <a:ext uri="{FF2B5EF4-FFF2-40B4-BE49-F238E27FC236}">
                <a16:creationId xmlns:a16="http://schemas.microsoft.com/office/drawing/2014/main" id="{2CB5699F-413A-EAE5-4D12-A89520C957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401611c57f_0_30:notes">
            <a:extLst>
              <a:ext uri="{FF2B5EF4-FFF2-40B4-BE49-F238E27FC236}">
                <a16:creationId xmlns:a16="http://schemas.microsoft.com/office/drawing/2014/main" id="{1433DC04-386B-4ABA-1170-94F5788E377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703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D011E23C-149C-8ACF-56CC-DF69D95B362F}"/>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3EFA8C29-E217-A79C-596F-B101417E81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401611c57f_0_3:notes">
            <a:extLst>
              <a:ext uri="{FF2B5EF4-FFF2-40B4-BE49-F238E27FC236}">
                <a16:creationId xmlns:a16="http://schemas.microsoft.com/office/drawing/2014/main" id="{A23A8784-3313-C021-532F-C3A213E34A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59967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7E616E7F-023B-6479-5D87-9B18119A8815}"/>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770BE32D-B4ED-E8B7-D736-77CC74BA7C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BB9B741D-EC42-B409-E537-6DFA504FC4A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31809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a:extLst>
            <a:ext uri="{FF2B5EF4-FFF2-40B4-BE49-F238E27FC236}">
              <a16:creationId xmlns:a16="http://schemas.microsoft.com/office/drawing/2014/main" id="{40AAA46C-1C2E-A2B6-DF51-2FE7BAE89BBA}"/>
            </a:ext>
          </a:extLst>
        </p:cNvPr>
        <p:cNvGrpSpPr/>
        <p:nvPr/>
      </p:nvGrpSpPr>
      <p:grpSpPr>
        <a:xfrm>
          <a:off x="0" y="0"/>
          <a:ext cx="0" cy="0"/>
          <a:chOff x="0" y="0"/>
          <a:chExt cx="0" cy="0"/>
        </a:xfrm>
      </p:grpSpPr>
      <p:sp>
        <p:nvSpPr>
          <p:cNvPr id="72" name="Google Shape;72;g3401611c57f_0_30:notes">
            <a:extLst>
              <a:ext uri="{FF2B5EF4-FFF2-40B4-BE49-F238E27FC236}">
                <a16:creationId xmlns:a16="http://schemas.microsoft.com/office/drawing/2014/main" id="{FB59710F-5CCE-CDB0-627B-34DC0C241AA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401611c57f_0_30:notes">
            <a:extLst>
              <a:ext uri="{FF2B5EF4-FFF2-40B4-BE49-F238E27FC236}">
                <a16:creationId xmlns:a16="http://schemas.microsoft.com/office/drawing/2014/main" id="{8E505F79-2F1E-2FF3-1EA0-35EA1454FA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54922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086ED1A7-3409-201B-E891-C1D9B0163B5C}"/>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007577EE-4543-649F-7644-B594057B29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27109C55-DC60-E3C5-46F7-727931B2D7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8820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6D2D9C81-7E74-BCCC-4DB6-D6C3BE804590}"/>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CBC6CCA2-70F6-785F-279F-21D604862B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21E2DCFA-13D6-FD90-C29B-6F45FE8AB3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73039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DD307E41-50A5-EAD3-C1A9-62C54122C3F2}"/>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24B6DC8E-B394-2345-F027-9ADCC93B5D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66D7F58F-6848-2AD1-2DA2-3E94421C698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47298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DEA50CC8-28E5-768D-8538-B6E79CDD0A1F}"/>
            </a:ext>
          </a:extLst>
        </p:cNvPr>
        <p:cNvGrpSpPr/>
        <p:nvPr/>
      </p:nvGrpSpPr>
      <p:grpSpPr>
        <a:xfrm>
          <a:off x="0" y="0"/>
          <a:ext cx="0" cy="0"/>
          <a:chOff x="0" y="0"/>
          <a:chExt cx="0" cy="0"/>
        </a:xfrm>
      </p:grpSpPr>
      <p:sp>
        <p:nvSpPr>
          <p:cNvPr id="61" name="Google Shape;61;g3401611c57f_0_3:notes">
            <a:extLst>
              <a:ext uri="{FF2B5EF4-FFF2-40B4-BE49-F238E27FC236}">
                <a16:creationId xmlns:a16="http://schemas.microsoft.com/office/drawing/2014/main" id="{59B8CBC0-88D3-9463-30A9-65303A39D6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401611c57f_0_3:notes">
            <a:extLst>
              <a:ext uri="{FF2B5EF4-FFF2-40B4-BE49-F238E27FC236}">
                <a16:creationId xmlns:a16="http://schemas.microsoft.com/office/drawing/2014/main" id="{6FAAC672-CDF3-3C10-4E5C-38AC35570A3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92653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65B310E6-ECCE-F9C0-483E-82D6FDAC04C3}"/>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6E56AF30-485B-9D0F-7969-DB097A20BA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C1C901B0-9887-95BA-500E-3F988C3D8A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7986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480310bb8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480310bb8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5C01D759-4109-9074-DD3D-40B4430339F3}"/>
            </a:ext>
          </a:extLst>
        </p:cNvPr>
        <p:cNvGrpSpPr/>
        <p:nvPr/>
      </p:nvGrpSpPr>
      <p:grpSpPr>
        <a:xfrm>
          <a:off x="0" y="0"/>
          <a:ext cx="0" cy="0"/>
          <a:chOff x="0" y="0"/>
          <a:chExt cx="0" cy="0"/>
        </a:xfrm>
      </p:grpSpPr>
      <p:sp>
        <p:nvSpPr>
          <p:cNvPr id="115" name="Google Shape;115;g3401611c57f_0_141:notes">
            <a:extLst>
              <a:ext uri="{FF2B5EF4-FFF2-40B4-BE49-F238E27FC236}">
                <a16:creationId xmlns:a16="http://schemas.microsoft.com/office/drawing/2014/main" id="{4453B423-4F49-E652-49DF-BC9E89044F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401611c57f_0_141:notes">
            <a:extLst>
              <a:ext uri="{FF2B5EF4-FFF2-40B4-BE49-F238E27FC236}">
                <a16:creationId xmlns:a16="http://schemas.microsoft.com/office/drawing/2014/main" id="{26A67FA5-1549-2530-42E4-0842292AB3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8075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C9EABF6E-2EFA-6025-2AA4-79FA6176A91A}"/>
            </a:ext>
          </a:extLst>
        </p:cNvPr>
        <p:cNvGrpSpPr/>
        <p:nvPr/>
      </p:nvGrpSpPr>
      <p:grpSpPr>
        <a:xfrm>
          <a:off x="0" y="0"/>
          <a:ext cx="0" cy="0"/>
          <a:chOff x="0" y="0"/>
          <a:chExt cx="0" cy="0"/>
        </a:xfrm>
      </p:grpSpPr>
      <p:sp>
        <p:nvSpPr>
          <p:cNvPr id="97" name="Google Shape;97;g3401611c57f_0_66:notes">
            <a:extLst>
              <a:ext uri="{FF2B5EF4-FFF2-40B4-BE49-F238E27FC236}">
                <a16:creationId xmlns:a16="http://schemas.microsoft.com/office/drawing/2014/main" id="{181B6497-13F1-CF49-B977-ADA05BC202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401611c57f_0_66:notes">
            <a:extLst>
              <a:ext uri="{FF2B5EF4-FFF2-40B4-BE49-F238E27FC236}">
                <a16:creationId xmlns:a16="http://schemas.microsoft.com/office/drawing/2014/main" id="{91EE9447-CF89-DAE8-F835-E761CC4910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6218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401611c57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401611c57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a:extLst>
            <a:ext uri="{FF2B5EF4-FFF2-40B4-BE49-F238E27FC236}">
              <a16:creationId xmlns:a16="http://schemas.microsoft.com/office/drawing/2014/main" id="{C43D4E82-07D9-7483-4A75-C48D209C9C78}"/>
            </a:ext>
          </a:extLst>
        </p:cNvPr>
        <p:cNvGrpSpPr/>
        <p:nvPr/>
      </p:nvGrpSpPr>
      <p:grpSpPr>
        <a:xfrm>
          <a:off x="0" y="0"/>
          <a:ext cx="0" cy="0"/>
          <a:chOff x="0" y="0"/>
          <a:chExt cx="0" cy="0"/>
        </a:xfrm>
      </p:grpSpPr>
      <p:sp>
        <p:nvSpPr>
          <p:cNvPr id="115" name="Google Shape;115;g3401611c57f_0_141:notes">
            <a:extLst>
              <a:ext uri="{FF2B5EF4-FFF2-40B4-BE49-F238E27FC236}">
                <a16:creationId xmlns:a16="http://schemas.microsoft.com/office/drawing/2014/main" id="{82621D10-21A6-EE51-BFF8-6B899DE1033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401611c57f_0_141:notes">
            <a:extLst>
              <a:ext uri="{FF2B5EF4-FFF2-40B4-BE49-F238E27FC236}">
                <a16:creationId xmlns:a16="http://schemas.microsoft.com/office/drawing/2014/main" id="{82927FEA-D935-725B-941B-B7727E25273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1968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a:extLst>
            <a:ext uri="{FF2B5EF4-FFF2-40B4-BE49-F238E27FC236}">
              <a16:creationId xmlns:a16="http://schemas.microsoft.com/office/drawing/2014/main" id="{E06E08AF-3128-9A8A-2CCD-9B7485F0515B}"/>
            </a:ext>
          </a:extLst>
        </p:cNvPr>
        <p:cNvGrpSpPr/>
        <p:nvPr/>
      </p:nvGrpSpPr>
      <p:grpSpPr>
        <a:xfrm>
          <a:off x="0" y="0"/>
          <a:ext cx="0" cy="0"/>
          <a:chOff x="0" y="0"/>
          <a:chExt cx="0" cy="0"/>
        </a:xfrm>
      </p:grpSpPr>
      <p:sp>
        <p:nvSpPr>
          <p:cNvPr id="106" name="Google Shape;106;g3401611c57f_0_108:notes">
            <a:extLst>
              <a:ext uri="{FF2B5EF4-FFF2-40B4-BE49-F238E27FC236}">
                <a16:creationId xmlns:a16="http://schemas.microsoft.com/office/drawing/2014/main" id="{D8CC168C-04FD-3113-3667-18E60F60F54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01611c57f_0_108:notes">
            <a:extLst>
              <a:ext uri="{FF2B5EF4-FFF2-40B4-BE49-F238E27FC236}">
                <a16:creationId xmlns:a16="http://schemas.microsoft.com/office/drawing/2014/main" id="{B3771128-1377-3D43-DE80-B6D643169F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5644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emf"/><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chart" Target="../charts/char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2.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chart" Target="../charts/chart6.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chart" Target="../charts/chart8.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2.png"/><Relationship Id="rId7"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chart" Target="../charts/chart10.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chart" Target="../charts/chart12.xml"/><Relationship Id="rId4" Type="http://schemas.openxmlformats.org/officeDocument/2006/relationships/chart" Target="../charts/char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20.emf"/><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2.emf"/><Relationship Id="rId5" Type="http://schemas.openxmlformats.org/officeDocument/2006/relationships/oleObject" Target="../embeddings/oleObject1.bin"/><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20.emf"/><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chart" Target="../charts/chart13.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emf"/><Relationship Id="rId4" Type="http://schemas.openxmlformats.org/officeDocument/2006/relationships/chart" Target="../charts/char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20.emf"/><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4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1.png"/><Relationship Id="rId5" Type="http://schemas.openxmlformats.org/officeDocument/2006/relationships/image" Target="../media/image2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JP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20.emf"/><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20.emf"/><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8.png"/><Relationship Id="rId7"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19.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20.emf"/><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20.emf"/><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emf"/><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jpg"/><Relationship Id="rId9"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2.png"/><Relationship Id="rId7"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20.emf"/><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22.png"/><Relationship Id="rId7"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10" Type="http://schemas.openxmlformats.org/officeDocument/2006/relationships/image" Target="../media/image84.jpg"/><Relationship Id="rId4" Type="http://schemas.openxmlformats.org/officeDocument/2006/relationships/image" Target="../media/image78.png"/><Relationship Id="rId9"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20.emf"/><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88.emf"/><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89.jp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90.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93.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2" name="CuadroTexto 1">
            <a:extLst>
              <a:ext uri="{FF2B5EF4-FFF2-40B4-BE49-F238E27FC236}">
                <a16:creationId xmlns:a16="http://schemas.microsoft.com/office/drawing/2014/main" id="{9DC1FA6D-2ABC-28A1-A5E9-A11DDCF70786}"/>
              </a:ext>
            </a:extLst>
          </p:cNvPr>
          <p:cNvSpPr txBox="1"/>
          <p:nvPr/>
        </p:nvSpPr>
        <p:spPr>
          <a:xfrm>
            <a:off x="902317" y="3508904"/>
            <a:ext cx="8073044" cy="523220"/>
          </a:xfrm>
          <a:prstGeom prst="rect">
            <a:avLst/>
          </a:prstGeom>
          <a:noFill/>
        </p:spPr>
        <p:txBody>
          <a:bodyPr wrap="none" rtlCol="0">
            <a:spAutoFit/>
          </a:bodyPr>
          <a:lstStyle/>
          <a:p>
            <a:r>
              <a:rPr lang="es-MX" sz="2800" b="1" dirty="0">
                <a:solidFill>
                  <a:schemeClr val="accent1">
                    <a:lumMod val="75000"/>
                  </a:schemeClr>
                </a:solidFill>
              </a:rPr>
              <a:t>Hospital Dr. Mario Sánchez Vergara La Calera </a:t>
            </a:r>
            <a:endParaRPr lang="es-CL" sz="2800" b="1" dirty="0">
              <a:solidFill>
                <a:schemeClr val="accent1">
                  <a:lumMod val="75000"/>
                </a:schemeClr>
              </a:solidFill>
            </a:endParaRPr>
          </a:p>
        </p:txBody>
      </p:sp>
      <p:sp>
        <p:nvSpPr>
          <p:cNvPr id="3" name="CuadroTexto 2">
            <a:extLst>
              <a:ext uri="{FF2B5EF4-FFF2-40B4-BE49-F238E27FC236}">
                <a16:creationId xmlns:a16="http://schemas.microsoft.com/office/drawing/2014/main" id="{171067D9-8839-336A-CBAF-B0635C118375}"/>
              </a:ext>
            </a:extLst>
          </p:cNvPr>
          <p:cNvSpPr txBox="1"/>
          <p:nvPr/>
        </p:nvSpPr>
        <p:spPr>
          <a:xfrm>
            <a:off x="3390427" y="4032124"/>
            <a:ext cx="2363147" cy="523220"/>
          </a:xfrm>
          <a:prstGeom prst="rect">
            <a:avLst/>
          </a:prstGeom>
          <a:noFill/>
        </p:spPr>
        <p:txBody>
          <a:bodyPr wrap="none" rtlCol="0">
            <a:spAutoFit/>
          </a:bodyPr>
          <a:lstStyle/>
          <a:p>
            <a:pPr algn="ctr"/>
            <a:r>
              <a:rPr lang="es-MX" b="1" dirty="0">
                <a:solidFill>
                  <a:schemeClr val="accent1">
                    <a:lumMod val="75000"/>
                  </a:schemeClr>
                </a:solidFill>
              </a:rPr>
              <a:t>Haroldo Faúndez Romero</a:t>
            </a:r>
          </a:p>
          <a:p>
            <a:pPr algn="ctr"/>
            <a:r>
              <a:rPr lang="es-MX" b="1" dirty="0">
                <a:solidFill>
                  <a:schemeClr val="accent1">
                    <a:lumMod val="75000"/>
                  </a:schemeClr>
                </a:solidFill>
              </a:rPr>
              <a:t>Director</a:t>
            </a:r>
            <a:endParaRPr lang="es-CL" b="1" dirty="0">
              <a:solidFill>
                <a:schemeClr val="accent1">
                  <a:lumMod val="7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4" name="Google Shape;109;p18">
            <a:extLst>
              <a:ext uri="{FF2B5EF4-FFF2-40B4-BE49-F238E27FC236}">
                <a16:creationId xmlns:a16="http://schemas.microsoft.com/office/drawing/2014/main" id="{8B8E665D-90B5-E66E-AC91-C65C15B4289B}"/>
              </a:ext>
            </a:extLst>
          </p:cNvPr>
          <p:cNvSpPr txBox="1"/>
          <p:nvPr/>
        </p:nvSpPr>
        <p:spPr>
          <a:xfrm>
            <a:off x="3475271" y="363472"/>
            <a:ext cx="5382979" cy="1832779"/>
          </a:xfrm>
          <a:prstGeom prst="rect">
            <a:avLst/>
          </a:prstGeom>
          <a:noFill/>
          <a:ln>
            <a:noFill/>
          </a:ln>
        </p:spPr>
        <p:txBody>
          <a:bodyPr spcFirstLastPara="1" wrap="square" lIns="91425" tIns="91425" rIns="91425" bIns="91425" anchor="t" anchorCtr="0">
            <a:spAutoFit/>
          </a:bodyPr>
          <a:lstStyle/>
          <a:p>
            <a:pPr algn="ctr">
              <a:spcBef>
                <a:spcPct val="0"/>
              </a:spcBef>
            </a:pPr>
            <a:r>
              <a:rPr lang="es-MX" altLang="es-CL" sz="1800" b="1" dirty="0">
                <a:solidFill>
                  <a:schemeClr val="tx1"/>
                </a:solidFill>
                <a:latin typeface="Verdana" panose="020B0604030504040204" pitchFamily="34" charset="0"/>
                <a:ea typeface="Verdana" panose="020B0604030504040204" pitchFamily="34" charset="0"/>
              </a:rPr>
              <a:t>PRINCIPALES DIAGNÓSTICOS </a:t>
            </a:r>
          </a:p>
          <a:p>
            <a:pPr algn="ctr">
              <a:spcBef>
                <a:spcPct val="0"/>
              </a:spcBef>
            </a:pPr>
            <a:r>
              <a:rPr lang="es-MX" altLang="es-CL" sz="1800" b="1" dirty="0">
                <a:solidFill>
                  <a:schemeClr val="tx1"/>
                </a:solidFill>
                <a:latin typeface="Verdana" panose="020B0604030504040204" pitchFamily="34" charset="0"/>
                <a:ea typeface="Verdana" panose="020B0604030504040204" pitchFamily="34" charset="0"/>
              </a:rPr>
              <a:t>PACIENTES HOSPITALIZADOS</a:t>
            </a:r>
          </a:p>
          <a:p>
            <a:pPr algn="ctr">
              <a:spcBef>
                <a:spcPct val="0"/>
              </a:spcBef>
            </a:pPr>
            <a:r>
              <a:rPr lang="es-MX" altLang="es-CL" sz="1800" b="1" dirty="0">
                <a:solidFill>
                  <a:schemeClr val="tx1"/>
                </a:solidFill>
                <a:latin typeface="Verdana" panose="020B0604030504040204" pitchFamily="34" charset="0"/>
                <a:ea typeface="Verdana" panose="020B0604030504040204" pitchFamily="34" charset="0"/>
              </a:rPr>
              <a:t>HOSPITAL DR. MARIO SÁNCHEZ VERGARA 2024</a:t>
            </a:r>
            <a:endParaRPr lang="es-CL" altLang="es-CL" sz="1800" b="1" dirty="0">
              <a:solidFill>
                <a:schemeClr val="tx1"/>
              </a:solidFill>
              <a:latin typeface="Verdana" panose="020B0604030504040204" pitchFamily="34" charset="0"/>
              <a:ea typeface="Verdana" panose="020B0604030504040204" pitchFamily="34" charset="0"/>
            </a:endParaRPr>
          </a:p>
          <a:p>
            <a:pPr marL="0" lvl="0" indent="0" algn="ctr" rtl="0">
              <a:lnSpc>
                <a:spcPct val="90000"/>
              </a:lnSpc>
              <a:spcBef>
                <a:spcPts val="0"/>
              </a:spcBef>
              <a:spcAft>
                <a:spcPts val="0"/>
              </a:spcAft>
              <a:buNone/>
            </a:pPr>
            <a:endParaRPr sz="3900" dirty="0">
              <a:solidFill>
                <a:srgbClr val="3547C7"/>
              </a:solidFill>
              <a:latin typeface="Montserrat Black"/>
              <a:ea typeface="Montserrat Black"/>
              <a:cs typeface="Montserrat Black"/>
              <a:sym typeface="Montserrat Black"/>
            </a:endParaRPr>
          </a:p>
        </p:txBody>
      </p:sp>
      <p:pic>
        <p:nvPicPr>
          <p:cNvPr id="2" name="Imagen 1">
            <a:extLst>
              <a:ext uri="{FF2B5EF4-FFF2-40B4-BE49-F238E27FC236}">
                <a16:creationId xmlns:a16="http://schemas.microsoft.com/office/drawing/2014/main" id="{B0205748-955A-FC90-5E9D-CCB9B9B422AB}"/>
              </a:ext>
            </a:extLst>
          </p:cNvPr>
          <p:cNvPicPr>
            <a:picLocks noChangeAspect="1"/>
          </p:cNvPicPr>
          <p:nvPr/>
        </p:nvPicPr>
        <p:blipFill>
          <a:blip r:embed="rId4"/>
          <a:stretch>
            <a:fillRect/>
          </a:stretch>
        </p:blipFill>
        <p:spPr>
          <a:xfrm>
            <a:off x="285750" y="292894"/>
            <a:ext cx="1511939" cy="451143"/>
          </a:xfrm>
          <a:prstGeom prst="rect">
            <a:avLst/>
          </a:prstGeom>
        </p:spPr>
      </p:pic>
      <p:pic>
        <p:nvPicPr>
          <p:cNvPr id="5" name="Imagen 4">
            <a:extLst>
              <a:ext uri="{FF2B5EF4-FFF2-40B4-BE49-F238E27FC236}">
                <a16:creationId xmlns:a16="http://schemas.microsoft.com/office/drawing/2014/main" id="{3496A084-72E0-9F03-CE10-985EF12B06E8}"/>
              </a:ext>
            </a:extLst>
          </p:cNvPr>
          <p:cNvPicPr>
            <a:picLocks noChangeAspect="1"/>
          </p:cNvPicPr>
          <p:nvPr/>
        </p:nvPicPr>
        <p:blipFill>
          <a:blip r:embed="rId5"/>
          <a:stretch>
            <a:fillRect/>
          </a:stretch>
        </p:blipFill>
        <p:spPr>
          <a:xfrm>
            <a:off x="382191" y="2081212"/>
            <a:ext cx="8379618" cy="2355056"/>
          </a:xfrm>
          <a:prstGeom prst="rect">
            <a:avLst/>
          </a:prstGeom>
        </p:spPr>
      </p:pic>
    </p:spTree>
    <p:extLst>
      <p:ext uri="{BB962C8B-B14F-4D97-AF65-F5344CB8AC3E}">
        <p14:creationId xmlns:p14="http://schemas.microsoft.com/office/powerpoint/2010/main" val="14724493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292D5F87-C693-822B-29C7-80130198C61E}"/>
            </a:ext>
          </a:extLst>
        </p:cNvPr>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55747D17-A919-9A8C-5EE0-03D10DDFE419}"/>
              </a:ext>
            </a:extLst>
          </p:cNvPr>
          <p:cNvGraphicFramePr>
            <a:graphicFrameLocks/>
          </p:cNvGraphicFramePr>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a:extLst>
              <a:ext uri="{FF2B5EF4-FFF2-40B4-BE49-F238E27FC236}">
                <a16:creationId xmlns:a16="http://schemas.microsoft.com/office/drawing/2014/main" id="{1DB6B15C-AC0E-10DF-7E5D-A3B296626D87}"/>
              </a:ext>
            </a:extLst>
          </p:cNvPr>
          <p:cNvGraphicFramePr>
            <a:graphicFrameLocks/>
          </p:cNvGraphicFramePr>
          <p:nvPr/>
        </p:nvGraphicFramePr>
        <p:xfrm>
          <a:off x="4500562" y="102395"/>
          <a:ext cx="4572000"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4" name="Imagen 3">
            <a:extLst>
              <a:ext uri="{FF2B5EF4-FFF2-40B4-BE49-F238E27FC236}">
                <a16:creationId xmlns:a16="http://schemas.microsoft.com/office/drawing/2014/main" id="{AA23E591-DFFD-892E-7A97-D3D7A7D8D9C2}"/>
              </a:ext>
            </a:extLst>
          </p:cNvPr>
          <p:cNvPicPr>
            <a:picLocks noChangeAspect="1"/>
          </p:cNvPicPr>
          <p:nvPr/>
        </p:nvPicPr>
        <p:blipFill>
          <a:blip r:embed="rId6"/>
          <a:stretch>
            <a:fillRect/>
          </a:stretch>
        </p:blipFill>
        <p:spPr>
          <a:xfrm>
            <a:off x="257173" y="1157288"/>
            <a:ext cx="8715377" cy="3767756"/>
          </a:xfrm>
          <a:prstGeom prst="rect">
            <a:avLst/>
          </a:prstGeom>
        </p:spPr>
      </p:pic>
      <p:pic>
        <p:nvPicPr>
          <p:cNvPr id="2" name="Imagen 1">
            <a:extLst>
              <a:ext uri="{FF2B5EF4-FFF2-40B4-BE49-F238E27FC236}">
                <a16:creationId xmlns:a16="http://schemas.microsoft.com/office/drawing/2014/main" id="{E4BC67C7-F68E-4228-9737-0C700B765BE8}"/>
              </a:ext>
            </a:extLst>
          </p:cNvPr>
          <p:cNvPicPr>
            <a:picLocks noChangeAspect="1"/>
          </p:cNvPicPr>
          <p:nvPr/>
        </p:nvPicPr>
        <p:blipFill>
          <a:blip r:embed="rId7"/>
          <a:stretch>
            <a:fillRect/>
          </a:stretch>
        </p:blipFill>
        <p:spPr>
          <a:xfrm>
            <a:off x="257173" y="218456"/>
            <a:ext cx="1511939" cy="451143"/>
          </a:xfrm>
          <a:prstGeom prst="rect">
            <a:avLst/>
          </a:prstGeom>
        </p:spPr>
      </p:pic>
    </p:spTree>
    <p:extLst>
      <p:ext uri="{BB962C8B-B14F-4D97-AF65-F5344CB8AC3E}">
        <p14:creationId xmlns:p14="http://schemas.microsoft.com/office/powerpoint/2010/main" val="5359358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D7D1D2B8-06AD-2BD7-8D57-32E0A3E890EB}"/>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643A1C10-37C5-67A2-AFFD-A36D65483C86}"/>
              </a:ext>
            </a:extLst>
          </p:cNvPr>
          <p:cNvPicPr>
            <a:picLocks noChangeAspect="1"/>
          </p:cNvPicPr>
          <p:nvPr/>
        </p:nvPicPr>
        <p:blipFill>
          <a:blip r:embed="rId4"/>
          <a:stretch>
            <a:fillRect/>
          </a:stretch>
        </p:blipFill>
        <p:spPr>
          <a:xfrm>
            <a:off x="195625" y="157161"/>
            <a:ext cx="1511939" cy="451143"/>
          </a:xfrm>
          <a:prstGeom prst="rect">
            <a:avLst/>
          </a:prstGeom>
        </p:spPr>
      </p:pic>
      <p:pic>
        <p:nvPicPr>
          <p:cNvPr id="4" name="Imagen 3">
            <a:extLst>
              <a:ext uri="{FF2B5EF4-FFF2-40B4-BE49-F238E27FC236}">
                <a16:creationId xmlns:a16="http://schemas.microsoft.com/office/drawing/2014/main" id="{006F2AFC-BBDB-8964-CF56-6F4CA0B74A3A}"/>
              </a:ext>
            </a:extLst>
          </p:cNvPr>
          <p:cNvPicPr>
            <a:picLocks noChangeAspect="1"/>
          </p:cNvPicPr>
          <p:nvPr/>
        </p:nvPicPr>
        <p:blipFill>
          <a:blip r:embed="rId5"/>
          <a:stretch>
            <a:fillRect/>
          </a:stretch>
        </p:blipFill>
        <p:spPr>
          <a:xfrm>
            <a:off x="464344" y="764862"/>
            <a:ext cx="8248887" cy="3628543"/>
          </a:xfrm>
          <a:prstGeom prst="rect">
            <a:avLst/>
          </a:prstGeom>
        </p:spPr>
      </p:pic>
    </p:spTree>
    <p:extLst>
      <p:ext uri="{BB962C8B-B14F-4D97-AF65-F5344CB8AC3E}">
        <p14:creationId xmlns:p14="http://schemas.microsoft.com/office/powerpoint/2010/main" val="35520456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8BA5C10C-B0F2-B2A8-1C90-AB74023D85FD}"/>
            </a:ext>
          </a:extLst>
        </p:cNvPr>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FFDC0C11-08EA-3694-0683-28F163532F34}"/>
              </a:ext>
            </a:extLst>
          </p:cNvPr>
          <p:cNvGraphicFramePr>
            <a:graphicFrameLocks/>
          </p:cNvGraphicFramePr>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a:extLst>
              <a:ext uri="{FF2B5EF4-FFF2-40B4-BE49-F238E27FC236}">
                <a16:creationId xmlns:a16="http://schemas.microsoft.com/office/drawing/2014/main" id="{244B62B8-5B1D-44F9-9570-6AE89FA37209}"/>
              </a:ext>
            </a:extLst>
          </p:cNvPr>
          <p:cNvGraphicFramePr>
            <a:graphicFrameLocks/>
          </p:cNvGraphicFramePr>
          <p:nvPr/>
        </p:nvGraphicFramePr>
        <p:xfrm>
          <a:off x="4500562" y="102395"/>
          <a:ext cx="4572000"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2" name="Imagen 1">
            <a:extLst>
              <a:ext uri="{FF2B5EF4-FFF2-40B4-BE49-F238E27FC236}">
                <a16:creationId xmlns:a16="http://schemas.microsoft.com/office/drawing/2014/main" id="{AA676F6E-44A6-B318-D2CA-18DC681F682F}"/>
              </a:ext>
            </a:extLst>
          </p:cNvPr>
          <p:cNvPicPr>
            <a:picLocks noChangeAspect="1"/>
          </p:cNvPicPr>
          <p:nvPr/>
        </p:nvPicPr>
        <p:blipFill>
          <a:blip r:embed="rId6"/>
          <a:stretch>
            <a:fillRect/>
          </a:stretch>
        </p:blipFill>
        <p:spPr>
          <a:xfrm>
            <a:off x="129855" y="132879"/>
            <a:ext cx="1511939" cy="451143"/>
          </a:xfrm>
          <a:prstGeom prst="rect">
            <a:avLst/>
          </a:prstGeom>
        </p:spPr>
      </p:pic>
      <p:pic>
        <p:nvPicPr>
          <p:cNvPr id="9" name="Imagen 8">
            <a:extLst>
              <a:ext uri="{FF2B5EF4-FFF2-40B4-BE49-F238E27FC236}">
                <a16:creationId xmlns:a16="http://schemas.microsoft.com/office/drawing/2014/main" id="{7F855E53-640B-B0AF-D06A-75F1CA98641A}"/>
              </a:ext>
            </a:extLst>
          </p:cNvPr>
          <p:cNvPicPr>
            <a:picLocks noChangeAspect="1"/>
          </p:cNvPicPr>
          <p:nvPr/>
        </p:nvPicPr>
        <p:blipFill>
          <a:blip r:embed="rId7"/>
          <a:stretch>
            <a:fillRect/>
          </a:stretch>
        </p:blipFill>
        <p:spPr>
          <a:xfrm>
            <a:off x="71439" y="1622559"/>
            <a:ext cx="4429124" cy="2755631"/>
          </a:xfrm>
          <a:prstGeom prst="rect">
            <a:avLst/>
          </a:prstGeom>
        </p:spPr>
      </p:pic>
      <p:pic>
        <p:nvPicPr>
          <p:cNvPr id="10" name="Imagen 9">
            <a:extLst>
              <a:ext uri="{FF2B5EF4-FFF2-40B4-BE49-F238E27FC236}">
                <a16:creationId xmlns:a16="http://schemas.microsoft.com/office/drawing/2014/main" id="{059CB9DF-8C14-7AB1-63DD-DD3F178352D7}"/>
              </a:ext>
            </a:extLst>
          </p:cNvPr>
          <p:cNvPicPr>
            <a:picLocks noChangeAspect="1"/>
          </p:cNvPicPr>
          <p:nvPr/>
        </p:nvPicPr>
        <p:blipFill>
          <a:blip r:embed="rId8"/>
          <a:stretch>
            <a:fillRect/>
          </a:stretch>
        </p:blipFill>
        <p:spPr>
          <a:xfrm>
            <a:off x="4572000" y="1622559"/>
            <a:ext cx="4500561" cy="2755631"/>
          </a:xfrm>
          <a:prstGeom prst="rect">
            <a:avLst/>
          </a:prstGeom>
        </p:spPr>
      </p:pic>
    </p:spTree>
    <p:extLst>
      <p:ext uri="{BB962C8B-B14F-4D97-AF65-F5344CB8AC3E}">
        <p14:creationId xmlns:p14="http://schemas.microsoft.com/office/powerpoint/2010/main" val="27509574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57BD1DF8-D45C-9B01-122D-C2B7C2CC4D13}"/>
            </a:ext>
          </a:extLst>
        </p:cNvPr>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FF9CEE00-53EC-B234-00D1-EEC82C1EB641}"/>
              </a:ext>
            </a:extLst>
          </p:cNvPr>
          <p:cNvGraphicFramePr>
            <a:graphicFrameLocks/>
          </p:cNvGraphicFramePr>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a:extLst>
              <a:ext uri="{FF2B5EF4-FFF2-40B4-BE49-F238E27FC236}">
                <a16:creationId xmlns:a16="http://schemas.microsoft.com/office/drawing/2014/main" id="{CD8D2372-A4FB-3E4C-807B-3716FBBB1EFA}"/>
              </a:ext>
            </a:extLst>
          </p:cNvPr>
          <p:cNvGraphicFramePr>
            <a:graphicFrameLocks/>
          </p:cNvGraphicFramePr>
          <p:nvPr/>
        </p:nvGraphicFramePr>
        <p:xfrm>
          <a:off x="4500562" y="102395"/>
          <a:ext cx="4572000"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2" name="Imagen 1">
            <a:extLst>
              <a:ext uri="{FF2B5EF4-FFF2-40B4-BE49-F238E27FC236}">
                <a16:creationId xmlns:a16="http://schemas.microsoft.com/office/drawing/2014/main" id="{FCAE4952-7E6F-EF34-9F21-74C8C7D77D1F}"/>
              </a:ext>
            </a:extLst>
          </p:cNvPr>
          <p:cNvPicPr>
            <a:picLocks noChangeAspect="1"/>
          </p:cNvPicPr>
          <p:nvPr/>
        </p:nvPicPr>
        <p:blipFill>
          <a:blip r:embed="rId6"/>
          <a:stretch>
            <a:fillRect/>
          </a:stretch>
        </p:blipFill>
        <p:spPr>
          <a:xfrm>
            <a:off x="71438" y="152400"/>
            <a:ext cx="1511939" cy="451143"/>
          </a:xfrm>
          <a:prstGeom prst="rect">
            <a:avLst/>
          </a:prstGeom>
        </p:spPr>
      </p:pic>
      <p:pic>
        <p:nvPicPr>
          <p:cNvPr id="3" name="Imagen 2">
            <a:extLst>
              <a:ext uri="{FF2B5EF4-FFF2-40B4-BE49-F238E27FC236}">
                <a16:creationId xmlns:a16="http://schemas.microsoft.com/office/drawing/2014/main" id="{6BD16189-3396-5083-0996-EEE6D4D532F7}"/>
              </a:ext>
            </a:extLst>
          </p:cNvPr>
          <p:cNvPicPr>
            <a:picLocks noChangeAspect="1"/>
          </p:cNvPicPr>
          <p:nvPr/>
        </p:nvPicPr>
        <p:blipFill>
          <a:blip r:embed="rId7"/>
          <a:stretch>
            <a:fillRect/>
          </a:stretch>
        </p:blipFill>
        <p:spPr>
          <a:xfrm>
            <a:off x="71437" y="1379671"/>
            <a:ext cx="4429125" cy="2827998"/>
          </a:xfrm>
          <a:prstGeom prst="rect">
            <a:avLst/>
          </a:prstGeom>
        </p:spPr>
      </p:pic>
      <p:pic>
        <p:nvPicPr>
          <p:cNvPr id="4" name="Imagen 3">
            <a:extLst>
              <a:ext uri="{FF2B5EF4-FFF2-40B4-BE49-F238E27FC236}">
                <a16:creationId xmlns:a16="http://schemas.microsoft.com/office/drawing/2014/main" id="{C631904A-DD4C-1212-29E5-2F30934DD2A9}"/>
              </a:ext>
            </a:extLst>
          </p:cNvPr>
          <p:cNvPicPr>
            <a:picLocks noChangeAspect="1"/>
          </p:cNvPicPr>
          <p:nvPr/>
        </p:nvPicPr>
        <p:blipFill>
          <a:blip r:embed="rId8"/>
          <a:stretch>
            <a:fillRect/>
          </a:stretch>
        </p:blipFill>
        <p:spPr>
          <a:xfrm>
            <a:off x="4535489" y="1379671"/>
            <a:ext cx="4537074" cy="2827998"/>
          </a:xfrm>
          <a:prstGeom prst="rect">
            <a:avLst/>
          </a:prstGeom>
        </p:spPr>
      </p:pic>
    </p:spTree>
    <p:extLst>
      <p:ext uri="{BB962C8B-B14F-4D97-AF65-F5344CB8AC3E}">
        <p14:creationId xmlns:p14="http://schemas.microsoft.com/office/powerpoint/2010/main" val="13528077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A7576360-44DC-C095-E61D-DFFDAAD652EE}"/>
            </a:ext>
          </a:extLst>
        </p:cNvPr>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30115E40-E4B6-58C4-6EB0-294A3CF6D20B}"/>
              </a:ext>
            </a:extLst>
          </p:cNvPr>
          <p:cNvGraphicFramePr>
            <a:graphicFrameLocks/>
          </p:cNvGraphicFramePr>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a:extLst>
              <a:ext uri="{FF2B5EF4-FFF2-40B4-BE49-F238E27FC236}">
                <a16:creationId xmlns:a16="http://schemas.microsoft.com/office/drawing/2014/main" id="{D991EF88-BB88-0137-D757-6815D12BE036}"/>
              </a:ext>
            </a:extLst>
          </p:cNvPr>
          <p:cNvGraphicFramePr>
            <a:graphicFrameLocks/>
          </p:cNvGraphicFramePr>
          <p:nvPr/>
        </p:nvGraphicFramePr>
        <p:xfrm>
          <a:off x="4500562" y="102395"/>
          <a:ext cx="4572000"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2" name="Imagen 1">
            <a:extLst>
              <a:ext uri="{FF2B5EF4-FFF2-40B4-BE49-F238E27FC236}">
                <a16:creationId xmlns:a16="http://schemas.microsoft.com/office/drawing/2014/main" id="{FCFC6CCE-F6ED-311F-EEA7-C4A5263F8848}"/>
              </a:ext>
            </a:extLst>
          </p:cNvPr>
          <p:cNvPicPr>
            <a:picLocks noChangeAspect="1"/>
          </p:cNvPicPr>
          <p:nvPr/>
        </p:nvPicPr>
        <p:blipFill>
          <a:blip r:embed="rId6"/>
          <a:stretch>
            <a:fillRect/>
          </a:stretch>
        </p:blipFill>
        <p:spPr>
          <a:xfrm>
            <a:off x="465611" y="214313"/>
            <a:ext cx="1511939" cy="451143"/>
          </a:xfrm>
          <a:prstGeom prst="rect">
            <a:avLst/>
          </a:prstGeom>
        </p:spPr>
      </p:pic>
      <p:pic>
        <p:nvPicPr>
          <p:cNvPr id="8" name="Imagen 7">
            <a:extLst>
              <a:ext uri="{FF2B5EF4-FFF2-40B4-BE49-F238E27FC236}">
                <a16:creationId xmlns:a16="http://schemas.microsoft.com/office/drawing/2014/main" id="{9E8F5866-9DF0-4614-F77F-2BDEFC133517}"/>
              </a:ext>
            </a:extLst>
          </p:cNvPr>
          <p:cNvPicPr>
            <a:picLocks noChangeAspect="1"/>
          </p:cNvPicPr>
          <p:nvPr/>
        </p:nvPicPr>
        <p:blipFill>
          <a:blip r:embed="rId7"/>
          <a:stretch>
            <a:fillRect/>
          </a:stretch>
        </p:blipFill>
        <p:spPr>
          <a:xfrm>
            <a:off x="179451" y="1355492"/>
            <a:ext cx="8785097" cy="2432515"/>
          </a:xfrm>
          <a:prstGeom prst="rect">
            <a:avLst/>
          </a:prstGeom>
        </p:spPr>
      </p:pic>
    </p:spTree>
    <p:extLst>
      <p:ext uri="{BB962C8B-B14F-4D97-AF65-F5344CB8AC3E}">
        <p14:creationId xmlns:p14="http://schemas.microsoft.com/office/powerpoint/2010/main" val="2299163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9B2C355C-F596-3734-9F07-7D2940DB091E}"/>
            </a:ext>
          </a:extLst>
        </p:cNvPr>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0F27718F-DAF7-A7E5-DB89-5936BAF26985}"/>
              </a:ext>
            </a:extLst>
          </p:cNvPr>
          <p:cNvGraphicFramePr>
            <a:graphicFrameLocks/>
          </p:cNvGraphicFramePr>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a:extLst>
              <a:ext uri="{FF2B5EF4-FFF2-40B4-BE49-F238E27FC236}">
                <a16:creationId xmlns:a16="http://schemas.microsoft.com/office/drawing/2014/main" id="{AB7F2139-DC64-75A2-B4CE-22626C6A2A99}"/>
              </a:ext>
            </a:extLst>
          </p:cNvPr>
          <p:cNvGraphicFramePr>
            <a:graphicFrameLocks/>
          </p:cNvGraphicFramePr>
          <p:nvPr/>
        </p:nvGraphicFramePr>
        <p:xfrm>
          <a:off x="4500562" y="102395"/>
          <a:ext cx="4572000"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2" name="Imagen 1">
            <a:extLst>
              <a:ext uri="{FF2B5EF4-FFF2-40B4-BE49-F238E27FC236}">
                <a16:creationId xmlns:a16="http://schemas.microsoft.com/office/drawing/2014/main" id="{C02C3B63-028E-D997-A453-E1F496216175}"/>
              </a:ext>
            </a:extLst>
          </p:cNvPr>
          <p:cNvPicPr>
            <a:picLocks noChangeAspect="1"/>
          </p:cNvPicPr>
          <p:nvPr/>
        </p:nvPicPr>
        <p:blipFill>
          <a:blip r:embed="rId6"/>
          <a:stretch>
            <a:fillRect/>
          </a:stretch>
        </p:blipFill>
        <p:spPr>
          <a:xfrm>
            <a:off x="465611" y="214313"/>
            <a:ext cx="1511939" cy="451143"/>
          </a:xfrm>
          <a:prstGeom prst="rect">
            <a:avLst/>
          </a:prstGeom>
        </p:spPr>
      </p:pic>
      <p:pic>
        <p:nvPicPr>
          <p:cNvPr id="3" name="Imagen 2">
            <a:extLst>
              <a:ext uri="{FF2B5EF4-FFF2-40B4-BE49-F238E27FC236}">
                <a16:creationId xmlns:a16="http://schemas.microsoft.com/office/drawing/2014/main" id="{B9E50745-00F3-A055-64AC-C0E37D4ED314}"/>
              </a:ext>
            </a:extLst>
          </p:cNvPr>
          <p:cNvPicPr>
            <a:picLocks noChangeAspect="1"/>
          </p:cNvPicPr>
          <p:nvPr/>
        </p:nvPicPr>
        <p:blipFill>
          <a:blip r:embed="rId7"/>
          <a:stretch>
            <a:fillRect/>
          </a:stretch>
        </p:blipFill>
        <p:spPr>
          <a:xfrm>
            <a:off x="2327331" y="267604"/>
            <a:ext cx="5645094" cy="2412781"/>
          </a:xfrm>
          <a:prstGeom prst="rect">
            <a:avLst/>
          </a:prstGeom>
        </p:spPr>
      </p:pic>
      <p:pic>
        <p:nvPicPr>
          <p:cNvPr id="4" name="Imagen 3">
            <a:extLst>
              <a:ext uri="{FF2B5EF4-FFF2-40B4-BE49-F238E27FC236}">
                <a16:creationId xmlns:a16="http://schemas.microsoft.com/office/drawing/2014/main" id="{2034595C-3B83-D16F-D577-64160C9403E9}"/>
              </a:ext>
            </a:extLst>
          </p:cNvPr>
          <p:cNvPicPr>
            <a:picLocks noChangeAspect="1"/>
          </p:cNvPicPr>
          <p:nvPr/>
        </p:nvPicPr>
        <p:blipFill>
          <a:blip r:embed="rId8"/>
          <a:stretch>
            <a:fillRect/>
          </a:stretch>
        </p:blipFill>
        <p:spPr>
          <a:xfrm>
            <a:off x="2327331" y="2680385"/>
            <a:ext cx="5645094" cy="2378994"/>
          </a:xfrm>
          <a:prstGeom prst="rect">
            <a:avLst/>
          </a:prstGeom>
        </p:spPr>
      </p:pic>
    </p:spTree>
    <p:extLst>
      <p:ext uri="{BB962C8B-B14F-4D97-AF65-F5344CB8AC3E}">
        <p14:creationId xmlns:p14="http://schemas.microsoft.com/office/powerpoint/2010/main" val="16226940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BDC8B654-4D86-4122-CDAE-6E1829553230}"/>
            </a:ext>
          </a:extLst>
        </p:cNvPr>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AE3A7557-5A84-1540-F95F-415902310A6C}"/>
              </a:ext>
            </a:extLst>
          </p:cNvPr>
          <p:cNvGraphicFramePr>
            <a:graphicFrameLocks/>
          </p:cNvGraphicFramePr>
          <p:nvPr>
            <p:extLst>
              <p:ext uri="{D42A27DB-BD31-4B8C-83A1-F6EECF244321}">
                <p14:modId xmlns:p14="http://schemas.microsoft.com/office/powerpoint/2010/main" val="3077657691"/>
              </p:ext>
            </p:extLst>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áfico 6">
            <a:extLst>
              <a:ext uri="{FF2B5EF4-FFF2-40B4-BE49-F238E27FC236}">
                <a16:creationId xmlns:a16="http://schemas.microsoft.com/office/drawing/2014/main" id="{314BD089-1BD6-36F2-9AE6-64B8133EA29C}"/>
              </a:ext>
            </a:extLst>
          </p:cNvPr>
          <p:cNvGraphicFramePr>
            <a:graphicFrameLocks/>
          </p:cNvGraphicFramePr>
          <p:nvPr>
            <p:extLst>
              <p:ext uri="{D42A27DB-BD31-4B8C-83A1-F6EECF244321}">
                <p14:modId xmlns:p14="http://schemas.microsoft.com/office/powerpoint/2010/main" val="2482275666"/>
              </p:ext>
            </p:extLst>
          </p:nvPr>
        </p:nvGraphicFramePr>
        <p:xfrm>
          <a:off x="4500562" y="102395"/>
          <a:ext cx="4572000"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2" name="Imagen 1">
            <a:extLst>
              <a:ext uri="{FF2B5EF4-FFF2-40B4-BE49-F238E27FC236}">
                <a16:creationId xmlns:a16="http://schemas.microsoft.com/office/drawing/2014/main" id="{3F655EAB-2FA0-A93A-7564-01CA595BCEA2}"/>
              </a:ext>
            </a:extLst>
          </p:cNvPr>
          <p:cNvPicPr>
            <a:picLocks noChangeAspect="1"/>
          </p:cNvPicPr>
          <p:nvPr/>
        </p:nvPicPr>
        <p:blipFill>
          <a:blip r:embed="rId6"/>
          <a:stretch>
            <a:fillRect/>
          </a:stretch>
        </p:blipFill>
        <p:spPr>
          <a:xfrm>
            <a:off x="71438" y="96545"/>
            <a:ext cx="1511939" cy="451143"/>
          </a:xfrm>
          <a:prstGeom prst="rect">
            <a:avLst/>
          </a:prstGeom>
        </p:spPr>
      </p:pic>
      <p:pic>
        <p:nvPicPr>
          <p:cNvPr id="3" name="Imagen 2">
            <a:extLst>
              <a:ext uri="{FF2B5EF4-FFF2-40B4-BE49-F238E27FC236}">
                <a16:creationId xmlns:a16="http://schemas.microsoft.com/office/drawing/2014/main" id="{F9D7CE1C-3EEC-A3A7-2A0D-C2935A787D71}"/>
              </a:ext>
            </a:extLst>
          </p:cNvPr>
          <p:cNvPicPr>
            <a:picLocks noChangeAspect="1"/>
          </p:cNvPicPr>
          <p:nvPr/>
        </p:nvPicPr>
        <p:blipFill>
          <a:blip r:embed="rId7"/>
          <a:stretch>
            <a:fillRect/>
          </a:stretch>
        </p:blipFill>
        <p:spPr>
          <a:xfrm>
            <a:off x="81907" y="1279286"/>
            <a:ext cx="8980186" cy="2584928"/>
          </a:xfrm>
          <a:prstGeom prst="rect">
            <a:avLst/>
          </a:prstGeom>
        </p:spPr>
      </p:pic>
    </p:spTree>
    <p:extLst>
      <p:ext uri="{BB962C8B-B14F-4D97-AF65-F5344CB8AC3E}">
        <p14:creationId xmlns:p14="http://schemas.microsoft.com/office/powerpoint/2010/main" val="24665721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a:extLst>
            <a:ext uri="{FF2B5EF4-FFF2-40B4-BE49-F238E27FC236}">
              <a16:creationId xmlns:a16="http://schemas.microsoft.com/office/drawing/2014/main" id="{63FED8A1-0BE7-B036-017B-DEB60DAC74A6}"/>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EDAA8F52-74AD-0837-922E-8B186E1C45EA}"/>
              </a:ext>
            </a:extLst>
          </p:cNvPr>
          <p:cNvPicPr>
            <a:picLocks noChangeAspect="1"/>
          </p:cNvPicPr>
          <p:nvPr/>
        </p:nvPicPr>
        <p:blipFill>
          <a:blip r:embed="rId4"/>
          <a:stretch>
            <a:fillRect/>
          </a:stretch>
        </p:blipFill>
        <p:spPr>
          <a:xfrm>
            <a:off x="1354" y="0"/>
            <a:ext cx="9142646" cy="5143500"/>
          </a:xfrm>
          <a:prstGeom prst="rect">
            <a:avLst/>
          </a:prstGeom>
        </p:spPr>
      </p:pic>
      <p:sp>
        <p:nvSpPr>
          <p:cNvPr id="3" name="CuadroTexto 2">
            <a:extLst>
              <a:ext uri="{FF2B5EF4-FFF2-40B4-BE49-F238E27FC236}">
                <a16:creationId xmlns:a16="http://schemas.microsoft.com/office/drawing/2014/main" id="{69F7B9F1-3A5E-0029-5C1E-40C2D8F79D7E}"/>
              </a:ext>
            </a:extLst>
          </p:cNvPr>
          <p:cNvSpPr txBox="1"/>
          <p:nvPr/>
        </p:nvSpPr>
        <p:spPr>
          <a:xfrm>
            <a:off x="435769" y="929922"/>
            <a:ext cx="8879681"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chemeClr val="bg1"/>
                </a:solidFill>
                <a:effectLst/>
                <a:uLnTx/>
                <a:uFillTx/>
                <a:latin typeface="Montserrat Black"/>
                <a:ea typeface="Montserrat Black"/>
                <a:cs typeface="Montserrat Black"/>
                <a:sym typeface="Montserrat Black"/>
              </a:rPr>
              <a:t>Comisión de Trabajo Territorial (CTT) de Quillota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ES" sz="2000" dirty="0">
                <a:solidFill>
                  <a:schemeClr val="bg1"/>
                </a:solidFill>
                <a:latin typeface="Montserrat Black"/>
                <a:ea typeface="Montserrat Black"/>
                <a:cs typeface="Arial" panose="020B0604020202020204" pitchFamily="34" charset="0"/>
                <a:sym typeface="Montserrat Black"/>
              </a:rPr>
              <a:t>	</a:t>
            </a:r>
            <a:r>
              <a:rPr lang="es-ES" sz="1800" dirty="0">
                <a:solidFill>
                  <a:schemeClr val="bg1"/>
                </a:solidFill>
                <a:latin typeface="Arial" panose="020B0604020202020204" pitchFamily="34" charset="0"/>
                <a:ea typeface="Montserrat Black"/>
                <a:cs typeface="Arial" panose="020B0604020202020204" pitchFamily="34" charset="0"/>
                <a:sym typeface="Montserrat Black"/>
              </a:rPr>
              <a:t>En el año 2024 se cumple con el 100% de las actividades programadas</a:t>
            </a:r>
            <a:endParaRPr lang="es-CL" sz="1800" dirty="0">
              <a:solidFill>
                <a:schemeClr val="bg1"/>
              </a:solidFill>
            </a:endParaRPr>
          </a:p>
        </p:txBody>
      </p:sp>
      <p:sp>
        <p:nvSpPr>
          <p:cNvPr id="10" name="Diagrama de flujo: proceso alternativo 9">
            <a:extLst>
              <a:ext uri="{FF2B5EF4-FFF2-40B4-BE49-F238E27FC236}">
                <a16:creationId xmlns:a16="http://schemas.microsoft.com/office/drawing/2014/main" id="{EF518187-C12A-3CC5-E8C0-5B599BD5E0C7}"/>
              </a:ext>
            </a:extLst>
          </p:cNvPr>
          <p:cNvSpPr/>
          <p:nvPr/>
        </p:nvSpPr>
        <p:spPr>
          <a:xfrm>
            <a:off x="3543877" y="1851566"/>
            <a:ext cx="2056246" cy="775107"/>
          </a:xfrm>
          <a:prstGeom prst="flowChartAlternateProces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TIEMPOS ESPERA RETENCION AMBULANCIAS</a:t>
            </a:r>
          </a:p>
        </p:txBody>
      </p:sp>
      <p:sp>
        <p:nvSpPr>
          <p:cNvPr id="15" name="Diagrama de flujo: proceso alternativo 14">
            <a:extLst>
              <a:ext uri="{FF2B5EF4-FFF2-40B4-BE49-F238E27FC236}">
                <a16:creationId xmlns:a16="http://schemas.microsoft.com/office/drawing/2014/main" id="{575ABF46-BC53-D1D3-D99B-B5373D6C09D7}"/>
              </a:ext>
            </a:extLst>
          </p:cNvPr>
          <p:cNvSpPr/>
          <p:nvPr/>
        </p:nvSpPr>
        <p:spPr>
          <a:xfrm>
            <a:off x="1316383" y="3594848"/>
            <a:ext cx="2055600" cy="775107"/>
          </a:xfrm>
          <a:prstGeom prst="flowChartAlternateProces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t>ALIMENTACION SNG</a:t>
            </a:r>
          </a:p>
        </p:txBody>
      </p:sp>
      <p:sp>
        <p:nvSpPr>
          <p:cNvPr id="16" name="Diagrama de flujo: proceso alternativo 15">
            <a:extLst>
              <a:ext uri="{FF2B5EF4-FFF2-40B4-BE49-F238E27FC236}">
                <a16:creationId xmlns:a16="http://schemas.microsoft.com/office/drawing/2014/main" id="{93777C41-3C32-3DDE-2A1F-D50C424DF678}"/>
              </a:ext>
            </a:extLst>
          </p:cNvPr>
          <p:cNvSpPr/>
          <p:nvPr/>
        </p:nvSpPr>
        <p:spPr>
          <a:xfrm>
            <a:off x="3543877" y="2724086"/>
            <a:ext cx="2055600" cy="774000"/>
          </a:xfrm>
          <a:prstGeom prst="flowChartAlternateProces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dirty="0"/>
              <a:t>E</a:t>
            </a:r>
            <a:r>
              <a:rPr lang="es-CL" dirty="0"/>
              <a:t>COGRAFÍAS OBSTETRICAS DE 2 TRIMESTRE</a:t>
            </a:r>
          </a:p>
        </p:txBody>
      </p:sp>
      <p:sp>
        <p:nvSpPr>
          <p:cNvPr id="17" name="Diagrama de flujo: proceso alternativo 16">
            <a:extLst>
              <a:ext uri="{FF2B5EF4-FFF2-40B4-BE49-F238E27FC236}">
                <a16:creationId xmlns:a16="http://schemas.microsoft.com/office/drawing/2014/main" id="{319C771F-80F0-BECD-687D-33E67BF72373}"/>
              </a:ext>
            </a:extLst>
          </p:cNvPr>
          <p:cNvSpPr/>
          <p:nvPr/>
        </p:nvSpPr>
        <p:spPr>
          <a:xfrm>
            <a:off x="3545144" y="3595955"/>
            <a:ext cx="2055600" cy="774000"/>
          </a:xfrm>
          <a:prstGeom prst="flowChartAlternateProces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t>DOBLE DESPACHO FARMACOLOGICO</a:t>
            </a:r>
          </a:p>
        </p:txBody>
      </p:sp>
      <p:sp>
        <p:nvSpPr>
          <p:cNvPr id="6" name="Diagrama de flujo: proceso alternativo 5">
            <a:extLst>
              <a:ext uri="{FF2B5EF4-FFF2-40B4-BE49-F238E27FC236}">
                <a16:creationId xmlns:a16="http://schemas.microsoft.com/office/drawing/2014/main" id="{BA25F897-A7D3-A19B-D7F3-692D7317A646}"/>
              </a:ext>
            </a:extLst>
          </p:cNvPr>
          <p:cNvSpPr/>
          <p:nvPr/>
        </p:nvSpPr>
        <p:spPr>
          <a:xfrm>
            <a:off x="5772015" y="1852673"/>
            <a:ext cx="2055600" cy="774000"/>
          </a:xfrm>
          <a:prstGeom prst="flowChartAlternateProces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REF Y CONTRA REF USUARIOS SALUD MENTAL</a:t>
            </a:r>
          </a:p>
        </p:txBody>
      </p:sp>
      <p:sp>
        <p:nvSpPr>
          <p:cNvPr id="11" name="Diagrama de flujo: proceso alternativo 10">
            <a:extLst>
              <a:ext uri="{FF2B5EF4-FFF2-40B4-BE49-F238E27FC236}">
                <a16:creationId xmlns:a16="http://schemas.microsoft.com/office/drawing/2014/main" id="{2861E733-C501-A880-6D4E-002B17F62905}"/>
              </a:ext>
            </a:extLst>
          </p:cNvPr>
          <p:cNvSpPr/>
          <p:nvPr/>
        </p:nvSpPr>
        <p:spPr>
          <a:xfrm>
            <a:off x="1316385" y="1823616"/>
            <a:ext cx="2055600" cy="775107"/>
          </a:xfrm>
          <a:prstGeom prst="flowChartAlternateProces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CONTROL TARDIO DIADA</a:t>
            </a:r>
          </a:p>
        </p:txBody>
      </p:sp>
      <p:sp>
        <p:nvSpPr>
          <p:cNvPr id="12" name="Diagrama de flujo: proceso alternativo 11">
            <a:extLst>
              <a:ext uri="{FF2B5EF4-FFF2-40B4-BE49-F238E27FC236}">
                <a16:creationId xmlns:a16="http://schemas.microsoft.com/office/drawing/2014/main" id="{2C982521-B41E-3751-A12F-51FD8D50DD6F}"/>
              </a:ext>
            </a:extLst>
          </p:cNvPr>
          <p:cNvSpPr/>
          <p:nvPr/>
        </p:nvSpPr>
        <p:spPr>
          <a:xfrm>
            <a:off x="1316385" y="2698281"/>
            <a:ext cx="2055600" cy="775107"/>
          </a:xfrm>
          <a:prstGeom prst="flowChartAlternateProces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MANEJO CURACIONES AVANZADAS</a:t>
            </a:r>
          </a:p>
        </p:txBody>
      </p:sp>
    </p:spTree>
    <p:extLst>
      <p:ext uri="{BB962C8B-B14F-4D97-AF65-F5344CB8AC3E}">
        <p14:creationId xmlns:p14="http://schemas.microsoft.com/office/powerpoint/2010/main" val="39107059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4CFA8D6A-1C1A-7A77-E3CC-512193063AA8}"/>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ED10EA29-11A8-CE45-44E9-EB02CB72D473}"/>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9E49627F-4DE7-9879-D786-D2280F3840B1}"/>
              </a:ext>
            </a:extLst>
          </p:cNvPr>
          <p:cNvPicPr>
            <a:picLocks noChangeAspect="1"/>
          </p:cNvPicPr>
          <p:nvPr/>
        </p:nvPicPr>
        <p:blipFill>
          <a:blip r:embed="rId5"/>
          <a:stretch>
            <a:fillRect/>
          </a:stretch>
        </p:blipFill>
        <p:spPr>
          <a:xfrm>
            <a:off x="0" y="0"/>
            <a:ext cx="9144000" cy="5144500"/>
          </a:xfrm>
          <a:prstGeom prst="rect">
            <a:avLst/>
          </a:prstGeom>
        </p:spPr>
      </p:pic>
      <p:pic>
        <p:nvPicPr>
          <p:cNvPr id="4" name="Imagen 3">
            <a:extLst>
              <a:ext uri="{FF2B5EF4-FFF2-40B4-BE49-F238E27FC236}">
                <a16:creationId xmlns:a16="http://schemas.microsoft.com/office/drawing/2014/main" id="{B9B3180D-4E8A-B279-BE88-CCE294981BF0}"/>
              </a:ext>
            </a:extLst>
          </p:cNvPr>
          <p:cNvPicPr>
            <a:picLocks noChangeAspect="1"/>
          </p:cNvPicPr>
          <p:nvPr/>
        </p:nvPicPr>
        <p:blipFill>
          <a:blip r:embed="rId6"/>
          <a:stretch>
            <a:fillRect/>
          </a:stretch>
        </p:blipFill>
        <p:spPr>
          <a:xfrm>
            <a:off x="475133" y="1114679"/>
            <a:ext cx="8193734" cy="2914141"/>
          </a:xfrm>
          <a:prstGeom prst="rect">
            <a:avLst/>
          </a:prstGeom>
        </p:spPr>
      </p:pic>
    </p:spTree>
    <p:extLst>
      <p:ext uri="{BB962C8B-B14F-4D97-AF65-F5344CB8AC3E}">
        <p14:creationId xmlns:p14="http://schemas.microsoft.com/office/powerpoint/2010/main" val="3071097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a:extLst>
            <a:ext uri="{FF2B5EF4-FFF2-40B4-BE49-F238E27FC236}">
              <a16:creationId xmlns:a16="http://schemas.microsoft.com/office/drawing/2014/main" id="{A3A584A4-957B-1BB8-1E08-363337347F41}"/>
            </a:ext>
          </a:extLst>
        </p:cNvPr>
        <p:cNvGrpSpPr/>
        <p:nvPr/>
      </p:nvGrpSpPr>
      <p:grpSpPr>
        <a:xfrm>
          <a:off x="0" y="0"/>
          <a:ext cx="0" cy="0"/>
          <a:chOff x="0" y="0"/>
          <a:chExt cx="0" cy="0"/>
        </a:xfrm>
      </p:grpSpPr>
      <p:pic>
        <p:nvPicPr>
          <p:cNvPr id="76" name="Imagen 75">
            <a:extLst>
              <a:ext uri="{FF2B5EF4-FFF2-40B4-BE49-F238E27FC236}">
                <a16:creationId xmlns:a16="http://schemas.microsoft.com/office/drawing/2014/main" id="{5D5EA76A-779B-99E6-D887-40F29A32A140}"/>
              </a:ext>
            </a:extLst>
          </p:cNvPr>
          <p:cNvPicPr>
            <a:picLocks noChangeAspect="1"/>
          </p:cNvPicPr>
          <p:nvPr/>
        </p:nvPicPr>
        <p:blipFill>
          <a:blip r:embed="rId4"/>
          <a:stretch>
            <a:fillRect/>
          </a:stretch>
        </p:blipFill>
        <p:spPr>
          <a:xfrm>
            <a:off x="1526458" y="47799"/>
            <a:ext cx="5447227" cy="5047902"/>
          </a:xfrm>
          <a:prstGeom prst="rect">
            <a:avLst/>
          </a:prstGeom>
        </p:spPr>
      </p:pic>
      <p:pic>
        <p:nvPicPr>
          <p:cNvPr id="68" name="Google Shape;68;p15" title="logo-1.png">
            <a:extLst>
              <a:ext uri="{FF2B5EF4-FFF2-40B4-BE49-F238E27FC236}">
                <a16:creationId xmlns:a16="http://schemas.microsoft.com/office/drawing/2014/main" id="{F2685822-129A-DEB1-598C-B43ADF0D08EA}"/>
              </a:ext>
            </a:extLst>
          </p:cNvPr>
          <p:cNvPicPr preferRelativeResize="0"/>
          <p:nvPr/>
        </p:nvPicPr>
        <p:blipFill>
          <a:blip r:embed="rId5">
            <a:alphaModFix/>
          </a:blip>
          <a:stretch>
            <a:fillRect/>
          </a:stretch>
        </p:blipFill>
        <p:spPr>
          <a:xfrm>
            <a:off x="160570" y="280274"/>
            <a:ext cx="1511398" cy="450175"/>
          </a:xfrm>
          <a:prstGeom prst="rect">
            <a:avLst/>
          </a:prstGeom>
          <a:noFill/>
          <a:ln>
            <a:noFill/>
          </a:ln>
        </p:spPr>
      </p:pic>
      <p:sp>
        <p:nvSpPr>
          <p:cNvPr id="13" name="CuadroTexto 12">
            <a:extLst>
              <a:ext uri="{FF2B5EF4-FFF2-40B4-BE49-F238E27FC236}">
                <a16:creationId xmlns:a16="http://schemas.microsoft.com/office/drawing/2014/main" id="{4571DA1F-76AD-1F10-41A0-DC833F40C8CB}"/>
              </a:ext>
            </a:extLst>
          </p:cNvPr>
          <p:cNvSpPr txBox="1"/>
          <p:nvPr/>
        </p:nvSpPr>
        <p:spPr>
          <a:xfrm>
            <a:off x="106039" y="2746687"/>
            <a:ext cx="2079990" cy="400110"/>
          </a:xfrm>
          <a:prstGeom prst="rect">
            <a:avLst/>
          </a:prstGeom>
          <a:noFill/>
        </p:spPr>
        <p:txBody>
          <a:bodyPr wrap="square" anchor="ctr">
            <a:spAutoFit/>
          </a:bodyPr>
          <a:lstStyle/>
          <a:p>
            <a:pPr algn="ctr">
              <a:buNone/>
            </a:pPr>
            <a:r>
              <a:rPr lang="es-CL" sz="1000" kern="100" dirty="0">
                <a:effectLst/>
                <a:latin typeface="+mj-lt"/>
                <a:ea typeface="Calibri" panose="020F0502020204030204" pitchFamily="34" charset="0"/>
                <a:cs typeface="Times New Roman" panose="02020603050405020304" pitchFamily="18" charset="0"/>
              </a:rPr>
              <a:t>Hospital Adriana Cousiño </a:t>
            </a:r>
          </a:p>
          <a:p>
            <a:pPr algn="ctr">
              <a:buNone/>
            </a:pPr>
            <a:r>
              <a:rPr lang="es-CL" sz="1000" kern="100" dirty="0">
                <a:effectLst/>
                <a:latin typeface="+mj-lt"/>
                <a:ea typeface="Calibri" panose="020F0502020204030204" pitchFamily="34" charset="0"/>
                <a:cs typeface="Times New Roman" panose="02020603050405020304" pitchFamily="18" charset="0"/>
              </a:rPr>
              <a:t>de Quintero</a:t>
            </a:r>
          </a:p>
        </p:txBody>
      </p:sp>
      <p:sp>
        <p:nvSpPr>
          <p:cNvPr id="15" name="CuadroTexto 14">
            <a:extLst>
              <a:ext uri="{FF2B5EF4-FFF2-40B4-BE49-F238E27FC236}">
                <a16:creationId xmlns:a16="http://schemas.microsoft.com/office/drawing/2014/main" id="{CBAFC45F-FBA6-85DE-8DDF-A41CB5141AF3}"/>
              </a:ext>
            </a:extLst>
          </p:cNvPr>
          <p:cNvSpPr txBox="1"/>
          <p:nvPr/>
        </p:nvSpPr>
        <p:spPr>
          <a:xfrm>
            <a:off x="289905" y="3666244"/>
            <a:ext cx="2234381" cy="579902"/>
          </a:xfrm>
          <a:prstGeom prst="rect">
            <a:avLst/>
          </a:prstGeom>
          <a:noFill/>
        </p:spPr>
        <p:txBody>
          <a:bodyPr wrap="square">
            <a:spAutoFit/>
          </a:bodyPr>
          <a:lstStyle/>
          <a:p>
            <a:pPr>
              <a:lnSpc>
                <a:spcPct val="107000"/>
              </a:lnSpc>
              <a:spcAft>
                <a:spcPts val="800"/>
              </a:spcAft>
              <a:buNone/>
            </a:pPr>
            <a:r>
              <a:rPr lang="es-CL" sz="1000" kern="100" dirty="0">
                <a:effectLst/>
                <a:latin typeface="+mj-lt"/>
                <a:ea typeface="Calibri" panose="020F0502020204030204" pitchFamily="34" charset="0"/>
                <a:cs typeface="Times New Roman" panose="02020603050405020304" pitchFamily="18" charset="0"/>
              </a:rPr>
              <a:t>Hospital Dr. Gustavo Fricke</a:t>
            </a:r>
          </a:p>
          <a:p>
            <a:pPr>
              <a:lnSpc>
                <a:spcPct val="107000"/>
              </a:lnSpc>
              <a:spcAft>
                <a:spcPts val="800"/>
              </a:spcAft>
              <a:buNone/>
            </a:pPr>
            <a:endParaRPr lang="es-CL"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CuadroTexto 16">
            <a:extLst>
              <a:ext uri="{FF2B5EF4-FFF2-40B4-BE49-F238E27FC236}">
                <a16:creationId xmlns:a16="http://schemas.microsoft.com/office/drawing/2014/main" id="{DC59D8C7-ECE3-CA4F-8DE1-43E39AF93E1C}"/>
              </a:ext>
            </a:extLst>
          </p:cNvPr>
          <p:cNvSpPr txBox="1"/>
          <p:nvPr/>
        </p:nvSpPr>
        <p:spPr>
          <a:xfrm>
            <a:off x="285260" y="1068022"/>
            <a:ext cx="2529348" cy="245003"/>
          </a:xfrm>
          <a:prstGeom prst="rect">
            <a:avLst/>
          </a:prstGeom>
          <a:noFill/>
        </p:spPr>
        <p:txBody>
          <a:bodyPr wrap="square">
            <a:spAutoFit/>
          </a:bodyPr>
          <a:lstStyle/>
          <a:p>
            <a:pPr>
              <a:lnSpc>
                <a:spcPct val="107000"/>
              </a:lnSpc>
              <a:spcAft>
                <a:spcPts val="800"/>
              </a:spcAft>
              <a:buNone/>
            </a:pPr>
            <a:r>
              <a:rPr lang="es-CL" sz="1000" kern="100" dirty="0">
                <a:effectLst/>
                <a:latin typeface="+mj-lt"/>
                <a:ea typeface="Calibri" panose="020F0502020204030204" pitchFamily="34" charset="0"/>
                <a:cs typeface="Times New Roman" panose="02020603050405020304" pitchFamily="18" charset="0"/>
              </a:rPr>
              <a:t>Hospital San Agustín de La Ligua</a:t>
            </a:r>
          </a:p>
        </p:txBody>
      </p:sp>
      <p:sp>
        <p:nvSpPr>
          <p:cNvPr id="19" name="CuadroTexto 18">
            <a:extLst>
              <a:ext uri="{FF2B5EF4-FFF2-40B4-BE49-F238E27FC236}">
                <a16:creationId xmlns:a16="http://schemas.microsoft.com/office/drawing/2014/main" id="{76CB1B0A-A6B2-C739-FEB6-E866D456FFE3}"/>
              </a:ext>
            </a:extLst>
          </p:cNvPr>
          <p:cNvSpPr txBox="1"/>
          <p:nvPr/>
        </p:nvSpPr>
        <p:spPr>
          <a:xfrm>
            <a:off x="6016885" y="1476370"/>
            <a:ext cx="2934929" cy="245003"/>
          </a:xfrm>
          <a:prstGeom prst="rect">
            <a:avLst/>
          </a:prstGeom>
          <a:noFill/>
        </p:spPr>
        <p:txBody>
          <a:bodyPr wrap="square">
            <a:spAutoFit/>
          </a:bodyPr>
          <a:lstStyle/>
          <a:p>
            <a:pPr>
              <a:lnSpc>
                <a:spcPct val="107000"/>
              </a:lnSpc>
              <a:spcAft>
                <a:spcPts val="800"/>
              </a:spcAft>
              <a:buNone/>
            </a:pPr>
            <a:r>
              <a:rPr lang="es-CL" sz="1000" kern="100" dirty="0">
                <a:effectLst/>
                <a:latin typeface="+mj-lt"/>
                <a:ea typeface="Calibri" panose="020F0502020204030204" pitchFamily="34" charset="0"/>
                <a:cs typeface="Times New Roman" panose="02020603050405020304" pitchFamily="18" charset="0"/>
              </a:rPr>
              <a:t>Hospital Víctor Hugo Möll de Cabildo</a:t>
            </a:r>
          </a:p>
        </p:txBody>
      </p:sp>
      <p:sp>
        <p:nvSpPr>
          <p:cNvPr id="21" name="CuadroTexto 20">
            <a:extLst>
              <a:ext uri="{FF2B5EF4-FFF2-40B4-BE49-F238E27FC236}">
                <a16:creationId xmlns:a16="http://schemas.microsoft.com/office/drawing/2014/main" id="{AE4E1132-52EA-CE41-58E2-339943B72A99}"/>
              </a:ext>
            </a:extLst>
          </p:cNvPr>
          <p:cNvSpPr txBox="1"/>
          <p:nvPr/>
        </p:nvSpPr>
        <p:spPr>
          <a:xfrm>
            <a:off x="5058315" y="4787467"/>
            <a:ext cx="1725561" cy="245003"/>
          </a:xfrm>
          <a:prstGeom prst="rect">
            <a:avLst/>
          </a:prstGeom>
          <a:noFill/>
        </p:spPr>
        <p:txBody>
          <a:bodyPr wrap="square">
            <a:spAutoFit/>
          </a:bodyPr>
          <a:lstStyle/>
          <a:p>
            <a:pPr>
              <a:lnSpc>
                <a:spcPct val="107000"/>
              </a:lnSpc>
              <a:spcAft>
                <a:spcPts val="800"/>
              </a:spcAft>
              <a:buNone/>
            </a:pPr>
            <a:r>
              <a:rPr lang="es-MX" sz="1000" kern="100" dirty="0">
                <a:effectLst/>
                <a:latin typeface="+mj-lt"/>
                <a:ea typeface="Calibri" panose="020F0502020204030204" pitchFamily="34" charset="0"/>
                <a:cs typeface="Times New Roman" panose="02020603050405020304" pitchFamily="18" charset="0"/>
              </a:rPr>
              <a:t>Hospital de Quilpué</a:t>
            </a:r>
            <a:endParaRPr lang="es-CL" sz="1000" kern="100" dirty="0">
              <a:effectLst/>
              <a:latin typeface="+mj-lt"/>
              <a:ea typeface="Calibri" panose="020F0502020204030204" pitchFamily="34" charset="0"/>
              <a:cs typeface="Times New Roman" panose="02020603050405020304" pitchFamily="18" charset="0"/>
            </a:endParaRPr>
          </a:p>
        </p:txBody>
      </p:sp>
      <p:sp>
        <p:nvSpPr>
          <p:cNvPr id="23" name="CuadroTexto 22">
            <a:extLst>
              <a:ext uri="{FF2B5EF4-FFF2-40B4-BE49-F238E27FC236}">
                <a16:creationId xmlns:a16="http://schemas.microsoft.com/office/drawing/2014/main" id="{697FA2C1-CF2C-F00A-F277-13B8898F1A2D}"/>
              </a:ext>
            </a:extLst>
          </p:cNvPr>
          <p:cNvSpPr txBox="1"/>
          <p:nvPr/>
        </p:nvSpPr>
        <p:spPr>
          <a:xfrm>
            <a:off x="5171155" y="4394830"/>
            <a:ext cx="3768213" cy="245003"/>
          </a:xfrm>
          <a:prstGeom prst="rect">
            <a:avLst/>
          </a:prstGeom>
          <a:noFill/>
        </p:spPr>
        <p:txBody>
          <a:bodyPr wrap="square">
            <a:spAutoFit/>
          </a:bodyPr>
          <a:lstStyle/>
          <a:p>
            <a:pPr>
              <a:lnSpc>
                <a:spcPct val="107000"/>
              </a:lnSpc>
              <a:spcAft>
                <a:spcPts val="800"/>
              </a:spcAft>
              <a:buNone/>
            </a:pPr>
            <a:r>
              <a:rPr lang="es-MX" sz="1000" kern="100" dirty="0">
                <a:effectLst/>
                <a:latin typeface="+mj-lt"/>
                <a:ea typeface="Calibri" panose="020F0502020204030204" pitchFamily="34" charset="0"/>
                <a:cs typeface="Times New Roman" panose="02020603050405020304" pitchFamily="18" charset="0"/>
              </a:rPr>
              <a:t>Hospital Juana Ross de Edwards de Peñablanca</a:t>
            </a:r>
            <a:endParaRPr lang="es-CL" sz="1000" kern="100" dirty="0">
              <a:effectLst/>
              <a:latin typeface="+mj-lt"/>
              <a:ea typeface="Calibri" panose="020F0502020204030204" pitchFamily="34" charset="0"/>
              <a:cs typeface="Times New Roman" panose="02020603050405020304" pitchFamily="18" charset="0"/>
            </a:endParaRPr>
          </a:p>
        </p:txBody>
      </p:sp>
      <p:sp>
        <p:nvSpPr>
          <p:cNvPr id="25" name="CuadroTexto 24">
            <a:extLst>
              <a:ext uri="{FF2B5EF4-FFF2-40B4-BE49-F238E27FC236}">
                <a16:creationId xmlns:a16="http://schemas.microsoft.com/office/drawing/2014/main" id="{9C583728-02EC-1988-9517-4B031B64D558}"/>
              </a:ext>
            </a:extLst>
          </p:cNvPr>
          <p:cNvSpPr txBox="1"/>
          <p:nvPr/>
        </p:nvSpPr>
        <p:spPr>
          <a:xfrm>
            <a:off x="5824280" y="4004530"/>
            <a:ext cx="2706329" cy="245003"/>
          </a:xfrm>
          <a:prstGeom prst="rect">
            <a:avLst/>
          </a:prstGeom>
          <a:noFill/>
        </p:spPr>
        <p:txBody>
          <a:bodyPr wrap="square">
            <a:spAutoFit/>
          </a:bodyPr>
          <a:lstStyle/>
          <a:p>
            <a:pPr>
              <a:lnSpc>
                <a:spcPct val="107000"/>
              </a:lnSpc>
              <a:spcAft>
                <a:spcPts val="800"/>
              </a:spcAft>
              <a:buNone/>
            </a:pPr>
            <a:r>
              <a:rPr lang="es-MX" sz="1000" kern="100" dirty="0">
                <a:effectLst/>
                <a:latin typeface="+mj-lt"/>
                <a:ea typeface="Calibri" panose="020F0502020204030204" pitchFamily="34" charset="0"/>
                <a:cs typeface="Times New Roman" panose="02020603050405020304" pitchFamily="18" charset="0"/>
              </a:rPr>
              <a:t>Hospital Geriátrico Paz de La Tarde</a:t>
            </a:r>
            <a:endParaRPr lang="es-CL" sz="1000" kern="100" dirty="0">
              <a:effectLst/>
              <a:latin typeface="+mj-lt"/>
              <a:ea typeface="Calibri" panose="020F0502020204030204" pitchFamily="34" charset="0"/>
              <a:cs typeface="Times New Roman" panose="02020603050405020304" pitchFamily="18" charset="0"/>
            </a:endParaRPr>
          </a:p>
        </p:txBody>
      </p:sp>
      <p:sp>
        <p:nvSpPr>
          <p:cNvPr id="27" name="CuadroTexto 26">
            <a:extLst>
              <a:ext uri="{FF2B5EF4-FFF2-40B4-BE49-F238E27FC236}">
                <a16:creationId xmlns:a16="http://schemas.microsoft.com/office/drawing/2014/main" id="{22EA3B3C-5E5E-9B53-BC9E-5B8DA3611E33}"/>
              </a:ext>
            </a:extLst>
          </p:cNvPr>
          <p:cNvSpPr txBox="1"/>
          <p:nvPr/>
        </p:nvSpPr>
        <p:spPr>
          <a:xfrm>
            <a:off x="5823898" y="3527353"/>
            <a:ext cx="2595716" cy="245003"/>
          </a:xfrm>
          <a:prstGeom prst="rect">
            <a:avLst/>
          </a:prstGeom>
          <a:noFill/>
        </p:spPr>
        <p:txBody>
          <a:bodyPr wrap="square">
            <a:spAutoFit/>
          </a:bodyPr>
          <a:lstStyle/>
          <a:p>
            <a:pPr>
              <a:lnSpc>
                <a:spcPct val="107000"/>
              </a:lnSpc>
              <a:spcAft>
                <a:spcPts val="800"/>
              </a:spcAft>
              <a:buNone/>
            </a:pPr>
            <a:r>
              <a:rPr lang="es-MX" sz="1000" kern="100" dirty="0">
                <a:effectLst/>
                <a:latin typeface="+mj-lt"/>
                <a:ea typeface="Calibri" panose="020F0502020204030204" pitchFamily="34" charset="0"/>
                <a:cs typeface="Times New Roman" panose="02020603050405020304" pitchFamily="18" charset="0"/>
              </a:rPr>
              <a:t>Hospital Santo Tomás de Limache</a:t>
            </a:r>
            <a:endParaRPr lang="es-CL" sz="1000" kern="100" dirty="0">
              <a:effectLst/>
              <a:latin typeface="+mj-lt"/>
              <a:ea typeface="Calibri" panose="020F0502020204030204" pitchFamily="34" charset="0"/>
              <a:cs typeface="Times New Roman" panose="02020603050405020304" pitchFamily="18" charset="0"/>
            </a:endParaRPr>
          </a:p>
        </p:txBody>
      </p:sp>
      <p:sp>
        <p:nvSpPr>
          <p:cNvPr id="29" name="CuadroTexto 28">
            <a:extLst>
              <a:ext uri="{FF2B5EF4-FFF2-40B4-BE49-F238E27FC236}">
                <a16:creationId xmlns:a16="http://schemas.microsoft.com/office/drawing/2014/main" id="{31FD2D75-A8A0-4F85-57ED-B54370723FEA}"/>
              </a:ext>
            </a:extLst>
          </p:cNvPr>
          <p:cNvSpPr txBox="1"/>
          <p:nvPr/>
        </p:nvSpPr>
        <p:spPr>
          <a:xfrm>
            <a:off x="5697657" y="2890105"/>
            <a:ext cx="4572000" cy="245003"/>
          </a:xfrm>
          <a:prstGeom prst="rect">
            <a:avLst/>
          </a:prstGeom>
          <a:noFill/>
        </p:spPr>
        <p:txBody>
          <a:bodyPr wrap="square">
            <a:spAutoFit/>
          </a:bodyPr>
          <a:lstStyle/>
          <a:p>
            <a:pPr>
              <a:lnSpc>
                <a:spcPct val="107000"/>
              </a:lnSpc>
              <a:spcAft>
                <a:spcPts val="800"/>
              </a:spcAft>
              <a:buNone/>
            </a:pPr>
            <a:r>
              <a:rPr lang="es-MX" sz="1000" kern="100" dirty="0">
                <a:effectLst/>
                <a:latin typeface="+mj-lt"/>
                <a:ea typeface="Calibri" panose="020F0502020204030204" pitchFamily="34" charset="0"/>
                <a:cs typeface="Times New Roman" panose="02020603050405020304" pitchFamily="18" charset="0"/>
              </a:rPr>
              <a:t>Hospital Biprovincial Quillota - Petorca</a:t>
            </a:r>
            <a:endParaRPr lang="es-CL" sz="1000" kern="100" dirty="0">
              <a:effectLst/>
              <a:latin typeface="+mj-lt"/>
              <a:ea typeface="Calibri" panose="020F0502020204030204" pitchFamily="34" charset="0"/>
              <a:cs typeface="Times New Roman" panose="02020603050405020304" pitchFamily="18" charset="0"/>
            </a:endParaRPr>
          </a:p>
        </p:txBody>
      </p:sp>
      <p:sp>
        <p:nvSpPr>
          <p:cNvPr id="31" name="CuadroTexto 30">
            <a:extLst>
              <a:ext uri="{FF2B5EF4-FFF2-40B4-BE49-F238E27FC236}">
                <a16:creationId xmlns:a16="http://schemas.microsoft.com/office/drawing/2014/main" id="{A76CB180-BC90-6DD8-5A3A-FC29CA6A7B08}"/>
              </a:ext>
            </a:extLst>
          </p:cNvPr>
          <p:cNvSpPr txBox="1"/>
          <p:nvPr/>
        </p:nvSpPr>
        <p:spPr>
          <a:xfrm>
            <a:off x="5388145" y="2284150"/>
            <a:ext cx="4572000" cy="312650"/>
          </a:xfrm>
          <a:prstGeom prst="rect">
            <a:avLst/>
          </a:prstGeom>
          <a:noFill/>
        </p:spPr>
        <p:txBody>
          <a:bodyPr wrap="square">
            <a:spAutoFit/>
          </a:bodyPr>
          <a:lstStyle/>
          <a:p>
            <a:pPr>
              <a:lnSpc>
                <a:spcPct val="107000"/>
              </a:lnSpc>
              <a:spcAft>
                <a:spcPts val="800"/>
              </a:spcAft>
              <a:buNone/>
            </a:pPr>
            <a:r>
              <a:rPr lang="es-MX" sz="1400" kern="100" dirty="0">
                <a:effectLst/>
                <a:latin typeface="Calibri" panose="020F0502020204030204" pitchFamily="34" charset="0"/>
                <a:ea typeface="Calibri" panose="020F0502020204030204" pitchFamily="34" charset="0"/>
                <a:cs typeface="Times New Roman" panose="02020603050405020304" pitchFamily="18" charset="0"/>
              </a:rPr>
              <a:t>Hospital Dr. Mario Sánchez Vergara  de La Calera</a:t>
            </a:r>
            <a:endParaRPr lang="es-CL"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CuadroTexto 32">
            <a:extLst>
              <a:ext uri="{FF2B5EF4-FFF2-40B4-BE49-F238E27FC236}">
                <a16:creationId xmlns:a16="http://schemas.microsoft.com/office/drawing/2014/main" id="{20BE574F-0127-5440-C540-0D4F2FCB883E}"/>
              </a:ext>
            </a:extLst>
          </p:cNvPr>
          <p:cNvSpPr txBox="1"/>
          <p:nvPr/>
        </p:nvSpPr>
        <p:spPr>
          <a:xfrm>
            <a:off x="7025353" y="376032"/>
            <a:ext cx="1659194" cy="245003"/>
          </a:xfrm>
          <a:prstGeom prst="rect">
            <a:avLst/>
          </a:prstGeom>
          <a:noFill/>
        </p:spPr>
        <p:txBody>
          <a:bodyPr wrap="square">
            <a:spAutoFit/>
          </a:bodyPr>
          <a:lstStyle/>
          <a:p>
            <a:pPr>
              <a:lnSpc>
                <a:spcPct val="107000"/>
              </a:lnSpc>
              <a:spcAft>
                <a:spcPts val="800"/>
              </a:spcAft>
              <a:buNone/>
            </a:pPr>
            <a:r>
              <a:rPr lang="es-MX" sz="1000" kern="100" dirty="0">
                <a:effectLst/>
                <a:latin typeface="+mj-lt"/>
                <a:ea typeface="Calibri" panose="020F0502020204030204" pitchFamily="34" charset="0"/>
                <a:cs typeface="Times New Roman" panose="02020603050405020304" pitchFamily="18" charset="0"/>
              </a:rPr>
              <a:t>Hospital de Petorca</a:t>
            </a:r>
            <a:endParaRPr lang="es-CL" sz="1000" kern="100" dirty="0">
              <a:effectLst/>
              <a:latin typeface="+mj-lt"/>
              <a:ea typeface="Calibri" panose="020F0502020204030204" pitchFamily="34" charset="0"/>
              <a:cs typeface="Times New Roman" panose="02020603050405020304" pitchFamily="18" charset="0"/>
            </a:endParaRPr>
          </a:p>
        </p:txBody>
      </p:sp>
      <p:sp>
        <p:nvSpPr>
          <p:cNvPr id="39" name="CuadroTexto 38">
            <a:extLst>
              <a:ext uri="{FF2B5EF4-FFF2-40B4-BE49-F238E27FC236}">
                <a16:creationId xmlns:a16="http://schemas.microsoft.com/office/drawing/2014/main" id="{0817077C-809D-C67C-5EE0-EB39F5B39A20}"/>
              </a:ext>
            </a:extLst>
          </p:cNvPr>
          <p:cNvSpPr txBox="1"/>
          <p:nvPr/>
        </p:nvSpPr>
        <p:spPr>
          <a:xfrm>
            <a:off x="4069031" y="366428"/>
            <a:ext cx="761385" cy="246221"/>
          </a:xfrm>
          <a:prstGeom prst="rect">
            <a:avLst/>
          </a:prstGeom>
          <a:noFill/>
        </p:spPr>
        <p:txBody>
          <a:bodyPr wrap="square">
            <a:spAutoFit/>
          </a:bodyPr>
          <a:lstStyle/>
          <a:p>
            <a:r>
              <a:rPr lang="es-MX" sz="1000" dirty="0">
                <a:effectLst/>
                <a:latin typeface="Calibri" panose="020F0502020204030204" pitchFamily="34" charset="0"/>
                <a:ea typeface="Calibri" panose="020F0502020204030204" pitchFamily="34" charset="0"/>
                <a:cs typeface="Times New Roman" panose="02020603050405020304" pitchFamily="18" charset="0"/>
              </a:rPr>
              <a:t>Petorca</a:t>
            </a:r>
            <a:endParaRPr lang="es-CL" sz="1000" dirty="0"/>
          </a:p>
        </p:txBody>
      </p:sp>
      <p:sp>
        <p:nvSpPr>
          <p:cNvPr id="41" name="CuadroTexto 40">
            <a:extLst>
              <a:ext uri="{FF2B5EF4-FFF2-40B4-BE49-F238E27FC236}">
                <a16:creationId xmlns:a16="http://schemas.microsoft.com/office/drawing/2014/main" id="{E95883CD-CA88-344A-46E5-F9B415E63F9B}"/>
              </a:ext>
            </a:extLst>
          </p:cNvPr>
          <p:cNvSpPr txBox="1"/>
          <p:nvPr/>
        </p:nvSpPr>
        <p:spPr>
          <a:xfrm>
            <a:off x="2698123" y="630375"/>
            <a:ext cx="768759" cy="246221"/>
          </a:xfrm>
          <a:prstGeom prst="rect">
            <a:avLst/>
          </a:prstGeom>
          <a:noFill/>
        </p:spPr>
        <p:txBody>
          <a:bodyPr wrap="square">
            <a:spAutoFit/>
          </a:bodyPr>
          <a:lstStyle/>
          <a:p>
            <a:r>
              <a:rPr lang="es-CL" sz="1000" kern="100" dirty="0">
                <a:effectLst/>
                <a:latin typeface="Calibri" panose="020F0502020204030204" pitchFamily="34" charset="0"/>
                <a:ea typeface="Calibri" panose="020F0502020204030204" pitchFamily="34" charset="0"/>
                <a:cs typeface="Times New Roman" panose="02020603050405020304" pitchFamily="18" charset="0"/>
              </a:rPr>
              <a:t>La Ligua</a:t>
            </a:r>
            <a:endParaRPr lang="es-CL" sz="1000" dirty="0"/>
          </a:p>
        </p:txBody>
      </p:sp>
      <p:sp>
        <p:nvSpPr>
          <p:cNvPr id="43" name="CuadroTexto 42">
            <a:extLst>
              <a:ext uri="{FF2B5EF4-FFF2-40B4-BE49-F238E27FC236}">
                <a16:creationId xmlns:a16="http://schemas.microsoft.com/office/drawing/2014/main" id="{30A85D01-8937-5C20-E95A-60806D5D5AD1}"/>
              </a:ext>
            </a:extLst>
          </p:cNvPr>
          <p:cNvSpPr txBox="1"/>
          <p:nvPr/>
        </p:nvSpPr>
        <p:spPr>
          <a:xfrm>
            <a:off x="3920883" y="1293379"/>
            <a:ext cx="783508" cy="246221"/>
          </a:xfrm>
          <a:prstGeom prst="rect">
            <a:avLst/>
          </a:prstGeom>
          <a:noFill/>
        </p:spPr>
        <p:txBody>
          <a:bodyPr wrap="square">
            <a:spAutoFit/>
          </a:bodyPr>
          <a:lstStyle/>
          <a:p>
            <a:r>
              <a:rPr lang="es-CL" sz="1000" kern="100" dirty="0">
                <a:effectLst/>
                <a:latin typeface="Calibri" panose="020F0502020204030204" pitchFamily="34" charset="0"/>
                <a:ea typeface="Calibri" panose="020F0502020204030204" pitchFamily="34" charset="0"/>
                <a:cs typeface="Times New Roman" panose="02020603050405020304" pitchFamily="18" charset="0"/>
              </a:rPr>
              <a:t>Cabildo</a:t>
            </a:r>
            <a:endParaRPr lang="es-CL" sz="1000" dirty="0"/>
          </a:p>
        </p:txBody>
      </p:sp>
      <p:sp>
        <p:nvSpPr>
          <p:cNvPr id="45" name="CuadroTexto 44">
            <a:extLst>
              <a:ext uri="{FF2B5EF4-FFF2-40B4-BE49-F238E27FC236}">
                <a16:creationId xmlns:a16="http://schemas.microsoft.com/office/drawing/2014/main" id="{5E07720A-EF42-19AA-3B83-18303BF9D537}"/>
              </a:ext>
            </a:extLst>
          </p:cNvPr>
          <p:cNvSpPr txBox="1"/>
          <p:nvPr/>
        </p:nvSpPr>
        <p:spPr>
          <a:xfrm>
            <a:off x="2524703" y="1486148"/>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Papudo</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CuadroTexto 46">
            <a:extLst>
              <a:ext uri="{FF2B5EF4-FFF2-40B4-BE49-F238E27FC236}">
                <a16:creationId xmlns:a16="http://schemas.microsoft.com/office/drawing/2014/main" id="{666341B1-6329-235A-EEC0-951DCFF2278E}"/>
              </a:ext>
            </a:extLst>
          </p:cNvPr>
          <p:cNvSpPr txBox="1"/>
          <p:nvPr/>
        </p:nvSpPr>
        <p:spPr>
          <a:xfrm>
            <a:off x="2678974" y="1976319"/>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Zapallar</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CuadroTexto 48">
            <a:extLst>
              <a:ext uri="{FF2B5EF4-FFF2-40B4-BE49-F238E27FC236}">
                <a16:creationId xmlns:a16="http://schemas.microsoft.com/office/drawing/2014/main" id="{CF1B6CDB-A6D5-A26A-6F4F-8A951AD5CB41}"/>
              </a:ext>
            </a:extLst>
          </p:cNvPr>
          <p:cNvSpPr txBox="1"/>
          <p:nvPr/>
        </p:nvSpPr>
        <p:spPr>
          <a:xfrm>
            <a:off x="3454237" y="2408174"/>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Nogales</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CuadroTexto 50">
            <a:extLst>
              <a:ext uri="{FF2B5EF4-FFF2-40B4-BE49-F238E27FC236}">
                <a16:creationId xmlns:a16="http://schemas.microsoft.com/office/drawing/2014/main" id="{B17E8B56-5156-DC7B-7A0D-261D0E923699}"/>
              </a:ext>
            </a:extLst>
          </p:cNvPr>
          <p:cNvSpPr txBox="1"/>
          <p:nvPr/>
        </p:nvSpPr>
        <p:spPr>
          <a:xfrm>
            <a:off x="2366879" y="2667814"/>
            <a:ext cx="1048979"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Puchuncavi</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3" name="CuadroTexto 52">
            <a:extLst>
              <a:ext uri="{FF2B5EF4-FFF2-40B4-BE49-F238E27FC236}">
                <a16:creationId xmlns:a16="http://schemas.microsoft.com/office/drawing/2014/main" id="{C9C24606-2EA1-43F1-C1FE-9705F43A644D}"/>
              </a:ext>
            </a:extLst>
          </p:cNvPr>
          <p:cNvSpPr txBox="1"/>
          <p:nvPr/>
        </p:nvSpPr>
        <p:spPr>
          <a:xfrm>
            <a:off x="3217636" y="2765272"/>
            <a:ext cx="1135738" cy="338554"/>
          </a:xfrm>
          <a:prstGeom prst="rect">
            <a:avLst/>
          </a:prstGeom>
          <a:noFill/>
        </p:spPr>
        <p:txBody>
          <a:bodyPr wrap="square">
            <a:spAutoFit/>
          </a:bodyPr>
          <a:lstStyle/>
          <a:p>
            <a:r>
              <a:rPr lang="es-MX" sz="1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 Calera</a:t>
            </a:r>
            <a:endParaRPr lang="es-CL" sz="1600" dirty="0">
              <a:solidFill>
                <a:schemeClr val="tx1"/>
              </a:solidFill>
            </a:endParaRPr>
          </a:p>
        </p:txBody>
      </p:sp>
      <p:sp>
        <p:nvSpPr>
          <p:cNvPr id="55" name="CuadroTexto 54">
            <a:extLst>
              <a:ext uri="{FF2B5EF4-FFF2-40B4-BE49-F238E27FC236}">
                <a16:creationId xmlns:a16="http://schemas.microsoft.com/office/drawing/2014/main" id="{13A9BDD7-8D64-3679-0DA2-746632F21FC2}"/>
              </a:ext>
            </a:extLst>
          </p:cNvPr>
          <p:cNvSpPr txBox="1"/>
          <p:nvPr/>
        </p:nvSpPr>
        <p:spPr>
          <a:xfrm>
            <a:off x="3059141" y="3030824"/>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La Cruz</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7" name="CuadroTexto 56">
            <a:extLst>
              <a:ext uri="{FF2B5EF4-FFF2-40B4-BE49-F238E27FC236}">
                <a16:creationId xmlns:a16="http://schemas.microsoft.com/office/drawing/2014/main" id="{ED441DA7-9920-5A1A-1BA0-2D95AFDE4850}"/>
              </a:ext>
            </a:extLst>
          </p:cNvPr>
          <p:cNvSpPr txBox="1"/>
          <p:nvPr/>
        </p:nvSpPr>
        <p:spPr>
          <a:xfrm>
            <a:off x="3810615" y="3190074"/>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Hijuelas</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CuadroTexto 58">
            <a:extLst>
              <a:ext uri="{FF2B5EF4-FFF2-40B4-BE49-F238E27FC236}">
                <a16:creationId xmlns:a16="http://schemas.microsoft.com/office/drawing/2014/main" id="{EF1115B7-C08D-4678-F133-708E8537FD60}"/>
              </a:ext>
            </a:extLst>
          </p:cNvPr>
          <p:cNvSpPr txBox="1"/>
          <p:nvPr/>
        </p:nvSpPr>
        <p:spPr>
          <a:xfrm>
            <a:off x="2208573" y="3223692"/>
            <a:ext cx="847577"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Quintero</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CuadroTexto 60">
            <a:extLst>
              <a:ext uri="{FF2B5EF4-FFF2-40B4-BE49-F238E27FC236}">
                <a16:creationId xmlns:a16="http://schemas.microsoft.com/office/drawing/2014/main" id="{A29D51DF-41AF-0F7C-9FF7-B80F31CB5F4E}"/>
              </a:ext>
            </a:extLst>
          </p:cNvPr>
          <p:cNvSpPr txBox="1"/>
          <p:nvPr/>
        </p:nvSpPr>
        <p:spPr>
          <a:xfrm>
            <a:off x="3024120" y="3456211"/>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Quillota</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3" name="CuadroTexto 62">
            <a:extLst>
              <a:ext uri="{FF2B5EF4-FFF2-40B4-BE49-F238E27FC236}">
                <a16:creationId xmlns:a16="http://schemas.microsoft.com/office/drawing/2014/main" id="{A5DBCFC3-A765-DF9B-E676-C82FC9129DF3}"/>
              </a:ext>
            </a:extLst>
          </p:cNvPr>
          <p:cNvSpPr txBox="1"/>
          <p:nvPr/>
        </p:nvSpPr>
        <p:spPr>
          <a:xfrm>
            <a:off x="2170324" y="3638581"/>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Concón</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CuadroTexto 64">
            <a:extLst>
              <a:ext uri="{FF2B5EF4-FFF2-40B4-BE49-F238E27FC236}">
                <a16:creationId xmlns:a16="http://schemas.microsoft.com/office/drawing/2014/main" id="{F3D0A71D-60BD-ADB5-F29F-D9F7182E27FD}"/>
              </a:ext>
            </a:extLst>
          </p:cNvPr>
          <p:cNvSpPr txBox="1"/>
          <p:nvPr/>
        </p:nvSpPr>
        <p:spPr>
          <a:xfrm>
            <a:off x="3044388" y="3861432"/>
            <a:ext cx="861860"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Limache</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7" name="CuadroTexto 66">
            <a:extLst>
              <a:ext uri="{FF2B5EF4-FFF2-40B4-BE49-F238E27FC236}">
                <a16:creationId xmlns:a16="http://schemas.microsoft.com/office/drawing/2014/main" id="{859E6720-8845-D28C-159F-6B93CA0995B2}"/>
              </a:ext>
            </a:extLst>
          </p:cNvPr>
          <p:cNvSpPr txBox="1"/>
          <p:nvPr/>
        </p:nvSpPr>
        <p:spPr>
          <a:xfrm>
            <a:off x="1875774" y="4129978"/>
            <a:ext cx="1161902" cy="246221"/>
          </a:xfrm>
          <a:prstGeom prst="rect">
            <a:avLst/>
          </a:prstGeom>
          <a:noFill/>
        </p:spPr>
        <p:txBody>
          <a:bodyPr wrap="square">
            <a:spAutoFit/>
          </a:bodyPr>
          <a:lstStyle/>
          <a:p>
            <a:pPr>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Viña</a:t>
            </a:r>
            <a:r>
              <a:rPr lang="es-MX" sz="1000" kern="100" dirty="0">
                <a:latin typeface="Calibri" panose="020F0502020204030204" pitchFamily="34" charset="0"/>
                <a:ea typeface="Calibri" panose="020F0502020204030204" pitchFamily="34" charset="0"/>
                <a:cs typeface="Times New Roman" panose="02020603050405020304" pitchFamily="18" charset="0"/>
              </a:rPr>
              <a:t> </a:t>
            </a: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del Mar</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0" name="CuadroTexto 69">
            <a:extLst>
              <a:ext uri="{FF2B5EF4-FFF2-40B4-BE49-F238E27FC236}">
                <a16:creationId xmlns:a16="http://schemas.microsoft.com/office/drawing/2014/main" id="{B30A79FD-1C93-FAC0-22E9-A0E802A0DEF1}"/>
              </a:ext>
            </a:extLst>
          </p:cNvPr>
          <p:cNvSpPr txBox="1"/>
          <p:nvPr/>
        </p:nvSpPr>
        <p:spPr>
          <a:xfrm>
            <a:off x="2713933" y="4491417"/>
            <a:ext cx="761385"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Quilpué</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2" name="CuadroTexto 71">
            <a:extLst>
              <a:ext uri="{FF2B5EF4-FFF2-40B4-BE49-F238E27FC236}">
                <a16:creationId xmlns:a16="http://schemas.microsoft.com/office/drawing/2014/main" id="{4CE743BD-6A90-B195-5688-768ECFBDD199}"/>
              </a:ext>
            </a:extLst>
          </p:cNvPr>
          <p:cNvSpPr txBox="1"/>
          <p:nvPr/>
        </p:nvSpPr>
        <p:spPr>
          <a:xfrm>
            <a:off x="2677446" y="4163355"/>
            <a:ext cx="1242552" cy="249684"/>
          </a:xfrm>
          <a:prstGeom prst="rect">
            <a:avLst/>
          </a:prstGeom>
          <a:noFill/>
        </p:spPr>
        <p:txBody>
          <a:bodyPr wrap="square">
            <a:spAutoFit/>
          </a:bodyPr>
          <a:lstStyle/>
          <a:p>
            <a:pPr>
              <a:lnSpc>
                <a:spcPct val="107000"/>
              </a:lnSpc>
              <a:spcAft>
                <a:spcPts val="800"/>
              </a:spcAft>
              <a:buNone/>
            </a:pPr>
            <a:r>
              <a:rPr lang="es-MX" sz="1000" kern="100" dirty="0">
                <a:effectLst/>
                <a:latin typeface="Calibri" panose="020F0502020204030204" pitchFamily="34" charset="0"/>
                <a:ea typeface="Calibri" panose="020F0502020204030204" pitchFamily="34" charset="0"/>
                <a:cs typeface="Times New Roman" panose="02020603050405020304" pitchFamily="18" charset="0"/>
              </a:rPr>
              <a:t>Villa Alemana</a:t>
            </a:r>
            <a:endParaRPr lang="es-CL"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4" name="CuadroTexto 73">
            <a:extLst>
              <a:ext uri="{FF2B5EF4-FFF2-40B4-BE49-F238E27FC236}">
                <a16:creationId xmlns:a16="http://schemas.microsoft.com/office/drawing/2014/main" id="{113BA9A0-14C4-BEDE-E346-7B346A48B32D}"/>
              </a:ext>
            </a:extLst>
          </p:cNvPr>
          <p:cNvSpPr txBox="1"/>
          <p:nvPr/>
        </p:nvSpPr>
        <p:spPr>
          <a:xfrm>
            <a:off x="3862125" y="4160855"/>
            <a:ext cx="702392" cy="233975"/>
          </a:xfrm>
          <a:prstGeom prst="rect">
            <a:avLst/>
          </a:prstGeom>
          <a:noFill/>
        </p:spPr>
        <p:txBody>
          <a:bodyPr wrap="square">
            <a:spAutoFit/>
          </a:bodyPr>
          <a:lstStyle/>
          <a:p>
            <a:pPr>
              <a:lnSpc>
                <a:spcPct val="107000"/>
              </a:lnSpc>
              <a:spcAft>
                <a:spcPts val="800"/>
              </a:spcAft>
              <a:buNone/>
            </a:pPr>
            <a:r>
              <a:rPr lang="es-MX" sz="900" kern="100" dirty="0">
                <a:effectLst/>
                <a:latin typeface="Calibri" panose="020F0502020204030204" pitchFamily="34" charset="0"/>
                <a:ea typeface="Calibri" panose="020F0502020204030204" pitchFamily="34" charset="0"/>
                <a:cs typeface="Times New Roman" panose="02020603050405020304" pitchFamily="18" charset="0"/>
              </a:rPr>
              <a:t>Olmué</a:t>
            </a:r>
            <a:endParaRPr lang="es-CL" sz="9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7" name="Diagrama de flujo: conector 76">
            <a:extLst>
              <a:ext uri="{FF2B5EF4-FFF2-40B4-BE49-F238E27FC236}">
                <a16:creationId xmlns:a16="http://schemas.microsoft.com/office/drawing/2014/main" id="{3620ABE0-BC3D-C640-98D3-EA3948D13170}"/>
              </a:ext>
            </a:extLst>
          </p:cNvPr>
          <p:cNvSpPr/>
          <p:nvPr/>
        </p:nvSpPr>
        <p:spPr>
          <a:xfrm>
            <a:off x="4572000" y="730449"/>
            <a:ext cx="80723" cy="75961"/>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8" name="Diagrama de flujo: conector 77">
            <a:extLst>
              <a:ext uri="{FF2B5EF4-FFF2-40B4-BE49-F238E27FC236}">
                <a16:creationId xmlns:a16="http://schemas.microsoft.com/office/drawing/2014/main" id="{6D14CE9E-0A98-3D1C-A255-5D205BECEF52}"/>
              </a:ext>
            </a:extLst>
          </p:cNvPr>
          <p:cNvSpPr/>
          <p:nvPr/>
        </p:nvSpPr>
        <p:spPr>
          <a:xfrm>
            <a:off x="3236014" y="1208642"/>
            <a:ext cx="102196" cy="73395"/>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79" name="Diagrama de flujo: conector 78">
            <a:extLst>
              <a:ext uri="{FF2B5EF4-FFF2-40B4-BE49-F238E27FC236}">
                <a16:creationId xmlns:a16="http://schemas.microsoft.com/office/drawing/2014/main" id="{24EC31B5-5D98-5CBE-B45A-C770FADC9CEB}"/>
              </a:ext>
            </a:extLst>
          </p:cNvPr>
          <p:cNvSpPr/>
          <p:nvPr/>
        </p:nvSpPr>
        <p:spPr>
          <a:xfrm>
            <a:off x="4107425" y="1278328"/>
            <a:ext cx="108197" cy="90147"/>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80" name="Diagrama de flujo: conector 79">
            <a:extLst>
              <a:ext uri="{FF2B5EF4-FFF2-40B4-BE49-F238E27FC236}">
                <a16:creationId xmlns:a16="http://schemas.microsoft.com/office/drawing/2014/main" id="{42712361-02B6-F5A3-0C7A-10A79B699490}"/>
              </a:ext>
            </a:extLst>
          </p:cNvPr>
          <p:cNvSpPr/>
          <p:nvPr/>
        </p:nvSpPr>
        <p:spPr>
          <a:xfrm>
            <a:off x="3585709" y="3084015"/>
            <a:ext cx="77278" cy="80071"/>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1" name="Diagrama de flujo: conector 80">
            <a:extLst>
              <a:ext uri="{FF2B5EF4-FFF2-40B4-BE49-F238E27FC236}">
                <a16:creationId xmlns:a16="http://schemas.microsoft.com/office/drawing/2014/main" id="{C11218F6-C6E2-C6EA-2C8D-C89A63A4D4F6}"/>
              </a:ext>
            </a:extLst>
          </p:cNvPr>
          <p:cNvSpPr/>
          <p:nvPr/>
        </p:nvSpPr>
        <p:spPr>
          <a:xfrm>
            <a:off x="3356650" y="3423072"/>
            <a:ext cx="83710" cy="88443"/>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2" name="Diagrama de flujo: conector 81">
            <a:extLst>
              <a:ext uri="{FF2B5EF4-FFF2-40B4-BE49-F238E27FC236}">
                <a16:creationId xmlns:a16="http://schemas.microsoft.com/office/drawing/2014/main" id="{181ECDF5-559B-334C-46BB-43063A67443C}"/>
              </a:ext>
            </a:extLst>
          </p:cNvPr>
          <p:cNvSpPr/>
          <p:nvPr/>
        </p:nvSpPr>
        <p:spPr>
          <a:xfrm>
            <a:off x="3338210" y="3847757"/>
            <a:ext cx="91892" cy="73264"/>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3" name="Diagrama de flujo: conector 82">
            <a:extLst>
              <a:ext uri="{FF2B5EF4-FFF2-40B4-BE49-F238E27FC236}">
                <a16:creationId xmlns:a16="http://schemas.microsoft.com/office/drawing/2014/main" id="{DA560FBE-E10F-DD0B-1212-939E118BBCDA}"/>
              </a:ext>
            </a:extLst>
          </p:cNvPr>
          <p:cNvSpPr/>
          <p:nvPr/>
        </p:nvSpPr>
        <p:spPr>
          <a:xfrm>
            <a:off x="3139669" y="4369302"/>
            <a:ext cx="77428" cy="70351"/>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4" name="Diagrama de flujo: conector 83">
            <a:extLst>
              <a:ext uri="{FF2B5EF4-FFF2-40B4-BE49-F238E27FC236}">
                <a16:creationId xmlns:a16="http://schemas.microsoft.com/office/drawing/2014/main" id="{C18C5438-EB22-EAFA-0021-C5A1D7E60C3C}"/>
              </a:ext>
            </a:extLst>
          </p:cNvPr>
          <p:cNvSpPr/>
          <p:nvPr/>
        </p:nvSpPr>
        <p:spPr>
          <a:xfrm>
            <a:off x="3084567" y="4762288"/>
            <a:ext cx="92022" cy="78196"/>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5" name="Diagrama de flujo: conector 84">
            <a:extLst>
              <a:ext uri="{FF2B5EF4-FFF2-40B4-BE49-F238E27FC236}">
                <a16:creationId xmlns:a16="http://schemas.microsoft.com/office/drawing/2014/main" id="{C3B62C5B-DB7F-3A1A-9734-8243913AA196}"/>
              </a:ext>
            </a:extLst>
          </p:cNvPr>
          <p:cNvSpPr/>
          <p:nvPr/>
        </p:nvSpPr>
        <p:spPr>
          <a:xfrm>
            <a:off x="2131144" y="4119272"/>
            <a:ext cx="77429" cy="64891"/>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86" name="Diagrama de flujo: conector 85">
            <a:extLst>
              <a:ext uri="{FF2B5EF4-FFF2-40B4-BE49-F238E27FC236}">
                <a16:creationId xmlns:a16="http://schemas.microsoft.com/office/drawing/2014/main" id="{CD91E9D7-E525-5EC9-1F0B-76607A9222F0}"/>
              </a:ext>
            </a:extLst>
          </p:cNvPr>
          <p:cNvSpPr/>
          <p:nvPr/>
        </p:nvSpPr>
        <p:spPr>
          <a:xfrm>
            <a:off x="2286160" y="3150299"/>
            <a:ext cx="109765" cy="67514"/>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cxnSp>
        <p:nvCxnSpPr>
          <p:cNvPr id="88" name="Conector: angular 87">
            <a:extLst>
              <a:ext uri="{FF2B5EF4-FFF2-40B4-BE49-F238E27FC236}">
                <a16:creationId xmlns:a16="http://schemas.microsoft.com/office/drawing/2014/main" id="{A4734BB9-BAA8-E7D9-971D-06253FEF99D0}"/>
              </a:ext>
            </a:extLst>
          </p:cNvPr>
          <p:cNvCxnSpPr>
            <a:cxnSpLocks/>
            <a:endCxn id="33" idx="1"/>
          </p:cNvCxnSpPr>
          <p:nvPr/>
        </p:nvCxnSpPr>
        <p:spPr>
          <a:xfrm flipV="1">
            <a:off x="4704391" y="498534"/>
            <a:ext cx="2320962" cy="252971"/>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1" name="Conector: angular 90">
            <a:extLst>
              <a:ext uri="{FF2B5EF4-FFF2-40B4-BE49-F238E27FC236}">
                <a16:creationId xmlns:a16="http://schemas.microsoft.com/office/drawing/2014/main" id="{D9CA69B4-38F0-DE09-200D-62EEF161A0B9}"/>
              </a:ext>
            </a:extLst>
          </p:cNvPr>
          <p:cNvCxnSpPr>
            <a:cxnSpLocks/>
          </p:cNvCxnSpPr>
          <p:nvPr/>
        </p:nvCxnSpPr>
        <p:spPr>
          <a:xfrm>
            <a:off x="4250071" y="1324188"/>
            <a:ext cx="1795421" cy="273337"/>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3" name="Conector: angular 92">
            <a:extLst>
              <a:ext uri="{FF2B5EF4-FFF2-40B4-BE49-F238E27FC236}">
                <a16:creationId xmlns:a16="http://schemas.microsoft.com/office/drawing/2014/main" id="{E06C919D-AD03-2C6F-32AD-7D0D2AAA4270}"/>
              </a:ext>
            </a:extLst>
          </p:cNvPr>
          <p:cNvCxnSpPr>
            <a:cxnSpLocks/>
          </p:cNvCxnSpPr>
          <p:nvPr/>
        </p:nvCxnSpPr>
        <p:spPr>
          <a:xfrm flipV="1">
            <a:off x="3531011" y="2438860"/>
            <a:ext cx="1872512" cy="628784"/>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5" name="Conector: angular 94">
            <a:extLst>
              <a:ext uri="{FF2B5EF4-FFF2-40B4-BE49-F238E27FC236}">
                <a16:creationId xmlns:a16="http://schemas.microsoft.com/office/drawing/2014/main" id="{46E28750-FFF0-A0F4-1A01-6E7509253379}"/>
              </a:ext>
            </a:extLst>
          </p:cNvPr>
          <p:cNvCxnSpPr>
            <a:cxnSpLocks/>
          </p:cNvCxnSpPr>
          <p:nvPr/>
        </p:nvCxnSpPr>
        <p:spPr>
          <a:xfrm flipV="1">
            <a:off x="3466882" y="3006784"/>
            <a:ext cx="2250106" cy="465061"/>
          </a:xfrm>
          <a:prstGeom prst="bentConnector3">
            <a:avLst>
              <a:gd name="adj1" fmla="val 50000"/>
            </a:avLst>
          </a:prstGeom>
          <a:ln w="28575">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7" name="Conector: angular 96">
            <a:extLst>
              <a:ext uri="{FF2B5EF4-FFF2-40B4-BE49-F238E27FC236}">
                <a16:creationId xmlns:a16="http://schemas.microsoft.com/office/drawing/2014/main" id="{75BCA637-0F40-5EF3-DA4A-48E8ED98E292}"/>
              </a:ext>
            </a:extLst>
          </p:cNvPr>
          <p:cNvCxnSpPr>
            <a:cxnSpLocks/>
          </p:cNvCxnSpPr>
          <p:nvPr/>
        </p:nvCxnSpPr>
        <p:spPr>
          <a:xfrm flipV="1">
            <a:off x="3473198" y="3649855"/>
            <a:ext cx="2351082" cy="259108"/>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0" name="Diagrama de flujo: conector 99">
            <a:extLst>
              <a:ext uri="{FF2B5EF4-FFF2-40B4-BE49-F238E27FC236}">
                <a16:creationId xmlns:a16="http://schemas.microsoft.com/office/drawing/2014/main" id="{50CE19E7-563D-584A-7B53-9ECCE40A9788}"/>
              </a:ext>
            </a:extLst>
          </p:cNvPr>
          <p:cNvSpPr/>
          <p:nvPr/>
        </p:nvSpPr>
        <p:spPr>
          <a:xfrm>
            <a:off x="3441284" y="4127880"/>
            <a:ext cx="89727" cy="80027"/>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cxnSp>
        <p:nvCxnSpPr>
          <p:cNvPr id="102" name="Conector: angular 101">
            <a:extLst>
              <a:ext uri="{FF2B5EF4-FFF2-40B4-BE49-F238E27FC236}">
                <a16:creationId xmlns:a16="http://schemas.microsoft.com/office/drawing/2014/main" id="{99066E97-5B2C-7CC8-D6EF-63BAEBC5FF24}"/>
              </a:ext>
            </a:extLst>
          </p:cNvPr>
          <p:cNvCxnSpPr>
            <a:cxnSpLocks/>
            <a:endCxn id="25" idx="1"/>
          </p:cNvCxnSpPr>
          <p:nvPr/>
        </p:nvCxnSpPr>
        <p:spPr>
          <a:xfrm flipV="1">
            <a:off x="3561377" y="4127032"/>
            <a:ext cx="2262903" cy="22329"/>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4" name="Conector: angular 103">
            <a:extLst>
              <a:ext uri="{FF2B5EF4-FFF2-40B4-BE49-F238E27FC236}">
                <a16:creationId xmlns:a16="http://schemas.microsoft.com/office/drawing/2014/main" id="{061B0F3D-181E-F0E3-43F2-3C6911E53C07}"/>
              </a:ext>
            </a:extLst>
          </p:cNvPr>
          <p:cNvCxnSpPr>
            <a:cxnSpLocks/>
            <a:endCxn id="23" idx="1"/>
          </p:cNvCxnSpPr>
          <p:nvPr/>
        </p:nvCxnSpPr>
        <p:spPr>
          <a:xfrm>
            <a:off x="3217096" y="4441234"/>
            <a:ext cx="1954059" cy="76098"/>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6" name="Conector: angular 105">
            <a:extLst>
              <a:ext uri="{FF2B5EF4-FFF2-40B4-BE49-F238E27FC236}">
                <a16:creationId xmlns:a16="http://schemas.microsoft.com/office/drawing/2014/main" id="{D729F947-1B10-6301-F732-F40AE042F0FA}"/>
              </a:ext>
            </a:extLst>
          </p:cNvPr>
          <p:cNvCxnSpPr>
            <a:cxnSpLocks/>
            <a:stCxn id="84" idx="6"/>
            <a:endCxn id="21" idx="1"/>
          </p:cNvCxnSpPr>
          <p:nvPr/>
        </p:nvCxnSpPr>
        <p:spPr>
          <a:xfrm>
            <a:off x="3176589" y="4801386"/>
            <a:ext cx="1881726" cy="108583"/>
          </a:xfrm>
          <a:prstGeom prst="bentConnector3">
            <a:avLst>
              <a:gd name="adj1" fmla="val 50000"/>
            </a:avLst>
          </a:prstGeom>
          <a:ln w="28575">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8" name="Conector: angular 107">
            <a:extLst>
              <a:ext uri="{FF2B5EF4-FFF2-40B4-BE49-F238E27FC236}">
                <a16:creationId xmlns:a16="http://schemas.microsoft.com/office/drawing/2014/main" id="{C8F6082E-7F6C-5CE9-9164-983B7D6026AA}"/>
              </a:ext>
            </a:extLst>
          </p:cNvPr>
          <p:cNvCxnSpPr>
            <a:cxnSpLocks/>
          </p:cNvCxnSpPr>
          <p:nvPr/>
        </p:nvCxnSpPr>
        <p:spPr>
          <a:xfrm rot="10800000">
            <a:off x="2410881" y="1190874"/>
            <a:ext cx="955900" cy="51279"/>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0" name="Conector: angular 109">
            <a:extLst>
              <a:ext uri="{FF2B5EF4-FFF2-40B4-BE49-F238E27FC236}">
                <a16:creationId xmlns:a16="http://schemas.microsoft.com/office/drawing/2014/main" id="{862480AF-F6E4-4998-45B0-992B8F42B1EC}"/>
              </a:ext>
            </a:extLst>
          </p:cNvPr>
          <p:cNvCxnSpPr>
            <a:cxnSpLocks/>
          </p:cNvCxnSpPr>
          <p:nvPr/>
        </p:nvCxnSpPr>
        <p:spPr>
          <a:xfrm rot="10800000">
            <a:off x="1960939" y="2863362"/>
            <a:ext cx="360562" cy="360331"/>
          </a:xfrm>
          <a:prstGeom prst="bentConnector3">
            <a:avLst>
              <a:gd name="adj1" fmla="val 50000"/>
            </a:avLst>
          </a:prstGeom>
          <a:ln w="28575">
            <a:solidFill>
              <a:srgbClr val="FE88E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4" name="Conector: angular 113">
            <a:extLst>
              <a:ext uri="{FF2B5EF4-FFF2-40B4-BE49-F238E27FC236}">
                <a16:creationId xmlns:a16="http://schemas.microsoft.com/office/drawing/2014/main" id="{A5993736-6C71-BBC8-34FA-851B0E20A388}"/>
              </a:ext>
            </a:extLst>
          </p:cNvPr>
          <p:cNvCxnSpPr>
            <a:cxnSpLocks/>
          </p:cNvCxnSpPr>
          <p:nvPr/>
        </p:nvCxnSpPr>
        <p:spPr>
          <a:xfrm rot="16200000" flipV="1">
            <a:off x="1932446" y="3876916"/>
            <a:ext cx="329354" cy="204533"/>
          </a:xfrm>
          <a:prstGeom prst="bentConnector3">
            <a:avLst>
              <a:gd name="adj1" fmla="val 100698"/>
            </a:avLst>
          </a:prstGeom>
          <a:ln w="28575">
            <a:prstDash val="sysDot"/>
            <a:tailEnd type="triangle"/>
          </a:ln>
        </p:spPr>
        <p:style>
          <a:lnRef idx="1">
            <a:schemeClr val="accent1"/>
          </a:lnRef>
          <a:fillRef idx="0">
            <a:schemeClr val="accent1"/>
          </a:fillRef>
          <a:effectRef idx="0">
            <a:schemeClr val="accent1"/>
          </a:effectRef>
          <a:fontRef idx="minor">
            <a:schemeClr val="tx1"/>
          </a:fontRef>
        </p:style>
      </p:cxnSp>
      <p:pic>
        <p:nvPicPr>
          <p:cNvPr id="128" name="Imagen 127">
            <a:extLst>
              <a:ext uri="{FF2B5EF4-FFF2-40B4-BE49-F238E27FC236}">
                <a16:creationId xmlns:a16="http://schemas.microsoft.com/office/drawing/2014/main" id="{485B5001-47A5-FA5C-F016-4862A4857E03}"/>
              </a:ext>
            </a:extLst>
          </p:cNvPr>
          <p:cNvPicPr>
            <a:picLocks noChangeAspect="1"/>
          </p:cNvPicPr>
          <p:nvPr/>
        </p:nvPicPr>
        <p:blipFill>
          <a:blip r:embed="rId6"/>
          <a:stretch>
            <a:fillRect/>
          </a:stretch>
        </p:blipFill>
        <p:spPr>
          <a:xfrm>
            <a:off x="6884282" y="2007328"/>
            <a:ext cx="474948" cy="321470"/>
          </a:xfrm>
          <a:prstGeom prst="rect">
            <a:avLst/>
          </a:prstGeom>
        </p:spPr>
      </p:pic>
    </p:spTree>
    <p:extLst>
      <p:ext uri="{BB962C8B-B14F-4D97-AF65-F5344CB8AC3E}">
        <p14:creationId xmlns:p14="http://schemas.microsoft.com/office/powerpoint/2010/main" val="40473101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a:extLst>
            <a:ext uri="{FF2B5EF4-FFF2-40B4-BE49-F238E27FC236}">
              <a16:creationId xmlns:a16="http://schemas.microsoft.com/office/drawing/2014/main" id="{1A98620C-8704-1627-F423-DE71A3456932}"/>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8173936C-9C9C-4690-1A4A-A77780BEEC68}"/>
              </a:ext>
            </a:extLst>
          </p:cNvPr>
          <p:cNvPicPr>
            <a:picLocks noChangeAspect="1"/>
          </p:cNvPicPr>
          <p:nvPr/>
        </p:nvPicPr>
        <p:blipFill>
          <a:blip r:embed="rId4"/>
          <a:stretch>
            <a:fillRect/>
          </a:stretch>
        </p:blipFill>
        <p:spPr>
          <a:xfrm>
            <a:off x="1354" y="0"/>
            <a:ext cx="9141292" cy="5143500"/>
          </a:xfrm>
          <a:prstGeom prst="rect">
            <a:avLst/>
          </a:prstGeom>
        </p:spPr>
      </p:pic>
      <p:sp>
        <p:nvSpPr>
          <p:cNvPr id="118" name="Google Shape;118;p19">
            <a:extLst>
              <a:ext uri="{FF2B5EF4-FFF2-40B4-BE49-F238E27FC236}">
                <a16:creationId xmlns:a16="http://schemas.microsoft.com/office/drawing/2014/main" id="{364D30A0-F9D2-B852-1B1F-BFC7D9A667DE}"/>
              </a:ext>
            </a:extLst>
          </p:cNvPr>
          <p:cNvSpPr txBox="1"/>
          <p:nvPr/>
        </p:nvSpPr>
        <p:spPr>
          <a:xfrm>
            <a:off x="4321973" y="432823"/>
            <a:ext cx="3107528" cy="738633"/>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sz="4000" b="1" dirty="0">
                <a:solidFill>
                  <a:schemeClr val="lt1"/>
                </a:solidFill>
                <a:latin typeface="Montserrat"/>
                <a:ea typeface="Montserrat"/>
                <a:cs typeface="Montserrat"/>
                <a:sym typeface="Montserrat"/>
              </a:rPr>
              <a:t>LEY 18.834</a:t>
            </a:r>
            <a:endParaRPr sz="4000" b="1" dirty="0">
              <a:solidFill>
                <a:schemeClr val="lt1"/>
              </a:solidFill>
              <a:latin typeface="Montserrat Black"/>
              <a:ea typeface="Montserrat Black"/>
              <a:cs typeface="Montserrat Black"/>
              <a:sym typeface="Montserrat Black"/>
            </a:endParaRPr>
          </a:p>
        </p:txBody>
      </p:sp>
      <p:graphicFrame>
        <p:nvGraphicFramePr>
          <p:cNvPr id="5" name="Objeto 4">
            <a:extLst>
              <a:ext uri="{FF2B5EF4-FFF2-40B4-BE49-F238E27FC236}">
                <a16:creationId xmlns:a16="http://schemas.microsoft.com/office/drawing/2014/main" id="{028A799C-2BB1-02F6-035B-454550AF2415}"/>
              </a:ext>
            </a:extLst>
          </p:cNvPr>
          <p:cNvGraphicFramePr>
            <a:graphicFrameLocks noChangeAspect="1"/>
          </p:cNvGraphicFramePr>
          <p:nvPr>
            <p:extLst>
              <p:ext uri="{D42A27DB-BD31-4B8C-83A1-F6EECF244321}">
                <p14:modId xmlns:p14="http://schemas.microsoft.com/office/powerpoint/2010/main" val="2346486044"/>
              </p:ext>
            </p:extLst>
          </p:nvPr>
        </p:nvGraphicFramePr>
        <p:xfrm>
          <a:off x="157163" y="1604279"/>
          <a:ext cx="8858249" cy="3360627"/>
        </p:xfrm>
        <a:graphic>
          <a:graphicData uri="http://schemas.openxmlformats.org/presentationml/2006/ole">
            <mc:AlternateContent xmlns:mc="http://schemas.openxmlformats.org/markup-compatibility/2006">
              <mc:Choice xmlns:v="urn:schemas-microsoft-com:vml" Requires="v">
                <p:oleObj name="Worksheet" r:id="rId5" imgW="12306401" imgH="3533724" progId="Excel.Sheet.8">
                  <p:embed/>
                </p:oleObj>
              </mc:Choice>
              <mc:Fallback>
                <p:oleObj name="Worksheet" r:id="rId5" imgW="12306401" imgH="3533724" progId="Excel.Sheet.8">
                  <p:embed/>
                  <p:pic>
                    <p:nvPicPr>
                      <p:cNvPr id="0" name=""/>
                      <p:cNvPicPr/>
                      <p:nvPr/>
                    </p:nvPicPr>
                    <p:blipFill>
                      <a:blip r:embed="rId6"/>
                      <a:stretch>
                        <a:fillRect/>
                      </a:stretch>
                    </p:blipFill>
                    <p:spPr>
                      <a:xfrm>
                        <a:off x="157163" y="1604279"/>
                        <a:ext cx="8858249" cy="3360627"/>
                      </a:xfrm>
                      <a:prstGeom prst="rect">
                        <a:avLst/>
                      </a:prstGeom>
                      <a:ln w="28575">
                        <a:solidFill>
                          <a:schemeClr val="accent1">
                            <a:lumMod val="20000"/>
                            <a:lumOff val="80000"/>
                          </a:schemeClr>
                        </a:solidFill>
                      </a:ln>
                    </p:spPr>
                  </p:pic>
                </p:oleObj>
              </mc:Fallback>
            </mc:AlternateContent>
          </a:graphicData>
        </a:graphic>
      </p:graphicFrame>
    </p:spTree>
    <p:extLst>
      <p:ext uri="{BB962C8B-B14F-4D97-AF65-F5344CB8AC3E}">
        <p14:creationId xmlns:p14="http://schemas.microsoft.com/office/powerpoint/2010/main" val="187186170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a:extLst>
            <a:ext uri="{FF2B5EF4-FFF2-40B4-BE49-F238E27FC236}">
              <a16:creationId xmlns:a16="http://schemas.microsoft.com/office/drawing/2014/main" id="{31C19460-8F98-7B86-FCF5-9E0404CA2A76}"/>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E8E6B95E-5F40-50FA-15A2-7BC86C25233F}"/>
              </a:ext>
            </a:extLst>
          </p:cNvPr>
          <p:cNvPicPr>
            <a:picLocks noChangeAspect="1"/>
          </p:cNvPicPr>
          <p:nvPr/>
        </p:nvPicPr>
        <p:blipFill>
          <a:blip r:embed="rId4"/>
          <a:stretch>
            <a:fillRect/>
          </a:stretch>
        </p:blipFill>
        <p:spPr>
          <a:xfrm>
            <a:off x="2708" y="-6548"/>
            <a:ext cx="9141292" cy="5143500"/>
          </a:xfrm>
          <a:prstGeom prst="rect">
            <a:avLst/>
          </a:prstGeom>
        </p:spPr>
      </p:pic>
      <p:sp>
        <p:nvSpPr>
          <p:cNvPr id="118" name="Google Shape;118;p19">
            <a:extLst>
              <a:ext uri="{FF2B5EF4-FFF2-40B4-BE49-F238E27FC236}">
                <a16:creationId xmlns:a16="http://schemas.microsoft.com/office/drawing/2014/main" id="{5F7FCE6C-362C-88DC-3A98-C254043CF815}"/>
              </a:ext>
            </a:extLst>
          </p:cNvPr>
          <p:cNvSpPr txBox="1"/>
          <p:nvPr/>
        </p:nvSpPr>
        <p:spPr>
          <a:xfrm>
            <a:off x="4535488" y="458166"/>
            <a:ext cx="3107528" cy="738633"/>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sz="4000" b="1" dirty="0">
                <a:solidFill>
                  <a:schemeClr val="lt1"/>
                </a:solidFill>
                <a:latin typeface="Montserrat"/>
                <a:ea typeface="Montserrat"/>
                <a:cs typeface="Montserrat"/>
                <a:sym typeface="Montserrat"/>
              </a:rPr>
              <a:t>LEY 19.664</a:t>
            </a:r>
            <a:endParaRPr sz="4000" b="1" dirty="0">
              <a:solidFill>
                <a:schemeClr val="lt1"/>
              </a:solidFill>
              <a:latin typeface="Montserrat Black"/>
              <a:ea typeface="Montserrat Black"/>
              <a:cs typeface="Montserrat Black"/>
              <a:sym typeface="Montserrat Black"/>
            </a:endParaRPr>
          </a:p>
        </p:txBody>
      </p:sp>
      <p:pic>
        <p:nvPicPr>
          <p:cNvPr id="3" name="Imagen 2">
            <a:extLst>
              <a:ext uri="{FF2B5EF4-FFF2-40B4-BE49-F238E27FC236}">
                <a16:creationId xmlns:a16="http://schemas.microsoft.com/office/drawing/2014/main" id="{DF96BDBC-0ECC-2F1C-27D1-4CE4D74BC028}"/>
              </a:ext>
            </a:extLst>
          </p:cNvPr>
          <p:cNvPicPr>
            <a:picLocks noChangeAspect="1"/>
          </p:cNvPicPr>
          <p:nvPr/>
        </p:nvPicPr>
        <p:blipFill>
          <a:blip r:embed="rId5"/>
          <a:srcRect l="263" t="19881" b="6416"/>
          <a:stretch>
            <a:fillRect/>
          </a:stretch>
        </p:blipFill>
        <p:spPr>
          <a:xfrm>
            <a:off x="828674" y="1984149"/>
            <a:ext cx="8134959" cy="2701185"/>
          </a:xfrm>
          <a:prstGeom prst="rect">
            <a:avLst/>
          </a:prstGeom>
        </p:spPr>
      </p:pic>
      <p:sp>
        <p:nvSpPr>
          <p:cNvPr id="6" name="CuadroTexto 5">
            <a:extLst>
              <a:ext uri="{FF2B5EF4-FFF2-40B4-BE49-F238E27FC236}">
                <a16:creationId xmlns:a16="http://schemas.microsoft.com/office/drawing/2014/main" id="{A3A04987-3B3E-DA90-A128-6219A0292100}"/>
              </a:ext>
            </a:extLst>
          </p:cNvPr>
          <p:cNvSpPr txBox="1"/>
          <p:nvPr/>
        </p:nvSpPr>
        <p:spPr>
          <a:xfrm>
            <a:off x="889397" y="1327246"/>
            <a:ext cx="8074236" cy="307777"/>
          </a:xfrm>
          <a:prstGeom prst="rect">
            <a:avLst/>
          </a:prstGeom>
          <a:noFill/>
        </p:spPr>
        <p:txBody>
          <a:bodyPr wrap="square">
            <a:spAutoFit/>
          </a:bodyPr>
          <a:lstStyle/>
          <a:p>
            <a:pPr algn="ctr"/>
            <a:r>
              <a:rPr lang="es-ES" dirty="0">
                <a:solidFill>
                  <a:schemeClr val="bg1"/>
                </a:solidFill>
              </a:rPr>
              <a:t>RESUMEN NIVEL CUMPLIMIENTO INDICADORES METAS SANITARA LEY MEDICA</a:t>
            </a:r>
            <a:endParaRPr lang="es-CL" dirty="0">
              <a:solidFill>
                <a:schemeClr val="bg1"/>
              </a:solidFill>
            </a:endParaRPr>
          </a:p>
        </p:txBody>
      </p:sp>
      <p:sp>
        <p:nvSpPr>
          <p:cNvPr id="7" name="CuadroTexto 6">
            <a:extLst>
              <a:ext uri="{FF2B5EF4-FFF2-40B4-BE49-F238E27FC236}">
                <a16:creationId xmlns:a16="http://schemas.microsoft.com/office/drawing/2014/main" id="{0D5B0D1C-1CB7-DCEA-846F-BD1B5C4C0411}"/>
              </a:ext>
            </a:extLst>
          </p:cNvPr>
          <p:cNvSpPr txBox="1"/>
          <p:nvPr/>
        </p:nvSpPr>
        <p:spPr>
          <a:xfrm>
            <a:off x="3731421" y="1765470"/>
            <a:ext cx="1608133" cy="307777"/>
          </a:xfrm>
          <a:prstGeom prst="rect">
            <a:avLst/>
          </a:prstGeom>
          <a:noFill/>
        </p:spPr>
        <p:txBody>
          <a:bodyPr wrap="none" rtlCol="0">
            <a:spAutoFit/>
          </a:bodyPr>
          <a:lstStyle/>
          <a:p>
            <a:r>
              <a:rPr lang="es-MX" dirty="0">
                <a:solidFill>
                  <a:schemeClr val="bg1"/>
                </a:solidFill>
              </a:rPr>
              <a:t>A Diciembre 2024</a:t>
            </a:r>
            <a:endParaRPr lang="es-CL" dirty="0">
              <a:solidFill>
                <a:schemeClr val="bg1"/>
              </a:solidFill>
            </a:endParaRPr>
          </a:p>
        </p:txBody>
      </p:sp>
      <p:sp>
        <p:nvSpPr>
          <p:cNvPr id="5" name="CuadroTexto 4">
            <a:extLst>
              <a:ext uri="{FF2B5EF4-FFF2-40B4-BE49-F238E27FC236}">
                <a16:creationId xmlns:a16="http://schemas.microsoft.com/office/drawing/2014/main" id="{2323D7FA-14ED-E04C-DF08-F1AA943BCF4A}"/>
              </a:ext>
            </a:extLst>
          </p:cNvPr>
          <p:cNvSpPr txBox="1"/>
          <p:nvPr/>
        </p:nvSpPr>
        <p:spPr>
          <a:xfrm>
            <a:off x="889397" y="4685334"/>
            <a:ext cx="1170513" cy="307777"/>
          </a:xfrm>
          <a:prstGeom prst="rect">
            <a:avLst/>
          </a:prstGeom>
          <a:noFill/>
        </p:spPr>
        <p:txBody>
          <a:bodyPr wrap="none" rtlCol="0">
            <a:spAutoFit/>
          </a:bodyPr>
          <a:lstStyle/>
          <a:p>
            <a:r>
              <a:rPr lang="es-MX" b="1" dirty="0" err="1">
                <a:solidFill>
                  <a:schemeClr val="bg1"/>
                </a:solidFill>
              </a:rPr>
              <a:t>H.La</a:t>
            </a:r>
            <a:r>
              <a:rPr lang="es-MX" b="1" dirty="0">
                <a:solidFill>
                  <a:schemeClr val="bg1"/>
                </a:solidFill>
              </a:rPr>
              <a:t> Calera</a:t>
            </a:r>
            <a:endParaRPr lang="es-CL" b="1" dirty="0">
              <a:solidFill>
                <a:schemeClr val="bg1"/>
              </a:solidFill>
            </a:endParaRPr>
          </a:p>
        </p:txBody>
      </p:sp>
      <p:sp>
        <p:nvSpPr>
          <p:cNvPr id="8" name="CuadroTexto 7">
            <a:extLst>
              <a:ext uri="{FF2B5EF4-FFF2-40B4-BE49-F238E27FC236}">
                <a16:creationId xmlns:a16="http://schemas.microsoft.com/office/drawing/2014/main" id="{54380A0C-0203-06FC-C1B6-846D4E241F40}"/>
              </a:ext>
            </a:extLst>
          </p:cNvPr>
          <p:cNvSpPr txBox="1"/>
          <p:nvPr/>
        </p:nvSpPr>
        <p:spPr>
          <a:xfrm>
            <a:off x="2550496" y="4685334"/>
            <a:ext cx="792205" cy="307777"/>
          </a:xfrm>
          <a:prstGeom prst="rect">
            <a:avLst/>
          </a:prstGeom>
          <a:noFill/>
        </p:spPr>
        <p:txBody>
          <a:bodyPr wrap="none" rtlCol="0">
            <a:spAutoFit/>
          </a:bodyPr>
          <a:lstStyle/>
          <a:p>
            <a:r>
              <a:rPr lang="es-MX" b="1" dirty="0">
                <a:solidFill>
                  <a:schemeClr val="bg1"/>
                </a:solidFill>
              </a:rPr>
              <a:t>35.00%</a:t>
            </a:r>
            <a:endParaRPr lang="es-CL" b="1" dirty="0">
              <a:solidFill>
                <a:schemeClr val="bg1"/>
              </a:solidFill>
            </a:endParaRPr>
          </a:p>
        </p:txBody>
      </p:sp>
      <p:sp>
        <p:nvSpPr>
          <p:cNvPr id="9" name="CuadroTexto 8">
            <a:extLst>
              <a:ext uri="{FF2B5EF4-FFF2-40B4-BE49-F238E27FC236}">
                <a16:creationId xmlns:a16="http://schemas.microsoft.com/office/drawing/2014/main" id="{7928EE7E-064A-15BF-E228-23CCEDA195F5}"/>
              </a:ext>
            </a:extLst>
          </p:cNvPr>
          <p:cNvSpPr txBox="1"/>
          <p:nvPr/>
        </p:nvSpPr>
        <p:spPr>
          <a:xfrm>
            <a:off x="3886025" y="4685334"/>
            <a:ext cx="692818" cy="307777"/>
          </a:xfrm>
          <a:prstGeom prst="rect">
            <a:avLst/>
          </a:prstGeom>
          <a:noFill/>
        </p:spPr>
        <p:txBody>
          <a:bodyPr wrap="none" rtlCol="0">
            <a:spAutoFit/>
          </a:bodyPr>
          <a:lstStyle/>
          <a:p>
            <a:r>
              <a:rPr lang="es-MX" b="1" dirty="0">
                <a:solidFill>
                  <a:schemeClr val="bg1"/>
                </a:solidFill>
              </a:rPr>
              <a:t>0.00%</a:t>
            </a:r>
            <a:endParaRPr lang="es-CL" b="1" dirty="0">
              <a:solidFill>
                <a:schemeClr val="bg1"/>
              </a:solidFill>
            </a:endParaRPr>
          </a:p>
        </p:txBody>
      </p:sp>
      <p:sp>
        <p:nvSpPr>
          <p:cNvPr id="10" name="CuadroTexto 9">
            <a:extLst>
              <a:ext uri="{FF2B5EF4-FFF2-40B4-BE49-F238E27FC236}">
                <a16:creationId xmlns:a16="http://schemas.microsoft.com/office/drawing/2014/main" id="{5D43C40B-92B2-592F-A4CE-D3D7368F80F3}"/>
              </a:ext>
            </a:extLst>
          </p:cNvPr>
          <p:cNvSpPr txBox="1"/>
          <p:nvPr/>
        </p:nvSpPr>
        <p:spPr>
          <a:xfrm>
            <a:off x="5405198" y="4708364"/>
            <a:ext cx="792205" cy="307777"/>
          </a:xfrm>
          <a:prstGeom prst="rect">
            <a:avLst/>
          </a:prstGeom>
          <a:noFill/>
        </p:spPr>
        <p:txBody>
          <a:bodyPr wrap="none" rtlCol="0">
            <a:spAutoFit/>
          </a:bodyPr>
          <a:lstStyle/>
          <a:p>
            <a:r>
              <a:rPr lang="es-MX" b="1" dirty="0">
                <a:solidFill>
                  <a:schemeClr val="bg1"/>
                </a:solidFill>
              </a:rPr>
              <a:t>40.00%</a:t>
            </a:r>
            <a:endParaRPr lang="es-CL" b="1" dirty="0">
              <a:solidFill>
                <a:schemeClr val="bg1"/>
              </a:solidFill>
            </a:endParaRPr>
          </a:p>
        </p:txBody>
      </p:sp>
      <p:sp>
        <p:nvSpPr>
          <p:cNvPr id="11" name="CuadroTexto 10">
            <a:extLst>
              <a:ext uri="{FF2B5EF4-FFF2-40B4-BE49-F238E27FC236}">
                <a16:creationId xmlns:a16="http://schemas.microsoft.com/office/drawing/2014/main" id="{1FDE2EA3-C11F-1DE0-8A45-C3B3EB4DA276}"/>
              </a:ext>
            </a:extLst>
          </p:cNvPr>
          <p:cNvSpPr txBox="1"/>
          <p:nvPr/>
        </p:nvSpPr>
        <p:spPr>
          <a:xfrm>
            <a:off x="6934888" y="4726682"/>
            <a:ext cx="692818" cy="307777"/>
          </a:xfrm>
          <a:prstGeom prst="rect">
            <a:avLst/>
          </a:prstGeom>
          <a:noFill/>
        </p:spPr>
        <p:txBody>
          <a:bodyPr wrap="none" rtlCol="0">
            <a:spAutoFit/>
          </a:bodyPr>
          <a:lstStyle/>
          <a:p>
            <a:r>
              <a:rPr lang="es-MX" b="1" dirty="0">
                <a:solidFill>
                  <a:schemeClr val="bg1"/>
                </a:solidFill>
              </a:rPr>
              <a:t>0.00%</a:t>
            </a:r>
            <a:endParaRPr lang="es-CL" b="1" dirty="0">
              <a:solidFill>
                <a:schemeClr val="bg1"/>
              </a:solidFill>
            </a:endParaRPr>
          </a:p>
        </p:txBody>
      </p:sp>
      <p:sp>
        <p:nvSpPr>
          <p:cNvPr id="12" name="CuadroTexto 11">
            <a:extLst>
              <a:ext uri="{FF2B5EF4-FFF2-40B4-BE49-F238E27FC236}">
                <a16:creationId xmlns:a16="http://schemas.microsoft.com/office/drawing/2014/main" id="{82637286-ADBB-F417-77D7-0E1B7160E319}"/>
              </a:ext>
            </a:extLst>
          </p:cNvPr>
          <p:cNvSpPr txBox="1"/>
          <p:nvPr/>
        </p:nvSpPr>
        <p:spPr>
          <a:xfrm>
            <a:off x="8031893" y="4726683"/>
            <a:ext cx="792205" cy="307777"/>
          </a:xfrm>
          <a:prstGeom prst="rect">
            <a:avLst/>
          </a:prstGeom>
          <a:noFill/>
        </p:spPr>
        <p:txBody>
          <a:bodyPr wrap="none" rtlCol="0">
            <a:spAutoFit/>
          </a:bodyPr>
          <a:lstStyle/>
          <a:p>
            <a:r>
              <a:rPr lang="es-MX" b="1" dirty="0">
                <a:solidFill>
                  <a:schemeClr val="bg1"/>
                </a:solidFill>
              </a:rPr>
              <a:t>75.00%</a:t>
            </a:r>
            <a:endParaRPr lang="es-CL" b="1" dirty="0">
              <a:solidFill>
                <a:schemeClr val="bg1"/>
              </a:solidFill>
            </a:endParaRPr>
          </a:p>
        </p:txBody>
      </p:sp>
    </p:spTree>
    <p:extLst>
      <p:ext uri="{BB962C8B-B14F-4D97-AF65-F5344CB8AC3E}">
        <p14:creationId xmlns:p14="http://schemas.microsoft.com/office/powerpoint/2010/main" val="16088732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17C31F9B-4B7F-D204-0D16-B7AF833670D4}"/>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4464ADCB-004C-A316-9C9E-89B299AAC4A5}"/>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0989B83F-928B-449F-E615-AE568B958CCE}"/>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211769C1-6087-43D8-FD96-D07B2431E438}"/>
              </a:ext>
            </a:extLst>
          </p:cNvPr>
          <p:cNvPicPr>
            <a:picLocks noChangeAspect="1"/>
          </p:cNvPicPr>
          <p:nvPr/>
        </p:nvPicPr>
        <p:blipFill>
          <a:blip r:embed="rId6"/>
          <a:stretch>
            <a:fillRect/>
          </a:stretch>
        </p:blipFill>
        <p:spPr>
          <a:xfrm>
            <a:off x="27038" y="1114679"/>
            <a:ext cx="9089924" cy="2914141"/>
          </a:xfrm>
          <a:prstGeom prst="rect">
            <a:avLst/>
          </a:prstGeom>
        </p:spPr>
      </p:pic>
    </p:spTree>
    <p:extLst>
      <p:ext uri="{BB962C8B-B14F-4D97-AF65-F5344CB8AC3E}">
        <p14:creationId xmlns:p14="http://schemas.microsoft.com/office/powerpoint/2010/main" val="168562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83DE73FE-59B3-82B4-1A69-7A6D870BB2C0}"/>
            </a:ext>
          </a:extLst>
        </p:cNvPr>
        <p:cNvGrpSpPr/>
        <p:nvPr/>
      </p:nvGrpSpPr>
      <p:grpSpPr>
        <a:xfrm>
          <a:off x="0" y="0"/>
          <a:ext cx="0" cy="0"/>
          <a:chOff x="0" y="0"/>
          <a:chExt cx="0" cy="0"/>
        </a:xfrm>
      </p:grpSpPr>
      <p:pic>
        <p:nvPicPr>
          <p:cNvPr id="113" name="Google Shape;113;p18" title="logo-1.png">
            <a:extLst>
              <a:ext uri="{FF2B5EF4-FFF2-40B4-BE49-F238E27FC236}">
                <a16:creationId xmlns:a16="http://schemas.microsoft.com/office/drawing/2014/main" id="{F4FB52BB-95AE-7301-E6AA-35CFF286C33E}"/>
              </a:ext>
            </a:extLst>
          </p:cNvPr>
          <p:cNvPicPr preferRelativeResize="0"/>
          <p:nvPr/>
        </p:nvPicPr>
        <p:blipFill>
          <a:blip r:embed="rId4">
            <a:alphaModFix/>
          </a:blip>
          <a:stretch>
            <a:fillRect/>
          </a:stretch>
        </p:blipFill>
        <p:spPr>
          <a:xfrm>
            <a:off x="375560" y="299692"/>
            <a:ext cx="2702500" cy="804950"/>
          </a:xfrm>
          <a:prstGeom prst="rect">
            <a:avLst/>
          </a:prstGeom>
          <a:noFill/>
          <a:ln>
            <a:noFill/>
          </a:ln>
        </p:spPr>
      </p:pic>
      <p:graphicFrame>
        <p:nvGraphicFramePr>
          <p:cNvPr id="5" name="Gráfico 4">
            <a:extLst>
              <a:ext uri="{FF2B5EF4-FFF2-40B4-BE49-F238E27FC236}">
                <a16:creationId xmlns:a16="http://schemas.microsoft.com/office/drawing/2014/main" id="{E9FD29D0-C9A7-9B3A-BC11-3B7191C33859}"/>
              </a:ext>
            </a:extLst>
          </p:cNvPr>
          <p:cNvGraphicFramePr>
            <a:graphicFrameLocks/>
          </p:cNvGraphicFramePr>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5"/>
          </a:graphicData>
        </a:graphic>
      </p:graphicFrame>
      <p:sp>
        <p:nvSpPr>
          <p:cNvPr id="3" name="CuadroTexto 2">
            <a:extLst>
              <a:ext uri="{FF2B5EF4-FFF2-40B4-BE49-F238E27FC236}">
                <a16:creationId xmlns:a16="http://schemas.microsoft.com/office/drawing/2014/main" id="{9A0F7411-96A1-223B-AB37-650482B2B6AB}"/>
              </a:ext>
            </a:extLst>
          </p:cNvPr>
          <p:cNvSpPr txBox="1"/>
          <p:nvPr/>
        </p:nvSpPr>
        <p:spPr>
          <a:xfrm>
            <a:off x="3514602" y="398611"/>
            <a:ext cx="5102679" cy="369332"/>
          </a:xfrm>
          <a:prstGeom prst="rect">
            <a:avLst/>
          </a:prstGeom>
          <a:noFill/>
        </p:spPr>
        <p:txBody>
          <a:bodyPr wrap="none" rtlCol="0">
            <a:spAutoFit/>
          </a:bodyPr>
          <a:lstStyle/>
          <a:p>
            <a:r>
              <a:rPr lang="es-MX" sz="1800" b="1" dirty="0">
                <a:solidFill>
                  <a:srgbClr val="0070C0"/>
                </a:solidFill>
                <a:latin typeface="Montserrat Black" panose="00000A00000000000000" pitchFamily="2" charset="0"/>
              </a:rPr>
              <a:t>Comportamiento Listas de Espera 2024</a:t>
            </a:r>
            <a:endParaRPr lang="es-CL" sz="1800" b="1" dirty="0">
              <a:solidFill>
                <a:srgbClr val="0070C0"/>
              </a:solidFill>
              <a:latin typeface="Montserrat Black" panose="00000A00000000000000" pitchFamily="2" charset="0"/>
            </a:endParaRPr>
          </a:p>
        </p:txBody>
      </p:sp>
      <p:graphicFrame>
        <p:nvGraphicFramePr>
          <p:cNvPr id="4" name="Tabla 3">
            <a:extLst>
              <a:ext uri="{FF2B5EF4-FFF2-40B4-BE49-F238E27FC236}">
                <a16:creationId xmlns:a16="http://schemas.microsoft.com/office/drawing/2014/main" id="{5C17AD4D-ABB3-986E-3D8E-7B71AD2B8828}"/>
              </a:ext>
            </a:extLst>
          </p:cNvPr>
          <p:cNvGraphicFramePr>
            <a:graphicFrameLocks noGrp="1"/>
          </p:cNvGraphicFramePr>
          <p:nvPr>
            <p:extLst>
              <p:ext uri="{D42A27DB-BD31-4B8C-83A1-F6EECF244321}">
                <p14:modId xmlns:p14="http://schemas.microsoft.com/office/powerpoint/2010/main" val="299560928"/>
              </p:ext>
            </p:extLst>
          </p:nvPr>
        </p:nvGraphicFramePr>
        <p:xfrm>
          <a:off x="595710" y="1342841"/>
          <a:ext cx="7879556" cy="3500967"/>
        </p:xfrm>
        <a:graphic>
          <a:graphicData uri="http://schemas.openxmlformats.org/drawingml/2006/table">
            <a:tbl>
              <a:tblPr/>
              <a:tblGrid>
                <a:gridCol w="2569658">
                  <a:extLst>
                    <a:ext uri="{9D8B030D-6E8A-4147-A177-3AD203B41FA5}">
                      <a16:colId xmlns:a16="http://schemas.microsoft.com/office/drawing/2014/main" val="1499906675"/>
                    </a:ext>
                  </a:extLst>
                </a:gridCol>
                <a:gridCol w="1339270">
                  <a:extLst>
                    <a:ext uri="{9D8B030D-6E8A-4147-A177-3AD203B41FA5}">
                      <a16:colId xmlns:a16="http://schemas.microsoft.com/office/drawing/2014/main" val="3257883446"/>
                    </a:ext>
                  </a:extLst>
                </a:gridCol>
                <a:gridCol w="1252163">
                  <a:extLst>
                    <a:ext uri="{9D8B030D-6E8A-4147-A177-3AD203B41FA5}">
                      <a16:colId xmlns:a16="http://schemas.microsoft.com/office/drawing/2014/main" val="3154905790"/>
                    </a:ext>
                  </a:extLst>
                </a:gridCol>
                <a:gridCol w="1339270">
                  <a:extLst>
                    <a:ext uri="{9D8B030D-6E8A-4147-A177-3AD203B41FA5}">
                      <a16:colId xmlns:a16="http://schemas.microsoft.com/office/drawing/2014/main" val="1013752632"/>
                    </a:ext>
                  </a:extLst>
                </a:gridCol>
                <a:gridCol w="1379195">
                  <a:extLst>
                    <a:ext uri="{9D8B030D-6E8A-4147-A177-3AD203B41FA5}">
                      <a16:colId xmlns:a16="http://schemas.microsoft.com/office/drawing/2014/main" val="4050609732"/>
                    </a:ext>
                  </a:extLst>
                </a:gridCol>
              </a:tblGrid>
              <a:tr h="664531">
                <a:tc>
                  <a:txBody>
                    <a:bodyPr/>
                    <a:lstStyle/>
                    <a:p>
                      <a:pPr algn="l" fontAlgn="b">
                        <a:buNone/>
                      </a:pPr>
                      <a:r>
                        <a:rPr lang="es-CL" sz="900" b="0" i="0" u="none" strike="noStrike">
                          <a:effectLst/>
                          <a:latin typeface="Arial" panose="020B0604020202020204" pitchFamily="34" charset="0"/>
                        </a:rPr>
                        <a:t> </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800" b="0" i="0" u="none" strike="noStrike">
                          <a:effectLst/>
                          <a:latin typeface="Arial" panose="020B0604020202020204" pitchFamily="34" charset="0"/>
                        </a:rPr>
                        <a:t>INGRESOS CONSULTA ESPECIALIDAD-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ES" sz="800" b="0" i="0" u="none" strike="noStrike">
                          <a:effectLst/>
                          <a:latin typeface="Arial" panose="020B0604020202020204" pitchFamily="34" charset="0"/>
                        </a:rPr>
                        <a:t>EGRESOS CONSULTA ESPECIALIDAD  -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CL" sz="800" b="0" i="0" u="none" strike="noStrike">
                          <a:effectLst/>
                          <a:latin typeface="Arial" panose="020B0604020202020204" pitchFamily="34" charset="0"/>
                        </a:rPr>
                        <a:t>EGRESOS CONSULTA ESPECIALIDAD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CL" sz="800" b="0" i="0" u="none" strike="noStrike">
                          <a:effectLst/>
                          <a:latin typeface="Arial" panose="020B0604020202020204" pitchFamily="34" charset="0"/>
                        </a:rPr>
                        <a:t>% EGRESOS CONSULTA ESPECIALIDAD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2669719467"/>
                  </a:ext>
                </a:extLst>
              </a:tr>
              <a:tr h="166132">
                <a:tc>
                  <a:txBody>
                    <a:bodyPr/>
                    <a:lstStyle/>
                    <a:p>
                      <a:pPr algn="l" fontAlgn="b">
                        <a:buNone/>
                      </a:pPr>
                      <a:r>
                        <a:rPr lang="es-CL" sz="900" b="0" i="0" u="none" strike="noStrike">
                          <a:solidFill>
                            <a:srgbClr val="000000"/>
                          </a:solidFill>
                          <a:effectLst/>
                          <a:latin typeface="Calibri" panose="020F0502020204030204" pitchFamily="34" charset="0"/>
                        </a:rPr>
                        <a:t>H. Dr. M.Sánchez Vergara ( La Calera)</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2543</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2461</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1773</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72%</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2634762"/>
                  </a:ext>
                </a:extLst>
              </a:tr>
              <a:tr h="148043">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8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8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8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8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7179575"/>
                  </a:ext>
                </a:extLst>
              </a:tr>
              <a:tr h="398718">
                <a:tc>
                  <a:txBody>
                    <a:bodyPr/>
                    <a:lstStyle/>
                    <a:p>
                      <a:pPr algn="l" fontAlgn="b">
                        <a:buNone/>
                      </a:pPr>
                      <a:r>
                        <a:rPr lang="es-CL" sz="900" b="0" i="0" u="none" strike="noStrike">
                          <a:effectLst/>
                          <a:latin typeface="Arial" panose="020B0604020202020204" pitchFamily="34" charset="0"/>
                        </a:rPr>
                        <a:t> </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L" sz="800" b="0" i="0" u="none" strike="noStrike">
                          <a:effectLst/>
                          <a:latin typeface="Arial" panose="020B0604020202020204" pitchFamily="34" charset="0"/>
                        </a:rPr>
                        <a:t>INGRESOS IQ-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CL" sz="800" b="0" i="0" u="none" strike="noStrike">
                          <a:effectLst/>
                          <a:latin typeface="Arial" panose="020B0604020202020204" pitchFamily="34" charset="0"/>
                        </a:rPr>
                        <a:t>EGRESOS IQ  -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ES" sz="800" b="0" i="0" u="none" strike="noStrike">
                          <a:effectLst/>
                          <a:latin typeface="Arial" panose="020B0604020202020204" pitchFamily="34" charset="0"/>
                        </a:rPr>
                        <a:t>EGRESOS IQ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ES" sz="800" b="0" i="0" u="none" strike="noStrike">
                          <a:effectLst/>
                          <a:latin typeface="Arial" panose="020B0604020202020204" pitchFamily="34" charset="0"/>
                        </a:rPr>
                        <a:t>% EGRESOS IQ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76138943"/>
                  </a:ext>
                </a:extLst>
              </a:tr>
              <a:tr h="166132">
                <a:tc>
                  <a:txBody>
                    <a:bodyPr/>
                    <a:lstStyle/>
                    <a:p>
                      <a:pPr algn="l" fontAlgn="b">
                        <a:buNone/>
                      </a:pPr>
                      <a:r>
                        <a:rPr lang="es-CL" sz="900" b="0" i="0" u="none" strike="noStrike">
                          <a:solidFill>
                            <a:srgbClr val="000000"/>
                          </a:solidFill>
                          <a:effectLst/>
                          <a:latin typeface="Calibri" panose="020F0502020204030204" pitchFamily="34" charset="0"/>
                        </a:rPr>
                        <a:t>H. Dr. M.Sánchez Vergara ( La Calera)</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10</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13</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9</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69.20%</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5684325"/>
                  </a:ext>
                </a:extLst>
              </a:tr>
              <a:tr h="148043">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9235703"/>
                  </a:ext>
                </a:extLst>
              </a:tr>
              <a:tr h="797437">
                <a:tc>
                  <a:txBody>
                    <a:bodyPr/>
                    <a:lstStyle/>
                    <a:p>
                      <a:pPr algn="l" fontAlgn="b">
                        <a:buNone/>
                      </a:pPr>
                      <a:r>
                        <a:rPr lang="es-CL" sz="900" b="0" i="0" u="none" strike="noStrike">
                          <a:effectLst/>
                          <a:latin typeface="Arial" panose="020B0604020202020204" pitchFamily="34" charset="0"/>
                        </a:rPr>
                        <a:t> </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800" b="0" i="0" u="none" strike="noStrike">
                          <a:effectLst/>
                          <a:latin typeface="Arial" panose="020B0604020202020204" pitchFamily="34" charset="0"/>
                        </a:rPr>
                        <a:t>INGRESOS CONSULTA ESPECIALIDAD ODONTOLÓGICA -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ES" sz="800" b="0" i="0" u="none" strike="noStrike">
                          <a:effectLst/>
                          <a:latin typeface="Arial" panose="020B0604020202020204" pitchFamily="34" charset="0"/>
                        </a:rPr>
                        <a:t>EGRESOS CONSULTA ESPECIALIDAD  ODONTOLÓGICA-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CL" sz="800" b="0" i="0" u="none" strike="noStrike">
                          <a:effectLst/>
                          <a:latin typeface="Arial" panose="020B0604020202020204" pitchFamily="34" charset="0"/>
                        </a:rPr>
                        <a:t>EGRESOS CONSULTA ESPECIALIDAD ODONTOLÓGICA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CL" sz="800" b="0" i="0" u="none" strike="noStrike">
                          <a:effectLst/>
                          <a:latin typeface="Arial" panose="020B0604020202020204" pitchFamily="34" charset="0"/>
                        </a:rPr>
                        <a:t>% EGRESOS CONSULTA ESPECIALIDAD ODONTOLÓGICA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4033643471"/>
                  </a:ext>
                </a:extLst>
              </a:tr>
              <a:tr h="166132">
                <a:tc>
                  <a:txBody>
                    <a:bodyPr/>
                    <a:lstStyle/>
                    <a:p>
                      <a:pPr algn="l" fontAlgn="b">
                        <a:buNone/>
                      </a:pPr>
                      <a:r>
                        <a:rPr lang="es-CL" sz="900" b="0" i="0" u="none" strike="noStrike">
                          <a:solidFill>
                            <a:srgbClr val="000000"/>
                          </a:solidFill>
                          <a:effectLst/>
                          <a:latin typeface="Calibri" panose="020F0502020204030204" pitchFamily="34" charset="0"/>
                        </a:rPr>
                        <a:t>H. Dr. M.Sánchez Vergara ( La Calera)</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1864</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2145</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1678</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78.20%</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1682254"/>
                  </a:ext>
                </a:extLst>
              </a:tr>
              <a:tr h="148043">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s-CL" sz="900" b="0" i="0" u="none" strike="noStrike">
                        <a:effectLst/>
                        <a:latin typeface="Arial" panose="020B0604020202020204" pitchFamily="34" charset="0"/>
                      </a:endParaRPr>
                    </a:p>
                  </a:txBody>
                  <a:tcPr marL="8153" marR="8153" marT="8153"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3302941"/>
                  </a:ext>
                </a:extLst>
              </a:tr>
              <a:tr h="531624">
                <a:tc>
                  <a:txBody>
                    <a:bodyPr/>
                    <a:lstStyle/>
                    <a:p>
                      <a:pPr algn="l" fontAlgn="b">
                        <a:buNone/>
                      </a:pPr>
                      <a:r>
                        <a:rPr lang="es-CL" sz="900" b="0" i="0" u="none" strike="noStrike">
                          <a:effectLst/>
                          <a:latin typeface="Arial" panose="020B0604020202020204" pitchFamily="34" charset="0"/>
                        </a:rPr>
                        <a:t> </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L" sz="800" b="0" i="0" u="none" strike="noStrike">
                          <a:effectLst/>
                          <a:latin typeface="Arial" panose="020B0604020202020204" pitchFamily="34" charset="0"/>
                        </a:rPr>
                        <a:t>INGRESOS PROCEDIMIENTOS-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CL" sz="800" b="0" i="0" u="none" strike="noStrike">
                          <a:effectLst/>
                          <a:latin typeface="Arial" panose="020B0604020202020204" pitchFamily="34" charset="0"/>
                        </a:rPr>
                        <a:t>EGRESOS PROCEDIMIENTOS  - Año 2024</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ES" sz="800" b="0" i="0" u="none" strike="noStrike">
                          <a:effectLst/>
                          <a:latin typeface="Arial" panose="020B0604020202020204" pitchFamily="34" charset="0"/>
                        </a:rPr>
                        <a:t>EGRESOS PROCEDIMIENTOS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buNone/>
                      </a:pPr>
                      <a:r>
                        <a:rPr lang="es-ES" sz="800" b="0" i="0" u="none" strike="noStrike">
                          <a:effectLst/>
                          <a:latin typeface="Arial" panose="020B0604020202020204" pitchFamily="34" charset="0"/>
                        </a:rPr>
                        <a:t>% EGRESOS PROCEDIMIENTOS  - Año 2024 Atendidos (Causal 1)</a:t>
                      </a:r>
                    </a:p>
                  </a:txBody>
                  <a:tcPr marL="8153" marR="8153" marT="81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565151121"/>
                  </a:ext>
                </a:extLst>
              </a:tr>
              <a:tr h="166132">
                <a:tc>
                  <a:txBody>
                    <a:bodyPr/>
                    <a:lstStyle/>
                    <a:p>
                      <a:pPr algn="l" fontAlgn="b">
                        <a:buNone/>
                      </a:pPr>
                      <a:r>
                        <a:rPr lang="es-CL" sz="900" b="0" i="0" u="none" strike="noStrike">
                          <a:solidFill>
                            <a:srgbClr val="000000"/>
                          </a:solidFill>
                          <a:effectLst/>
                          <a:latin typeface="Calibri" panose="020F0502020204030204" pitchFamily="34" charset="0"/>
                        </a:rPr>
                        <a:t>H. Dr. M.Sánchez Vergara ( La Calera)</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760</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986</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a:effectLst/>
                          <a:latin typeface="Arial" panose="020B0604020202020204" pitchFamily="34" charset="0"/>
                        </a:rPr>
                        <a:t>834</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s-CL" sz="800" b="0" i="0" u="none" strike="noStrike" dirty="0">
                          <a:effectLst/>
                          <a:latin typeface="Arial" panose="020B0604020202020204" pitchFamily="34" charset="0"/>
                        </a:rPr>
                        <a:t>84.60%</a:t>
                      </a:r>
                    </a:p>
                  </a:txBody>
                  <a:tcPr marL="8153" marR="8153" marT="81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0230779"/>
                  </a:ext>
                </a:extLst>
              </a:tr>
            </a:tbl>
          </a:graphicData>
        </a:graphic>
      </p:graphicFrame>
    </p:spTree>
    <p:extLst>
      <p:ext uri="{BB962C8B-B14F-4D97-AF65-F5344CB8AC3E}">
        <p14:creationId xmlns:p14="http://schemas.microsoft.com/office/powerpoint/2010/main" val="41330170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59ADAE7C-4D1D-F86A-E080-84F7F6294CB2}"/>
            </a:ext>
          </a:extLst>
        </p:cNvPr>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F137FF99-45AF-CB05-1282-4DF5414AA012}"/>
              </a:ext>
            </a:extLst>
          </p:cNvPr>
          <p:cNvGraphicFramePr>
            <a:graphicFrameLocks/>
          </p:cNvGraphicFramePr>
          <p:nvPr/>
        </p:nvGraphicFramePr>
        <p:xfrm>
          <a:off x="71438" y="2571750"/>
          <a:ext cx="4364633" cy="2419350"/>
        </p:xfrm>
        <a:graphic>
          <a:graphicData uri="http://schemas.openxmlformats.org/drawingml/2006/chart">
            <c:chart xmlns:c="http://schemas.openxmlformats.org/drawingml/2006/chart" xmlns:r="http://schemas.openxmlformats.org/officeDocument/2006/relationships" r:id="rId4"/>
          </a:graphicData>
        </a:graphic>
      </p:graphicFrame>
      <p:sp>
        <p:nvSpPr>
          <p:cNvPr id="9" name="CuadroTexto 8">
            <a:extLst>
              <a:ext uri="{FF2B5EF4-FFF2-40B4-BE49-F238E27FC236}">
                <a16:creationId xmlns:a16="http://schemas.microsoft.com/office/drawing/2014/main" id="{1DE801F4-66A0-1B5A-9DE6-4CD49BACB490}"/>
              </a:ext>
            </a:extLst>
          </p:cNvPr>
          <p:cNvSpPr txBox="1"/>
          <p:nvPr/>
        </p:nvSpPr>
        <p:spPr>
          <a:xfrm>
            <a:off x="2249488" y="1078630"/>
            <a:ext cx="4572000" cy="307777"/>
          </a:xfrm>
          <a:prstGeom prst="rect">
            <a:avLst/>
          </a:prstGeom>
          <a:noFill/>
        </p:spPr>
        <p:txBody>
          <a:bodyPr wrap="square">
            <a:spAutoFit/>
          </a:bodyPr>
          <a:lstStyle/>
          <a:p>
            <a:r>
              <a:rPr lang="es-ES" dirty="0">
                <a:latin typeface="Montserrat Black" panose="00000A00000000000000" pitchFamily="2" charset="0"/>
              </a:rPr>
              <a:t>Gestión Efectiva para el Cumplimiento GES</a:t>
            </a:r>
            <a:endParaRPr lang="es-CL" dirty="0">
              <a:latin typeface="Montserrat Black" panose="00000A00000000000000" pitchFamily="2" charset="0"/>
            </a:endParaRPr>
          </a:p>
        </p:txBody>
      </p:sp>
      <p:pic>
        <p:nvPicPr>
          <p:cNvPr id="10" name="Imagen 9">
            <a:extLst>
              <a:ext uri="{FF2B5EF4-FFF2-40B4-BE49-F238E27FC236}">
                <a16:creationId xmlns:a16="http://schemas.microsoft.com/office/drawing/2014/main" id="{E40B6AB5-BC0E-0948-AB26-0A4F8A097F73}"/>
              </a:ext>
            </a:extLst>
          </p:cNvPr>
          <p:cNvPicPr>
            <a:picLocks noChangeAspect="1"/>
          </p:cNvPicPr>
          <p:nvPr/>
        </p:nvPicPr>
        <p:blipFill>
          <a:blip r:embed="rId5"/>
          <a:stretch>
            <a:fillRect/>
          </a:stretch>
        </p:blipFill>
        <p:spPr>
          <a:xfrm>
            <a:off x="664369" y="1508120"/>
            <a:ext cx="7929561" cy="1314450"/>
          </a:xfrm>
          <a:prstGeom prst="rect">
            <a:avLst/>
          </a:prstGeom>
        </p:spPr>
      </p:pic>
      <p:pic>
        <p:nvPicPr>
          <p:cNvPr id="11" name="Imagen 10">
            <a:extLst>
              <a:ext uri="{FF2B5EF4-FFF2-40B4-BE49-F238E27FC236}">
                <a16:creationId xmlns:a16="http://schemas.microsoft.com/office/drawing/2014/main" id="{3B07DBA9-FB8C-B5AF-0EAA-715D373CA564}"/>
              </a:ext>
            </a:extLst>
          </p:cNvPr>
          <p:cNvPicPr>
            <a:picLocks noChangeAspect="1"/>
          </p:cNvPicPr>
          <p:nvPr/>
        </p:nvPicPr>
        <p:blipFill>
          <a:blip r:embed="rId6"/>
          <a:stretch>
            <a:fillRect/>
          </a:stretch>
        </p:blipFill>
        <p:spPr>
          <a:xfrm>
            <a:off x="664370" y="2910052"/>
            <a:ext cx="7929560" cy="2081048"/>
          </a:xfrm>
          <a:prstGeom prst="rect">
            <a:avLst/>
          </a:prstGeom>
        </p:spPr>
      </p:pic>
      <p:pic>
        <p:nvPicPr>
          <p:cNvPr id="2" name="Imagen 1">
            <a:extLst>
              <a:ext uri="{FF2B5EF4-FFF2-40B4-BE49-F238E27FC236}">
                <a16:creationId xmlns:a16="http://schemas.microsoft.com/office/drawing/2014/main" id="{2A2FC374-EAF4-D6E8-BEE9-2DC51A8F26CB}"/>
              </a:ext>
            </a:extLst>
          </p:cNvPr>
          <p:cNvPicPr>
            <a:picLocks noChangeAspect="1"/>
          </p:cNvPicPr>
          <p:nvPr/>
        </p:nvPicPr>
        <p:blipFill>
          <a:blip r:embed="rId7"/>
          <a:stretch>
            <a:fillRect/>
          </a:stretch>
        </p:blipFill>
        <p:spPr>
          <a:xfrm>
            <a:off x="301305" y="152400"/>
            <a:ext cx="1511939" cy="451143"/>
          </a:xfrm>
          <a:prstGeom prst="rect">
            <a:avLst/>
          </a:prstGeom>
        </p:spPr>
      </p:pic>
    </p:spTree>
    <p:extLst>
      <p:ext uri="{BB962C8B-B14F-4D97-AF65-F5344CB8AC3E}">
        <p14:creationId xmlns:p14="http://schemas.microsoft.com/office/powerpoint/2010/main" val="8555554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5B6BB7BE-7CDB-54C6-D2C4-44F2A8A9A4E1}"/>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8BE2285B-987A-B0D4-62AD-882F0B355F42}"/>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ABAB24DA-B7AC-0109-4D8F-CBA4534BCC47}"/>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75FA8CAA-E07B-8AAE-983E-935AE228E884}"/>
              </a:ext>
            </a:extLst>
          </p:cNvPr>
          <p:cNvPicPr>
            <a:picLocks noChangeAspect="1"/>
          </p:cNvPicPr>
          <p:nvPr/>
        </p:nvPicPr>
        <p:blipFill>
          <a:blip r:embed="rId6"/>
          <a:stretch>
            <a:fillRect/>
          </a:stretch>
        </p:blipFill>
        <p:spPr>
          <a:xfrm>
            <a:off x="886648" y="1114679"/>
            <a:ext cx="7370703" cy="2914141"/>
          </a:xfrm>
          <a:prstGeom prst="rect">
            <a:avLst/>
          </a:prstGeom>
        </p:spPr>
      </p:pic>
    </p:spTree>
    <p:extLst>
      <p:ext uri="{BB962C8B-B14F-4D97-AF65-F5344CB8AC3E}">
        <p14:creationId xmlns:p14="http://schemas.microsoft.com/office/powerpoint/2010/main" val="1481282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68030E55-AB23-B54B-8942-513D9E13DDB1}"/>
            </a:ext>
          </a:extLst>
        </p:cNvPr>
        <p:cNvGrpSpPr/>
        <p:nvPr/>
      </p:nvGrpSpPr>
      <p:grpSpPr>
        <a:xfrm>
          <a:off x="0" y="0"/>
          <a:ext cx="0" cy="0"/>
          <a:chOff x="0" y="0"/>
          <a:chExt cx="0" cy="0"/>
        </a:xfrm>
      </p:grpSpPr>
      <p:sp>
        <p:nvSpPr>
          <p:cNvPr id="111" name="Google Shape;111;p18">
            <a:extLst>
              <a:ext uri="{FF2B5EF4-FFF2-40B4-BE49-F238E27FC236}">
                <a16:creationId xmlns:a16="http://schemas.microsoft.com/office/drawing/2014/main" id="{BC439ECA-734A-E203-F6AA-49FA49B2E844}"/>
              </a:ext>
            </a:extLst>
          </p:cNvPr>
          <p:cNvSpPr/>
          <p:nvPr/>
        </p:nvSpPr>
        <p:spPr>
          <a:xfrm>
            <a:off x="5637893" y="1125826"/>
            <a:ext cx="3156642" cy="1114050"/>
          </a:xfrm>
          <a:prstGeom prst="roundRect">
            <a:avLst>
              <a:gd name="adj" fmla="val 1155"/>
            </a:avLst>
          </a:prstGeom>
          <a:solidFill>
            <a:schemeClr val="lt1"/>
          </a:solidFill>
          <a:ln>
            <a:noFill/>
          </a:ln>
        </p:spPr>
        <p:txBody>
          <a:bodyPr spcFirstLastPara="1" wrap="square" lIns="91425" tIns="91425" rIns="91425" bIns="91425" anchor="ctr" anchorCtr="0">
            <a:noAutofit/>
          </a:bodyPr>
          <a:lstStyle/>
          <a:p>
            <a:pPr lvl="0" algn="just"/>
            <a:r>
              <a:rPr lang="es-ES" dirty="0"/>
              <a:t>En el Hospital Dr. Mario Sánchez Vergara de La Calera se reportaron y validaron un total de 412 IRSP durante todo el año 2024.</a:t>
            </a:r>
            <a:endParaRPr dirty="0">
              <a:latin typeface="Montserrat" panose="00000500000000000000" pitchFamily="2" charset="0"/>
              <a:ea typeface="Montserrat Black"/>
              <a:cs typeface="Montserrat Black"/>
              <a:sym typeface="Montserrat Black"/>
            </a:endParaRPr>
          </a:p>
        </p:txBody>
      </p:sp>
      <p:pic>
        <p:nvPicPr>
          <p:cNvPr id="3" name="Imagen 2">
            <a:extLst>
              <a:ext uri="{FF2B5EF4-FFF2-40B4-BE49-F238E27FC236}">
                <a16:creationId xmlns:a16="http://schemas.microsoft.com/office/drawing/2014/main" id="{96FA32E7-F9B1-1151-5F4A-DCFFC09170E2}"/>
              </a:ext>
            </a:extLst>
          </p:cNvPr>
          <p:cNvPicPr>
            <a:picLocks noChangeAspect="1"/>
          </p:cNvPicPr>
          <p:nvPr/>
        </p:nvPicPr>
        <p:blipFill>
          <a:blip r:embed="rId4"/>
          <a:stretch>
            <a:fillRect/>
          </a:stretch>
        </p:blipFill>
        <p:spPr>
          <a:xfrm>
            <a:off x="97273" y="1502728"/>
            <a:ext cx="5134692" cy="3533615"/>
          </a:xfrm>
          <a:prstGeom prst="rect">
            <a:avLst/>
          </a:prstGeom>
        </p:spPr>
      </p:pic>
      <p:pic>
        <p:nvPicPr>
          <p:cNvPr id="5" name="Imagen 4">
            <a:extLst>
              <a:ext uri="{FF2B5EF4-FFF2-40B4-BE49-F238E27FC236}">
                <a16:creationId xmlns:a16="http://schemas.microsoft.com/office/drawing/2014/main" id="{A7D7919A-2EF2-284F-7191-37D61D744BA2}"/>
              </a:ext>
            </a:extLst>
          </p:cNvPr>
          <p:cNvPicPr>
            <a:picLocks noChangeAspect="1"/>
          </p:cNvPicPr>
          <p:nvPr/>
        </p:nvPicPr>
        <p:blipFill>
          <a:blip r:embed="rId5"/>
          <a:stretch>
            <a:fillRect/>
          </a:stretch>
        </p:blipFill>
        <p:spPr>
          <a:xfrm>
            <a:off x="5400675" y="2350294"/>
            <a:ext cx="3646052" cy="2686049"/>
          </a:xfrm>
          <a:prstGeom prst="rect">
            <a:avLst/>
          </a:prstGeom>
        </p:spPr>
      </p:pic>
      <p:sp>
        <p:nvSpPr>
          <p:cNvPr id="8" name="CuadroTexto 7">
            <a:extLst>
              <a:ext uri="{FF2B5EF4-FFF2-40B4-BE49-F238E27FC236}">
                <a16:creationId xmlns:a16="http://schemas.microsoft.com/office/drawing/2014/main" id="{6C67D97E-34D6-13F3-B17A-5107D051DC23}"/>
              </a:ext>
            </a:extLst>
          </p:cNvPr>
          <p:cNvSpPr txBox="1"/>
          <p:nvPr/>
        </p:nvSpPr>
        <p:spPr>
          <a:xfrm>
            <a:off x="2986087" y="345835"/>
            <a:ext cx="4863832" cy="307777"/>
          </a:xfrm>
          <a:prstGeom prst="rect">
            <a:avLst/>
          </a:prstGeom>
          <a:noFill/>
        </p:spPr>
        <p:txBody>
          <a:bodyPr wrap="none" rtlCol="0">
            <a:spAutoFit/>
          </a:bodyPr>
          <a:lstStyle/>
          <a:p>
            <a:r>
              <a:rPr lang="es-MX" b="1" dirty="0"/>
              <a:t>Incidentes Relacionados con la Seguridad del Paciente</a:t>
            </a:r>
            <a:endParaRPr lang="es-CL" b="1" dirty="0"/>
          </a:p>
        </p:txBody>
      </p:sp>
      <p:pic>
        <p:nvPicPr>
          <p:cNvPr id="2" name="Imagen 1">
            <a:extLst>
              <a:ext uri="{FF2B5EF4-FFF2-40B4-BE49-F238E27FC236}">
                <a16:creationId xmlns:a16="http://schemas.microsoft.com/office/drawing/2014/main" id="{13515D7B-7906-9E06-4C57-C6BDED9D14EA}"/>
              </a:ext>
            </a:extLst>
          </p:cNvPr>
          <p:cNvPicPr>
            <a:picLocks noChangeAspect="1"/>
          </p:cNvPicPr>
          <p:nvPr/>
        </p:nvPicPr>
        <p:blipFill>
          <a:blip r:embed="rId6"/>
          <a:stretch>
            <a:fillRect/>
          </a:stretch>
        </p:blipFill>
        <p:spPr>
          <a:xfrm>
            <a:off x="97273" y="107157"/>
            <a:ext cx="1511939" cy="451143"/>
          </a:xfrm>
          <a:prstGeom prst="rect">
            <a:avLst/>
          </a:prstGeom>
        </p:spPr>
      </p:pic>
    </p:spTree>
    <p:extLst>
      <p:ext uri="{BB962C8B-B14F-4D97-AF65-F5344CB8AC3E}">
        <p14:creationId xmlns:p14="http://schemas.microsoft.com/office/powerpoint/2010/main" val="36151857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D8D56C6A-26B8-9525-2B66-3CB2A4258C4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29C4C148-8BC9-2D3B-11DC-E269CF93EB89}"/>
              </a:ext>
            </a:extLst>
          </p:cNvPr>
          <p:cNvPicPr>
            <a:picLocks noChangeAspect="1"/>
          </p:cNvPicPr>
          <p:nvPr/>
        </p:nvPicPr>
        <p:blipFill>
          <a:blip r:embed="rId4"/>
          <a:stretch>
            <a:fillRect/>
          </a:stretch>
        </p:blipFill>
        <p:spPr>
          <a:xfrm>
            <a:off x="223470" y="1557339"/>
            <a:ext cx="4048493" cy="3328986"/>
          </a:xfrm>
          <a:prstGeom prst="rect">
            <a:avLst/>
          </a:prstGeom>
        </p:spPr>
      </p:pic>
      <p:sp>
        <p:nvSpPr>
          <p:cNvPr id="7" name="CuadroTexto 6">
            <a:extLst>
              <a:ext uri="{FF2B5EF4-FFF2-40B4-BE49-F238E27FC236}">
                <a16:creationId xmlns:a16="http://schemas.microsoft.com/office/drawing/2014/main" id="{43278271-5135-FAC7-3ACC-58C540D75750}"/>
              </a:ext>
            </a:extLst>
          </p:cNvPr>
          <p:cNvSpPr txBox="1"/>
          <p:nvPr/>
        </p:nvSpPr>
        <p:spPr>
          <a:xfrm>
            <a:off x="4535488" y="637626"/>
            <a:ext cx="4572000" cy="1384995"/>
          </a:xfrm>
          <a:prstGeom prst="rect">
            <a:avLst/>
          </a:prstGeom>
          <a:noFill/>
        </p:spPr>
        <p:txBody>
          <a:bodyPr wrap="square">
            <a:spAutoFit/>
          </a:bodyPr>
          <a:lstStyle/>
          <a:p>
            <a:r>
              <a:rPr lang="es-ES" sz="1200" b="1" dirty="0"/>
              <a:t>Desafíos </a:t>
            </a:r>
          </a:p>
          <a:p>
            <a:endParaRPr lang="es-ES" sz="1200" dirty="0"/>
          </a:p>
          <a:p>
            <a:pPr marL="171450" indent="-171450">
              <a:buFont typeface="Arial" panose="020B0604020202020204" pitchFamily="34" charset="0"/>
              <a:buChar char="•"/>
            </a:pPr>
            <a:r>
              <a:rPr lang="es-ES" sz="1200" dirty="0"/>
              <a:t>Fortalecer las estrategias preventivas.</a:t>
            </a:r>
          </a:p>
          <a:p>
            <a:pPr marL="171450" indent="-171450">
              <a:buFont typeface="Arial" panose="020B0604020202020204" pitchFamily="34" charset="0"/>
              <a:buChar char="•"/>
            </a:pPr>
            <a:r>
              <a:rPr lang="es-ES" sz="1200" dirty="0"/>
              <a:t>Optimizar la aplicación de medidas correctivas.</a:t>
            </a:r>
          </a:p>
          <a:p>
            <a:pPr marL="171450" indent="-171450">
              <a:buFont typeface="Arial" panose="020B0604020202020204" pitchFamily="34" charset="0"/>
              <a:buChar char="•"/>
            </a:pPr>
            <a:r>
              <a:rPr lang="es-ES" sz="1200" dirty="0"/>
              <a:t>Fomentar una cultura de seguridad.</a:t>
            </a:r>
          </a:p>
          <a:p>
            <a:pPr marL="171450" indent="-171450">
              <a:buFont typeface="Arial" panose="020B0604020202020204" pitchFamily="34" charset="0"/>
              <a:buChar char="•"/>
            </a:pPr>
            <a:r>
              <a:rPr lang="es-ES" sz="1200" dirty="0"/>
              <a:t>Mejorar el uso de datos para la toma de decisiones.</a:t>
            </a:r>
          </a:p>
          <a:p>
            <a:pPr marL="171450" indent="-171450">
              <a:buFont typeface="Arial" panose="020B0604020202020204" pitchFamily="34" charset="0"/>
              <a:buChar char="•"/>
            </a:pPr>
            <a:r>
              <a:rPr lang="es-ES" sz="1200" dirty="0"/>
              <a:t>Capacitación continua del personal.</a:t>
            </a:r>
            <a:endParaRPr lang="es-CL" sz="1200" dirty="0"/>
          </a:p>
        </p:txBody>
      </p:sp>
      <p:sp>
        <p:nvSpPr>
          <p:cNvPr id="9" name="CuadroTexto 8">
            <a:extLst>
              <a:ext uri="{FF2B5EF4-FFF2-40B4-BE49-F238E27FC236}">
                <a16:creationId xmlns:a16="http://schemas.microsoft.com/office/drawing/2014/main" id="{8F92E6D6-0832-F3CA-CB91-94B6E3E742E8}"/>
              </a:ext>
            </a:extLst>
          </p:cNvPr>
          <p:cNvSpPr txBox="1"/>
          <p:nvPr/>
        </p:nvSpPr>
        <p:spPr>
          <a:xfrm>
            <a:off x="4485481" y="2936320"/>
            <a:ext cx="4572000" cy="1200329"/>
          </a:xfrm>
          <a:prstGeom prst="rect">
            <a:avLst/>
          </a:prstGeom>
          <a:noFill/>
        </p:spPr>
        <p:txBody>
          <a:bodyPr wrap="square">
            <a:spAutoFit/>
          </a:bodyPr>
          <a:lstStyle/>
          <a:p>
            <a:r>
              <a:rPr lang="es-ES" sz="1200" b="1" dirty="0"/>
              <a:t>Obstáculos</a:t>
            </a:r>
          </a:p>
          <a:p>
            <a:endParaRPr lang="es-ES" sz="1200" b="1" dirty="0"/>
          </a:p>
          <a:p>
            <a:pPr marL="171450" indent="-171450">
              <a:buFont typeface="Arial" panose="020B0604020202020204" pitchFamily="34" charset="0"/>
              <a:buChar char="•"/>
            </a:pPr>
            <a:r>
              <a:rPr lang="es-ES" sz="1200" dirty="0"/>
              <a:t>Carga laboral del personal clínico.</a:t>
            </a:r>
          </a:p>
          <a:p>
            <a:pPr marL="171450" indent="-171450">
              <a:buFont typeface="Arial" panose="020B0604020202020204" pitchFamily="34" charset="0"/>
              <a:buChar char="•"/>
            </a:pPr>
            <a:r>
              <a:rPr lang="es-ES" sz="1200" dirty="0"/>
              <a:t>Resistencia al cambio.</a:t>
            </a:r>
          </a:p>
          <a:p>
            <a:pPr marL="171450" indent="-171450">
              <a:buFont typeface="Arial" panose="020B0604020202020204" pitchFamily="34" charset="0"/>
              <a:buChar char="•"/>
            </a:pPr>
            <a:r>
              <a:rPr lang="es-ES" sz="1200" dirty="0"/>
              <a:t>Limitaciones en los recursos disponibles.</a:t>
            </a:r>
          </a:p>
          <a:p>
            <a:pPr marL="171450" indent="-171450">
              <a:buFont typeface="Arial" panose="020B0604020202020204" pitchFamily="34" charset="0"/>
              <a:buChar char="•"/>
            </a:pPr>
            <a:r>
              <a:rPr lang="es-ES" sz="1200" dirty="0"/>
              <a:t>Monitoreo y seguimiento de las medidas implementadas.</a:t>
            </a:r>
          </a:p>
        </p:txBody>
      </p:sp>
      <p:pic>
        <p:nvPicPr>
          <p:cNvPr id="2" name="Imagen 1">
            <a:extLst>
              <a:ext uri="{FF2B5EF4-FFF2-40B4-BE49-F238E27FC236}">
                <a16:creationId xmlns:a16="http://schemas.microsoft.com/office/drawing/2014/main" id="{B1AF2BCA-BBB2-ADAD-4CE1-3F162497F586}"/>
              </a:ext>
            </a:extLst>
          </p:cNvPr>
          <p:cNvPicPr>
            <a:picLocks noChangeAspect="1"/>
          </p:cNvPicPr>
          <p:nvPr/>
        </p:nvPicPr>
        <p:blipFill>
          <a:blip r:embed="rId5"/>
          <a:stretch>
            <a:fillRect/>
          </a:stretch>
        </p:blipFill>
        <p:spPr>
          <a:xfrm>
            <a:off x="151286" y="200770"/>
            <a:ext cx="1511939" cy="451143"/>
          </a:xfrm>
          <a:prstGeom prst="rect">
            <a:avLst/>
          </a:prstGeom>
        </p:spPr>
      </p:pic>
    </p:spTree>
    <p:extLst>
      <p:ext uri="{BB962C8B-B14F-4D97-AF65-F5344CB8AC3E}">
        <p14:creationId xmlns:p14="http://schemas.microsoft.com/office/powerpoint/2010/main" val="42419663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p18"/>
          <p:cNvSpPr txBox="1"/>
          <p:nvPr/>
        </p:nvSpPr>
        <p:spPr>
          <a:xfrm>
            <a:off x="595971" y="400424"/>
            <a:ext cx="7952057" cy="1264931"/>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900" dirty="0">
                <a:solidFill>
                  <a:srgbClr val="3547C7"/>
                </a:solidFill>
                <a:latin typeface="Montserrat Black"/>
                <a:ea typeface="Montserrat Black"/>
                <a:cs typeface="Montserrat Black"/>
                <a:sym typeface="Montserrat Black"/>
              </a:rPr>
              <a:t>2° ACREDITACIÓN HMSV 2024</a:t>
            </a:r>
            <a:endParaRPr sz="3900" dirty="0">
              <a:solidFill>
                <a:srgbClr val="3547C7"/>
              </a:solidFill>
              <a:latin typeface="Montserrat Black"/>
              <a:ea typeface="Montserrat Black"/>
              <a:cs typeface="Montserrat Black"/>
              <a:sym typeface="Montserrat Black"/>
            </a:endParaRPr>
          </a:p>
        </p:txBody>
      </p:sp>
      <p:sp>
        <p:nvSpPr>
          <p:cNvPr id="110" name="Google Shape;110;p18"/>
          <p:cNvSpPr txBox="1"/>
          <p:nvPr/>
        </p:nvSpPr>
        <p:spPr>
          <a:xfrm>
            <a:off x="273970" y="1862163"/>
            <a:ext cx="8519986" cy="2095475"/>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s-419" sz="1700" dirty="0">
                <a:solidFill>
                  <a:srgbClr val="3547C7"/>
                </a:solidFill>
                <a:latin typeface="Montserrat"/>
                <a:ea typeface="Montserrat"/>
                <a:cs typeface="Montserrat"/>
                <a:sym typeface="Montserrat"/>
              </a:rPr>
              <a:t>Establecimiento acreditado bajo las normas del Estándar General de Acreditación para Prestadores Institucionales de Atención Cerrada, </a:t>
            </a:r>
            <a:r>
              <a:rPr lang="es-419" sz="1700" b="1" dirty="0">
                <a:solidFill>
                  <a:srgbClr val="3547C7"/>
                </a:solidFill>
                <a:latin typeface="Montserrat"/>
                <a:ea typeface="Montserrat"/>
                <a:cs typeface="Montserrat"/>
                <a:sym typeface="Montserrat"/>
              </a:rPr>
              <a:t>Resolución Exenta IP/N° 3680 </a:t>
            </a:r>
            <a:r>
              <a:rPr lang="es-419" sz="1700" dirty="0">
                <a:solidFill>
                  <a:srgbClr val="3547C7"/>
                </a:solidFill>
                <a:latin typeface="Montserrat"/>
                <a:ea typeface="Montserrat"/>
                <a:cs typeface="Montserrat"/>
                <a:sym typeface="Montserrat"/>
              </a:rPr>
              <a:t>emitida el 03/06/2024 por la Superintendencia de Salud. </a:t>
            </a:r>
          </a:p>
          <a:p>
            <a:pPr marL="0" lvl="0" indent="0" algn="just" rtl="0">
              <a:lnSpc>
                <a:spcPct val="100000"/>
              </a:lnSpc>
              <a:spcBef>
                <a:spcPts val="0"/>
              </a:spcBef>
              <a:spcAft>
                <a:spcPts val="0"/>
              </a:spcAft>
              <a:buNone/>
            </a:pPr>
            <a:endParaRPr lang="es-419" sz="1700" dirty="0">
              <a:solidFill>
                <a:srgbClr val="3547C7"/>
              </a:solidFill>
              <a:latin typeface="Montserrat"/>
              <a:ea typeface="Montserrat"/>
              <a:cs typeface="Montserrat"/>
              <a:sym typeface="Montserrat"/>
            </a:endParaRPr>
          </a:p>
          <a:p>
            <a:pPr marL="0" lvl="0" indent="0" algn="ctr" rtl="0">
              <a:lnSpc>
                <a:spcPct val="100000"/>
              </a:lnSpc>
              <a:spcBef>
                <a:spcPts val="0"/>
              </a:spcBef>
              <a:spcAft>
                <a:spcPts val="0"/>
              </a:spcAft>
              <a:buNone/>
            </a:pPr>
            <a:r>
              <a:rPr lang="es-419" sz="2400" b="1" dirty="0">
                <a:solidFill>
                  <a:srgbClr val="3547C7"/>
                </a:solidFill>
                <a:latin typeface="Montserrat"/>
                <a:ea typeface="Montserrat"/>
                <a:cs typeface="Montserrat"/>
                <a:sym typeface="Montserrat"/>
              </a:rPr>
              <a:t>Vigencia de la Acreditación 03/06/2027.</a:t>
            </a:r>
            <a:endParaRPr sz="2400" b="1" dirty="0">
              <a:solidFill>
                <a:srgbClr val="3547C7"/>
              </a:solidFill>
              <a:latin typeface="Montserrat"/>
              <a:ea typeface="Montserrat"/>
              <a:cs typeface="Montserrat"/>
              <a:sym typeface="Montserrat"/>
            </a:endParaRPr>
          </a:p>
        </p:txBody>
      </p:sp>
      <p:pic>
        <p:nvPicPr>
          <p:cNvPr id="3" name="Imagen 2">
            <a:extLst>
              <a:ext uri="{FF2B5EF4-FFF2-40B4-BE49-F238E27FC236}">
                <a16:creationId xmlns:a16="http://schemas.microsoft.com/office/drawing/2014/main" id="{DD292CB9-6FE0-805D-9E5F-2CCBAD92D23B}"/>
              </a:ext>
            </a:extLst>
          </p:cNvPr>
          <p:cNvPicPr>
            <a:picLocks noChangeAspect="1"/>
          </p:cNvPicPr>
          <p:nvPr/>
        </p:nvPicPr>
        <p:blipFill>
          <a:blip r:embed="rId4"/>
          <a:stretch>
            <a:fillRect/>
          </a:stretch>
        </p:blipFill>
        <p:spPr>
          <a:xfrm>
            <a:off x="158430" y="119311"/>
            <a:ext cx="1511939" cy="4511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108"/>
        <p:cNvGrpSpPr/>
        <p:nvPr/>
      </p:nvGrpSpPr>
      <p:grpSpPr>
        <a:xfrm>
          <a:off x="0" y="0"/>
          <a:ext cx="0" cy="0"/>
          <a:chOff x="0" y="0"/>
          <a:chExt cx="0" cy="0"/>
        </a:xfrm>
      </p:grpSpPr>
      <p:pic>
        <p:nvPicPr>
          <p:cNvPr id="2" name="VID-20250423-WA0015">
            <a:hlinkClick r:id="" action="ppaction://media"/>
            <a:extLst>
              <a:ext uri="{FF2B5EF4-FFF2-40B4-BE49-F238E27FC236}">
                <a16:creationId xmlns:a16="http://schemas.microsoft.com/office/drawing/2014/main" id="{27A2A02D-C9B5-A8D0-0400-469472733EF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543174" y="271463"/>
            <a:ext cx="4000501" cy="4550568"/>
          </a:xfrm>
          <a:prstGeom prst="rect">
            <a:avLst/>
          </a:prstGeom>
        </p:spPr>
      </p:pic>
      <p:pic>
        <p:nvPicPr>
          <p:cNvPr id="3" name="Imagen 2">
            <a:extLst>
              <a:ext uri="{FF2B5EF4-FFF2-40B4-BE49-F238E27FC236}">
                <a16:creationId xmlns:a16="http://schemas.microsoft.com/office/drawing/2014/main" id="{E4E5B05D-3020-41EA-8802-AB93F04D070C}"/>
              </a:ext>
            </a:extLst>
          </p:cNvPr>
          <p:cNvPicPr>
            <a:picLocks noChangeAspect="1"/>
          </p:cNvPicPr>
          <p:nvPr/>
        </p:nvPicPr>
        <p:blipFill>
          <a:blip r:embed="rId7"/>
          <a:stretch>
            <a:fillRect/>
          </a:stretch>
        </p:blipFill>
        <p:spPr>
          <a:xfrm>
            <a:off x="244155" y="138759"/>
            <a:ext cx="1511939" cy="451143"/>
          </a:xfrm>
          <a:prstGeom prst="rect">
            <a:avLst/>
          </a:prstGeom>
        </p:spPr>
      </p:pic>
    </p:spTree>
    <p:extLst>
      <p:ext uri="{BB962C8B-B14F-4D97-AF65-F5344CB8AC3E}">
        <p14:creationId xmlns:p14="http://schemas.microsoft.com/office/powerpoint/2010/main" val="680648594"/>
      </p:ext>
    </p:extLst>
  </p:cSld>
  <p:clrMapOvr>
    <a:masterClrMapping/>
  </p:clrMapOvr>
  <mc:AlternateContent xmlns:mc="http://schemas.openxmlformats.org/markup-compatibility/2006" xmlns:p14="http://schemas.microsoft.com/office/powerpoint/2010/main">
    <mc:Choice Requires="p14">
      <p:transition spd="slow" p14:dur="1400" advClick="0" advTm="1000">
        <p14:doors dir="vert"/>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6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a:extLst>
            <a:ext uri="{FF2B5EF4-FFF2-40B4-BE49-F238E27FC236}">
              <a16:creationId xmlns:a16="http://schemas.microsoft.com/office/drawing/2014/main" id="{9E52CE22-6529-8C6C-5A56-1CDB669686A1}"/>
            </a:ext>
          </a:extLst>
        </p:cNvPr>
        <p:cNvGrpSpPr/>
        <p:nvPr/>
      </p:nvGrpSpPr>
      <p:grpSpPr>
        <a:xfrm>
          <a:off x="0" y="0"/>
          <a:ext cx="0" cy="0"/>
          <a:chOff x="0" y="0"/>
          <a:chExt cx="0" cy="0"/>
        </a:xfrm>
      </p:grpSpPr>
      <p:sp>
        <p:nvSpPr>
          <p:cNvPr id="8" name="Diagrama de flujo: conector 7">
            <a:extLst>
              <a:ext uri="{FF2B5EF4-FFF2-40B4-BE49-F238E27FC236}">
                <a16:creationId xmlns:a16="http://schemas.microsoft.com/office/drawing/2014/main" id="{6BF460A5-8EC0-2B24-09E0-FB28DB77879E}"/>
              </a:ext>
            </a:extLst>
          </p:cNvPr>
          <p:cNvSpPr/>
          <p:nvPr/>
        </p:nvSpPr>
        <p:spPr>
          <a:xfrm>
            <a:off x="160570" y="730449"/>
            <a:ext cx="4382748" cy="4021081"/>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68" name="Google Shape;68;p15" title="logo-1.png">
            <a:extLst>
              <a:ext uri="{FF2B5EF4-FFF2-40B4-BE49-F238E27FC236}">
                <a16:creationId xmlns:a16="http://schemas.microsoft.com/office/drawing/2014/main" id="{E3463316-FB39-E957-8F07-E933D57667EF}"/>
              </a:ext>
            </a:extLst>
          </p:cNvPr>
          <p:cNvPicPr preferRelativeResize="0"/>
          <p:nvPr/>
        </p:nvPicPr>
        <p:blipFill>
          <a:blip r:embed="rId5">
            <a:alphaModFix/>
          </a:blip>
          <a:stretch>
            <a:fillRect/>
          </a:stretch>
        </p:blipFill>
        <p:spPr>
          <a:xfrm>
            <a:off x="160570" y="280274"/>
            <a:ext cx="1511398" cy="450175"/>
          </a:xfrm>
          <a:prstGeom prst="rect">
            <a:avLst/>
          </a:prstGeom>
          <a:noFill/>
          <a:ln>
            <a:noFill/>
          </a:ln>
        </p:spPr>
      </p:pic>
      <p:pic>
        <p:nvPicPr>
          <p:cNvPr id="3" name="Imagen 2">
            <a:extLst>
              <a:ext uri="{FF2B5EF4-FFF2-40B4-BE49-F238E27FC236}">
                <a16:creationId xmlns:a16="http://schemas.microsoft.com/office/drawing/2014/main" id="{1014291F-8CC1-5F72-AD85-80F236DDC4B3}"/>
              </a:ext>
            </a:extLst>
          </p:cNvPr>
          <p:cNvPicPr>
            <a:picLocks noChangeAspect="1"/>
          </p:cNvPicPr>
          <p:nvPr/>
        </p:nvPicPr>
        <p:blipFill>
          <a:blip r:embed="rId6"/>
          <a:stretch>
            <a:fillRect/>
          </a:stretch>
        </p:blipFill>
        <p:spPr>
          <a:xfrm>
            <a:off x="334050" y="783622"/>
            <a:ext cx="1164437" cy="1164437"/>
          </a:xfrm>
          <a:prstGeom prst="rect">
            <a:avLst/>
          </a:prstGeom>
        </p:spPr>
      </p:pic>
      <p:pic>
        <p:nvPicPr>
          <p:cNvPr id="4" name="Imagen 3">
            <a:extLst>
              <a:ext uri="{FF2B5EF4-FFF2-40B4-BE49-F238E27FC236}">
                <a16:creationId xmlns:a16="http://schemas.microsoft.com/office/drawing/2014/main" id="{F5A9332B-2874-B958-BB11-888667182E6F}"/>
              </a:ext>
            </a:extLst>
          </p:cNvPr>
          <p:cNvPicPr>
            <a:picLocks noChangeAspect="1"/>
          </p:cNvPicPr>
          <p:nvPr/>
        </p:nvPicPr>
        <p:blipFill>
          <a:blip r:embed="rId7"/>
          <a:stretch>
            <a:fillRect/>
          </a:stretch>
        </p:blipFill>
        <p:spPr>
          <a:xfrm>
            <a:off x="3205401" y="507423"/>
            <a:ext cx="1158340" cy="1158340"/>
          </a:xfrm>
          <a:prstGeom prst="rect">
            <a:avLst/>
          </a:prstGeom>
        </p:spPr>
      </p:pic>
      <p:pic>
        <p:nvPicPr>
          <p:cNvPr id="5" name="Imagen 4">
            <a:extLst>
              <a:ext uri="{FF2B5EF4-FFF2-40B4-BE49-F238E27FC236}">
                <a16:creationId xmlns:a16="http://schemas.microsoft.com/office/drawing/2014/main" id="{82070913-4377-B959-BB7A-9EAC7A5BDA52}"/>
              </a:ext>
            </a:extLst>
          </p:cNvPr>
          <p:cNvPicPr>
            <a:picLocks noChangeAspect="1"/>
          </p:cNvPicPr>
          <p:nvPr/>
        </p:nvPicPr>
        <p:blipFill>
          <a:blip r:embed="rId8"/>
          <a:stretch>
            <a:fillRect/>
          </a:stretch>
        </p:blipFill>
        <p:spPr>
          <a:xfrm>
            <a:off x="645384" y="3833881"/>
            <a:ext cx="1158340" cy="1158340"/>
          </a:xfrm>
          <a:prstGeom prst="rect">
            <a:avLst/>
          </a:prstGeom>
        </p:spPr>
      </p:pic>
      <p:sp>
        <p:nvSpPr>
          <p:cNvPr id="6" name="Google Shape;59;p14">
            <a:extLst>
              <a:ext uri="{FF2B5EF4-FFF2-40B4-BE49-F238E27FC236}">
                <a16:creationId xmlns:a16="http://schemas.microsoft.com/office/drawing/2014/main" id="{7D7E931A-975F-FF9C-B823-1EF6E13DAC7E}"/>
              </a:ext>
            </a:extLst>
          </p:cNvPr>
          <p:cNvSpPr txBox="1"/>
          <p:nvPr/>
        </p:nvSpPr>
        <p:spPr>
          <a:xfrm>
            <a:off x="4657618" y="1365840"/>
            <a:ext cx="4266631" cy="402108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2400" b="1" dirty="0">
                <a:solidFill>
                  <a:schemeClr val="accent1">
                    <a:lumMod val="50000"/>
                  </a:schemeClr>
                </a:solidFill>
                <a:latin typeface="Montserrat"/>
                <a:ea typeface="Montserrat"/>
                <a:cs typeface="Montserrat"/>
                <a:sym typeface="Montserrat"/>
              </a:rPr>
              <a:t>Misión </a:t>
            </a:r>
          </a:p>
          <a:p>
            <a:pPr marL="0" lvl="0" indent="0" algn="just" rtl="0">
              <a:spcBef>
                <a:spcPts val="0"/>
              </a:spcBef>
              <a:spcAft>
                <a:spcPts val="0"/>
              </a:spcAft>
              <a:buNone/>
            </a:pPr>
            <a:endParaRPr lang="es-ES" sz="1100" dirty="0">
              <a:solidFill>
                <a:schemeClr val="accent1">
                  <a:lumMod val="50000"/>
                </a:schemeClr>
              </a:solidFill>
              <a:latin typeface="Montserrat"/>
              <a:ea typeface="Montserrat"/>
              <a:cs typeface="Montserrat"/>
              <a:sym typeface="Montserrat"/>
            </a:endParaRPr>
          </a:p>
          <a:p>
            <a:pPr marL="0" lvl="0" indent="0" algn="just" rtl="0">
              <a:spcBef>
                <a:spcPts val="0"/>
              </a:spcBef>
              <a:spcAft>
                <a:spcPts val="0"/>
              </a:spcAft>
              <a:buNone/>
            </a:pPr>
            <a:r>
              <a:rPr lang="es-ES" sz="1100" dirty="0">
                <a:solidFill>
                  <a:schemeClr val="accent1">
                    <a:lumMod val="50000"/>
                  </a:schemeClr>
                </a:solidFill>
                <a:latin typeface="Montserrat"/>
                <a:ea typeface="Montserrat"/>
                <a:cs typeface="Montserrat"/>
                <a:sym typeface="Montserrat"/>
              </a:rPr>
              <a:t>Entregar una atención de </a:t>
            </a:r>
            <a:r>
              <a:rPr lang="es-ES" sz="1100" b="1" dirty="0">
                <a:solidFill>
                  <a:schemeClr val="accent1">
                    <a:lumMod val="50000"/>
                  </a:schemeClr>
                </a:solidFill>
                <a:latin typeface="Montserrat"/>
                <a:ea typeface="Montserrat"/>
                <a:cs typeface="Montserrat"/>
                <a:sym typeface="Montserrat"/>
              </a:rPr>
              <a:t>salud integral, oportuna y digna </a:t>
            </a:r>
            <a:r>
              <a:rPr lang="es-ES" sz="1100" dirty="0">
                <a:solidFill>
                  <a:schemeClr val="accent1">
                    <a:lumMod val="50000"/>
                  </a:schemeClr>
                </a:solidFill>
                <a:latin typeface="Montserrat"/>
                <a:ea typeface="Montserrat"/>
                <a:cs typeface="Montserrat"/>
                <a:sym typeface="Montserrat"/>
              </a:rPr>
              <a:t>a nuestros usuarios a través del </a:t>
            </a:r>
            <a:r>
              <a:rPr lang="es-ES" sz="1100" b="1" dirty="0">
                <a:solidFill>
                  <a:schemeClr val="accent1">
                    <a:lumMod val="50000"/>
                  </a:schemeClr>
                </a:solidFill>
                <a:latin typeface="Montserrat"/>
                <a:ea typeface="Montserrat"/>
                <a:cs typeface="Montserrat"/>
                <a:sym typeface="Montserrat"/>
              </a:rPr>
              <a:t>trabajo en equipo </a:t>
            </a:r>
            <a:r>
              <a:rPr lang="es-ES" sz="1100" dirty="0">
                <a:solidFill>
                  <a:schemeClr val="accent1">
                    <a:lumMod val="50000"/>
                  </a:schemeClr>
                </a:solidFill>
                <a:latin typeface="Montserrat"/>
                <a:ea typeface="Montserrat"/>
                <a:cs typeface="Montserrat"/>
                <a:sym typeface="Montserrat"/>
              </a:rPr>
              <a:t>en la ejecución de acciones de prevención, promoción y rehabilitación.</a:t>
            </a:r>
          </a:p>
          <a:p>
            <a:pPr marL="0" lvl="0" indent="0" algn="just" rtl="0">
              <a:spcBef>
                <a:spcPts val="0"/>
              </a:spcBef>
              <a:spcAft>
                <a:spcPts val="0"/>
              </a:spcAft>
              <a:buNone/>
            </a:pPr>
            <a:endParaRPr lang="es-ES" sz="1100" dirty="0">
              <a:solidFill>
                <a:schemeClr val="accent1">
                  <a:lumMod val="50000"/>
                </a:schemeClr>
              </a:solidFill>
              <a:latin typeface="Montserrat"/>
              <a:ea typeface="Montserrat"/>
              <a:cs typeface="Montserrat"/>
              <a:sym typeface="Montserrat"/>
            </a:endParaRPr>
          </a:p>
          <a:p>
            <a:pPr marL="0" lvl="0" indent="0" algn="just" rtl="0">
              <a:spcBef>
                <a:spcPts val="0"/>
              </a:spcBef>
              <a:spcAft>
                <a:spcPts val="0"/>
              </a:spcAft>
              <a:buNone/>
            </a:pPr>
            <a:r>
              <a:rPr lang="es-ES" sz="1100" dirty="0">
                <a:solidFill>
                  <a:schemeClr val="accent1">
                    <a:lumMod val="50000"/>
                  </a:schemeClr>
                </a:solidFill>
                <a:latin typeface="Montserrat"/>
                <a:ea typeface="Montserrat"/>
                <a:cs typeface="Montserrat"/>
                <a:sym typeface="Montserrat"/>
              </a:rPr>
              <a:t>Nuestro compromiso es insertarnos en la comuna de La Calera, desarrollando un trabajo que respete los valores culturales y que identifique las necesidades y fortalezas locales para </a:t>
            </a:r>
            <a:r>
              <a:rPr lang="es-ES" sz="1100" b="1" dirty="0">
                <a:solidFill>
                  <a:schemeClr val="accent1">
                    <a:lumMod val="50000"/>
                  </a:schemeClr>
                </a:solidFill>
                <a:latin typeface="Montserrat"/>
                <a:ea typeface="Montserrat"/>
                <a:cs typeface="Montserrat"/>
                <a:sym typeface="Montserrat"/>
              </a:rPr>
              <a:t>fomentar el autocuidado y el bienestar </a:t>
            </a:r>
            <a:r>
              <a:rPr lang="es-ES" sz="1100" dirty="0">
                <a:solidFill>
                  <a:schemeClr val="accent1">
                    <a:lumMod val="50000"/>
                  </a:schemeClr>
                </a:solidFill>
                <a:latin typeface="Montserrat"/>
                <a:ea typeface="Montserrat"/>
                <a:cs typeface="Montserrat"/>
                <a:sym typeface="Montserrat"/>
              </a:rPr>
              <a:t>como responsabilidad de toda la comunidad.</a:t>
            </a:r>
          </a:p>
        </p:txBody>
      </p:sp>
      <p:pic>
        <p:nvPicPr>
          <p:cNvPr id="2" name="Imagen 1">
            <a:extLst>
              <a:ext uri="{FF2B5EF4-FFF2-40B4-BE49-F238E27FC236}">
                <a16:creationId xmlns:a16="http://schemas.microsoft.com/office/drawing/2014/main" id="{90F6A3CD-0088-E1E8-1F43-A6ECBF9F775B}"/>
              </a:ext>
            </a:extLst>
          </p:cNvPr>
          <p:cNvPicPr>
            <a:picLocks noChangeAspect="1"/>
          </p:cNvPicPr>
          <p:nvPr/>
        </p:nvPicPr>
        <p:blipFill>
          <a:blip r:embed="rId9"/>
          <a:stretch>
            <a:fillRect/>
          </a:stretch>
        </p:blipFill>
        <p:spPr>
          <a:xfrm>
            <a:off x="7408573" y="0"/>
            <a:ext cx="1635416" cy="1106935"/>
          </a:xfrm>
          <a:prstGeom prst="rect">
            <a:avLst/>
          </a:prstGeom>
        </p:spPr>
      </p:pic>
    </p:spTree>
    <p:extLst>
      <p:ext uri="{BB962C8B-B14F-4D97-AF65-F5344CB8AC3E}">
        <p14:creationId xmlns:p14="http://schemas.microsoft.com/office/powerpoint/2010/main" val="1954267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B3429625-12D5-3D94-D5C6-9D7DE355931D}"/>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9B91C3BE-1212-F825-523F-3CF92B22AB68}"/>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85C3B710-F625-3C17-FAF2-C4D57191E494}"/>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FA8BF7A8-06DC-46D5-E5F2-F815D67CDF20}"/>
              </a:ext>
            </a:extLst>
          </p:cNvPr>
          <p:cNvPicPr>
            <a:picLocks noChangeAspect="1"/>
          </p:cNvPicPr>
          <p:nvPr/>
        </p:nvPicPr>
        <p:blipFill>
          <a:blip r:embed="rId6"/>
          <a:stretch>
            <a:fillRect/>
          </a:stretch>
        </p:blipFill>
        <p:spPr>
          <a:xfrm>
            <a:off x="368443" y="1114679"/>
            <a:ext cx="8407113" cy="2914141"/>
          </a:xfrm>
          <a:prstGeom prst="rect">
            <a:avLst/>
          </a:prstGeom>
        </p:spPr>
      </p:pic>
    </p:spTree>
    <p:extLst>
      <p:ext uri="{BB962C8B-B14F-4D97-AF65-F5344CB8AC3E}">
        <p14:creationId xmlns:p14="http://schemas.microsoft.com/office/powerpoint/2010/main" val="961919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E2C46F6D-E7C9-56AD-AEB3-926F769403E4}"/>
            </a:ext>
          </a:extLst>
        </p:cNvPr>
        <p:cNvGrpSpPr/>
        <p:nvPr/>
      </p:nvGrpSpPr>
      <p:grpSpPr>
        <a:xfrm>
          <a:off x="0" y="0"/>
          <a:ext cx="0" cy="0"/>
          <a:chOff x="0" y="0"/>
          <a:chExt cx="0" cy="0"/>
        </a:xfrm>
      </p:grpSpPr>
      <p:pic>
        <p:nvPicPr>
          <p:cNvPr id="113" name="Google Shape;113;p18" title="logo-1.png">
            <a:extLst>
              <a:ext uri="{FF2B5EF4-FFF2-40B4-BE49-F238E27FC236}">
                <a16:creationId xmlns:a16="http://schemas.microsoft.com/office/drawing/2014/main" id="{7888736D-9593-DE12-193D-4C7440C76BCF}"/>
              </a:ext>
            </a:extLst>
          </p:cNvPr>
          <p:cNvPicPr preferRelativeResize="0"/>
          <p:nvPr/>
        </p:nvPicPr>
        <p:blipFill>
          <a:blip r:embed="rId4">
            <a:alphaModFix/>
          </a:blip>
          <a:stretch>
            <a:fillRect/>
          </a:stretch>
        </p:blipFill>
        <p:spPr>
          <a:xfrm>
            <a:off x="382704" y="637626"/>
            <a:ext cx="2702500" cy="804950"/>
          </a:xfrm>
          <a:prstGeom prst="rect">
            <a:avLst/>
          </a:prstGeom>
          <a:noFill/>
          <a:ln>
            <a:noFill/>
          </a:ln>
        </p:spPr>
      </p:pic>
      <p:pic>
        <p:nvPicPr>
          <p:cNvPr id="5" name="Imagen 4">
            <a:extLst>
              <a:ext uri="{FF2B5EF4-FFF2-40B4-BE49-F238E27FC236}">
                <a16:creationId xmlns:a16="http://schemas.microsoft.com/office/drawing/2014/main" id="{C6A38E6D-E25A-BE72-25C0-C195D5F3E46D}"/>
              </a:ext>
            </a:extLst>
          </p:cNvPr>
          <p:cNvPicPr>
            <a:picLocks noChangeAspect="1"/>
          </p:cNvPicPr>
          <p:nvPr/>
        </p:nvPicPr>
        <p:blipFill>
          <a:blip r:embed="rId5"/>
          <a:stretch>
            <a:fillRect/>
          </a:stretch>
        </p:blipFill>
        <p:spPr>
          <a:xfrm>
            <a:off x="4157663" y="821531"/>
            <a:ext cx="5107782" cy="4321969"/>
          </a:xfrm>
          <a:prstGeom prst="rect">
            <a:avLst/>
          </a:prstGeom>
        </p:spPr>
      </p:pic>
      <p:pic>
        <p:nvPicPr>
          <p:cNvPr id="7" name="Imagen 6">
            <a:extLst>
              <a:ext uri="{FF2B5EF4-FFF2-40B4-BE49-F238E27FC236}">
                <a16:creationId xmlns:a16="http://schemas.microsoft.com/office/drawing/2014/main" id="{B02BCF89-90E0-AA16-BE54-95291D9A07BC}"/>
              </a:ext>
            </a:extLst>
          </p:cNvPr>
          <p:cNvPicPr>
            <a:picLocks noChangeAspect="1"/>
          </p:cNvPicPr>
          <p:nvPr/>
        </p:nvPicPr>
        <p:blipFill>
          <a:blip r:embed="rId6"/>
          <a:stretch>
            <a:fillRect/>
          </a:stretch>
        </p:blipFill>
        <p:spPr>
          <a:xfrm>
            <a:off x="0" y="1600198"/>
            <a:ext cx="4820731" cy="3543302"/>
          </a:xfrm>
          <a:prstGeom prst="rect">
            <a:avLst/>
          </a:prstGeom>
        </p:spPr>
      </p:pic>
    </p:spTree>
    <p:extLst>
      <p:ext uri="{BB962C8B-B14F-4D97-AF65-F5344CB8AC3E}">
        <p14:creationId xmlns:p14="http://schemas.microsoft.com/office/powerpoint/2010/main" val="31473894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B1199EE8-5E6B-4B0F-1FB0-060083FAF146}"/>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2B671E55-9E7F-8177-3383-B234B2624376}"/>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1BA2C896-F701-70AF-31F5-5BE994FF366F}"/>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1873B3AD-BAA0-176B-E272-CBF23F350EAE}"/>
              </a:ext>
            </a:extLst>
          </p:cNvPr>
          <p:cNvPicPr>
            <a:picLocks noChangeAspect="1"/>
          </p:cNvPicPr>
          <p:nvPr/>
        </p:nvPicPr>
        <p:blipFill>
          <a:blip r:embed="rId6"/>
          <a:stretch>
            <a:fillRect/>
          </a:stretch>
        </p:blipFill>
        <p:spPr>
          <a:xfrm>
            <a:off x="645835" y="1114679"/>
            <a:ext cx="7852329" cy="2914141"/>
          </a:xfrm>
          <a:prstGeom prst="rect">
            <a:avLst/>
          </a:prstGeom>
        </p:spPr>
      </p:pic>
    </p:spTree>
    <p:extLst>
      <p:ext uri="{BB962C8B-B14F-4D97-AF65-F5344CB8AC3E}">
        <p14:creationId xmlns:p14="http://schemas.microsoft.com/office/powerpoint/2010/main" val="4214862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13395CD4-C854-7D79-A530-D573DEB880DA}"/>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D91FBB35-BCF3-2644-EF1F-078D93F914C7}"/>
              </a:ext>
            </a:extLst>
          </p:cNvPr>
          <p:cNvPicPr>
            <a:picLocks noChangeAspect="1"/>
          </p:cNvPicPr>
          <p:nvPr/>
        </p:nvPicPr>
        <p:blipFill>
          <a:blip r:embed="rId4"/>
          <a:stretch>
            <a:fillRect/>
          </a:stretch>
        </p:blipFill>
        <p:spPr>
          <a:xfrm>
            <a:off x="1354" y="0"/>
            <a:ext cx="9141292" cy="5143500"/>
          </a:xfrm>
          <a:prstGeom prst="rect">
            <a:avLst/>
          </a:prstGeom>
        </p:spPr>
      </p:pic>
      <p:sp>
        <p:nvSpPr>
          <p:cNvPr id="102" name="Google Shape;102;p17">
            <a:extLst>
              <a:ext uri="{FF2B5EF4-FFF2-40B4-BE49-F238E27FC236}">
                <a16:creationId xmlns:a16="http://schemas.microsoft.com/office/drawing/2014/main" id="{A2D2C675-CB5E-60BE-7142-BEB9AA9131B8}"/>
              </a:ext>
            </a:extLst>
          </p:cNvPr>
          <p:cNvSpPr/>
          <p:nvPr/>
        </p:nvSpPr>
        <p:spPr>
          <a:xfrm>
            <a:off x="4557797" y="182523"/>
            <a:ext cx="4340100" cy="4935621"/>
          </a:xfrm>
          <a:prstGeom prst="roundRect">
            <a:avLst>
              <a:gd name="adj" fmla="val 1155"/>
            </a:avLst>
          </a:prstGeom>
          <a:solidFill>
            <a:schemeClr val="lt1"/>
          </a:solidFill>
          <a:ln>
            <a:noFill/>
          </a:ln>
        </p:spPr>
        <p:txBody>
          <a:bodyPr spcFirstLastPara="1" wrap="square" lIns="91425" tIns="91425" rIns="91425" bIns="91425" anchor="ctr" anchorCtr="0">
            <a:noAutofit/>
          </a:bodyPr>
          <a:lstStyle/>
          <a:p>
            <a:pPr marL="0" algn="l" rtl="0" eaLnBrk="1" fontAlgn="t" latinLnBrk="0" hangingPunct="1">
              <a:buNone/>
            </a:pPr>
            <a:endParaRPr lang="es-CL" sz="2000" b="0" i="0" u="none" strike="noStrike" dirty="0">
              <a:effectLst/>
              <a:latin typeface="Arial" panose="020B0604020202020204" pitchFamily="34" charset="0"/>
            </a:endParaRPr>
          </a:p>
          <a:p>
            <a:pPr marL="0" algn="ctr" rtl="0" eaLnBrk="1" fontAlgn="t" latinLnBrk="0" hangingPunct="1">
              <a:buNone/>
            </a:pPr>
            <a:r>
              <a:rPr lang="es-CL" sz="1400" b="1" i="0" u="none" strike="noStrike" kern="1200" dirty="0">
                <a:solidFill>
                  <a:srgbClr val="FFFFFF"/>
                </a:solidFill>
                <a:effectLst/>
                <a:latin typeface="Calibri" panose="020F0502020204030204" pitchFamily="34" charset="0"/>
              </a:rPr>
              <a:t>      </a:t>
            </a:r>
            <a:endParaRPr lang="es-CL" sz="2000" b="0" i="0" u="none" strike="noStrike" dirty="0">
              <a:effectLst/>
              <a:latin typeface="Arial" panose="020B0604020202020204" pitchFamily="34" charset="0"/>
            </a:endParaRPr>
          </a:p>
          <a:p>
            <a:pPr marL="0" algn="ctr" rtl="0" eaLnBrk="1" fontAlgn="t" latinLnBrk="0" hangingPunct="1">
              <a:buNone/>
            </a:pPr>
            <a:r>
              <a:rPr lang="es-CL" sz="1400" b="1" i="0" u="none" strike="noStrike" kern="1200" dirty="0">
                <a:solidFill>
                  <a:srgbClr val="FFFFFF"/>
                </a:solidFill>
                <a:effectLst/>
                <a:latin typeface="Calibri" panose="020F0502020204030204" pitchFamily="34" charset="0"/>
              </a:rPr>
              <a:t>    </a:t>
            </a:r>
            <a:endParaRPr lang="es-CL" sz="2000" b="0" i="0" u="none" strike="noStrike" dirty="0">
              <a:effectLst/>
              <a:latin typeface="Arial" panose="020B0604020202020204" pitchFamily="34" charset="0"/>
            </a:endParaRPr>
          </a:p>
        </p:txBody>
      </p:sp>
      <p:pic>
        <p:nvPicPr>
          <p:cNvPr id="104" name="Google Shape;104;p17" title="logo-2.png">
            <a:extLst>
              <a:ext uri="{FF2B5EF4-FFF2-40B4-BE49-F238E27FC236}">
                <a16:creationId xmlns:a16="http://schemas.microsoft.com/office/drawing/2014/main" id="{C3DBC69B-D6D8-89C3-9602-6F0BA7986C48}"/>
              </a:ext>
            </a:extLst>
          </p:cNvPr>
          <p:cNvPicPr preferRelativeResize="0"/>
          <p:nvPr/>
        </p:nvPicPr>
        <p:blipFill>
          <a:blip r:embed="rId5">
            <a:alphaModFix/>
          </a:blip>
          <a:stretch>
            <a:fillRect/>
          </a:stretch>
        </p:blipFill>
        <p:spPr>
          <a:xfrm>
            <a:off x="185616" y="182523"/>
            <a:ext cx="2851850" cy="849425"/>
          </a:xfrm>
          <a:prstGeom prst="rect">
            <a:avLst/>
          </a:prstGeom>
          <a:noFill/>
          <a:ln>
            <a:noFill/>
          </a:ln>
        </p:spPr>
      </p:pic>
      <p:sp>
        <p:nvSpPr>
          <p:cNvPr id="5" name="CuadroTexto 4">
            <a:extLst>
              <a:ext uri="{FF2B5EF4-FFF2-40B4-BE49-F238E27FC236}">
                <a16:creationId xmlns:a16="http://schemas.microsoft.com/office/drawing/2014/main" id="{BA132CE4-39AF-6210-6BF7-42FA4B06C82F}"/>
              </a:ext>
            </a:extLst>
          </p:cNvPr>
          <p:cNvSpPr txBox="1"/>
          <p:nvPr/>
        </p:nvSpPr>
        <p:spPr>
          <a:xfrm>
            <a:off x="147868" y="1732826"/>
            <a:ext cx="4340100" cy="2123658"/>
          </a:xfrm>
          <a:prstGeom prst="rect">
            <a:avLst/>
          </a:prstGeom>
          <a:noFill/>
        </p:spPr>
        <p:txBody>
          <a:bodyPr wrap="square">
            <a:spAutoFit/>
          </a:bodyPr>
          <a:lstStyle/>
          <a:p>
            <a:pPr algn="just"/>
            <a:r>
              <a:rPr lang="es-ES" sz="1200" dirty="0">
                <a:solidFill>
                  <a:schemeClr val="bg1"/>
                </a:solidFill>
              </a:rPr>
              <a:t>La variación en gasto correspondiente a un 4.7% entre los años 2024 y 2023 se debió principalmente al factor inflación, ya que se mantienen los gastos directos e indirectos sin grandes cambios en los hábitos de consumo y garantizando de esta manera la continuidad del servicio.</a:t>
            </a:r>
          </a:p>
          <a:p>
            <a:pPr algn="just"/>
            <a:endParaRPr lang="es-ES" sz="1200" dirty="0">
              <a:solidFill>
                <a:schemeClr val="bg1"/>
              </a:solidFill>
            </a:endParaRPr>
          </a:p>
          <a:p>
            <a:pPr algn="just"/>
            <a:r>
              <a:rPr lang="es-ES" sz="1200" dirty="0">
                <a:solidFill>
                  <a:schemeClr val="bg1"/>
                </a:solidFill>
              </a:rPr>
              <a:t>En tanto que variación en ítem 22 y en ítem 29 en el año 2024, significa mejoras importantes en implementación clínica que va en directo beneficio de usuarios del hospital, tales como monitores multiparámetro y desfibriladores entre otros.</a:t>
            </a:r>
          </a:p>
        </p:txBody>
      </p:sp>
      <p:pic>
        <p:nvPicPr>
          <p:cNvPr id="13" name="Imagen 12">
            <a:extLst>
              <a:ext uri="{FF2B5EF4-FFF2-40B4-BE49-F238E27FC236}">
                <a16:creationId xmlns:a16="http://schemas.microsoft.com/office/drawing/2014/main" id="{8914CC1B-F408-E82E-523A-18621BB7D6A0}"/>
              </a:ext>
            </a:extLst>
          </p:cNvPr>
          <p:cNvPicPr>
            <a:picLocks noChangeAspect="1"/>
          </p:cNvPicPr>
          <p:nvPr/>
        </p:nvPicPr>
        <p:blipFill>
          <a:blip r:embed="rId6"/>
          <a:stretch>
            <a:fillRect/>
          </a:stretch>
        </p:blipFill>
        <p:spPr>
          <a:xfrm>
            <a:off x="4697456" y="331069"/>
            <a:ext cx="4060782" cy="1401757"/>
          </a:xfrm>
          <a:prstGeom prst="rect">
            <a:avLst/>
          </a:prstGeom>
        </p:spPr>
      </p:pic>
      <p:pic>
        <p:nvPicPr>
          <p:cNvPr id="14" name="Imagen 13">
            <a:extLst>
              <a:ext uri="{FF2B5EF4-FFF2-40B4-BE49-F238E27FC236}">
                <a16:creationId xmlns:a16="http://schemas.microsoft.com/office/drawing/2014/main" id="{86E76C31-4F27-7863-2488-FA5A9119FE04}"/>
              </a:ext>
            </a:extLst>
          </p:cNvPr>
          <p:cNvPicPr>
            <a:picLocks noChangeAspect="1"/>
          </p:cNvPicPr>
          <p:nvPr/>
        </p:nvPicPr>
        <p:blipFill>
          <a:blip r:embed="rId7"/>
          <a:stretch>
            <a:fillRect/>
          </a:stretch>
        </p:blipFill>
        <p:spPr>
          <a:xfrm>
            <a:off x="1113539" y="4055656"/>
            <a:ext cx="2249619" cy="780356"/>
          </a:xfrm>
          <a:prstGeom prst="rect">
            <a:avLst/>
          </a:prstGeom>
        </p:spPr>
      </p:pic>
      <p:pic>
        <p:nvPicPr>
          <p:cNvPr id="6" name="Imagen 5">
            <a:extLst>
              <a:ext uri="{FF2B5EF4-FFF2-40B4-BE49-F238E27FC236}">
                <a16:creationId xmlns:a16="http://schemas.microsoft.com/office/drawing/2014/main" id="{901F09D7-B8EC-2798-45F2-A029639C9C0D}"/>
              </a:ext>
            </a:extLst>
          </p:cNvPr>
          <p:cNvPicPr>
            <a:picLocks noChangeAspect="1"/>
          </p:cNvPicPr>
          <p:nvPr/>
        </p:nvPicPr>
        <p:blipFill>
          <a:blip r:embed="rId8"/>
          <a:stretch>
            <a:fillRect/>
          </a:stretch>
        </p:blipFill>
        <p:spPr>
          <a:xfrm>
            <a:off x="4697456" y="1881372"/>
            <a:ext cx="4060782" cy="2713008"/>
          </a:xfrm>
          <a:prstGeom prst="rect">
            <a:avLst/>
          </a:prstGeom>
        </p:spPr>
      </p:pic>
    </p:spTree>
    <p:extLst>
      <p:ext uri="{BB962C8B-B14F-4D97-AF65-F5344CB8AC3E}">
        <p14:creationId xmlns:p14="http://schemas.microsoft.com/office/powerpoint/2010/main" val="7067423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75C0A704-9B0A-2224-1061-0E3D1E0375CB}"/>
            </a:ext>
          </a:extLst>
        </p:cNvPr>
        <p:cNvGrpSpPr/>
        <p:nvPr/>
      </p:nvGrpSpPr>
      <p:grpSpPr>
        <a:xfrm>
          <a:off x="0" y="0"/>
          <a:ext cx="0" cy="0"/>
          <a:chOff x="0" y="0"/>
          <a:chExt cx="0" cy="0"/>
        </a:xfrm>
      </p:grpSpPr>
      <p:pic>
        <p:nvPicPr>
          <p:cNvPr id="113" name="Google Shape;113;p18" title="logo-1.png">
            <a:extLst>
              <a:ext uri="{FF2B5EF4-FFF2-40B4-BE49-F238E27FC236}">
                <a16:creationId xmlns:a16="http://schemas.microsoft.com/office/drawing/2014/main" id="{32F50EF9-E1B2-3D62-0702-5AFF0B7D981F}"/>
              </a:ext>
            </a:extLst>
          </p:cNvPr>
          <p:cNvPicPr preferRelativeResize="0"/>
          <p:nvPr/>
        </p:nvPicPr>
        <p:blipFill>
          <a:blip r:embed="rId4">
            <a:alphaModFix/>
          </a:blip>
          <a:stretch>
            <a:fillRect/>
          </a:stretch>
        </p:blipFill>
        <p:spPr>
          <a:xfrm>
            <a:off x="375560" y="299692"/>
            <a:ext cx="2702500" cy="804950"/>
          </a:xfrm>
          <a:prstGeom prst="rect">
            <a:avLst/>
          </a:prstGeom>
          <a:noFill/>
          <a:ln>
            <a:noFill/>
          </a:ln>
        </p:spPr>
      </p:pic>
      <p:pic>
        <p:nvPicPr>
          <p:cNvPr id="2" name="Imagen 1">
            <a:extLst>
              <a:ext uri="{FF2B5EF4-FFF2-40B4-BE49-F238E27FC236}">
                <a16:creationId xmlns:a16="http://schemas.microsoft.com/office/drawing/2014/main" id="{69D2FF96-7B7A-6F39-2D43-5F881039011B}"/>
              </a:ext>
            </a:extLst>
          </p:cNvPr>
          <p:cNvPicPr>
            <a:picLocks noChangeAspect="1"/>
          </p:cNvPicPr>
          <p:nvPr/>
        </p:nvPicPr>
        <p:blipFill>
          <a:blip r:embed="rId5"/>
          <a:stretch>
            <a:fillRect/>
          </a:stretch>
        </p:blipFill>
        <p:spPr>
          <a:xfrm>
            <a:off x="484657" y="1404991"/>
            <a:ext cx="8123562" cy="3568303"/>
          </a:xfrm>
          <a:prstGeom prst="rect">
            <a:avLst/>
          </a:prstGeom>
        </p:spPr>
      </p:pic>
    </p:spTree>
    <p:extLst>
      <p:ext uri="{BB962C8B-B14F-4D97-AF65-F5344CB8AC3E}">
        <p14:creationId xmlns:p14="http://schemas.microsoft.com/office/powerpoint/2010/main" val="17045766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604BAA3B-5F20-A444-FB37-13C0EF3E4B2F}"/>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8C3459EB-72F0-B2FD-92AD-3A65F8D3381D}"/>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7E8077A3-79CC-B4B8-B773-509BC6DA60F8}"/>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3695B3FB-05B5-FEBF-8385-469228B43053}"/>
              </a:ext>
            </a:extLst>
          </p:cNvPr>
          <p:cNvPicPr>
            <a:picLocks noChangeAspect="1"/>
          </p:cNvPicPr>
          <p:nvPr/>
        </p:nvPicPr>
        <p:blipFill>
          <a:blip r:embed="rId6"/>
          <a:stretch>
            <a:fillRect/>
          </a:stretch>
        </p:blipFill>
        <p:spPr>
          <a:xfrm>
            <a:off x="127235" y="1158658"/>
            <a:ext cx="9016765" cy="3901778"/>
          </a:xfrm>
          <a:prstGeom prst="rect">
            <a:avLst/>
          </a:prstGeom>
        </p:spPr>
      </p:pic>
    </p:spTree>
    <p:extLst>
      <p:ext uri="{BB962C8B-B14F-4D97-AF65-F5344CB8AC3E}">
        <p14:creationId xmlns:p14="http://schemas.microsoft.com/office/powerpoint/2010/main" val="1020816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77452C2D-6668-0A06-7C32-2AA159B18450}"/>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2DA283C6-D474-8D84-4E7D-BAAF3526EF23}"/>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FDD0FF7E-BF53-E080-422E-7DCE3295E230}"/>
              </a:ext>
            </a:extLst>
          </p:cNvPr>
          <p:cNvPicPr>
            <a:picLocks noChangeAspect="1"/>
          </p:cNvPicPr>
          <p:nvPr/>
        </p:nvPicPr>
        <p:blipFill>
          <a:blip r:embed="rId5"/>
          <a:stretch>
            <a:fillRect/>
          </a:stretch>
        </p:blipFill>
        <p:spPr>
          <a:xfrm>
            <a:off x="0" y="0"/>
            <a:ext cx="9144000" cy="5144500"/>
          </a:xfrm>
          <a:prstGeom prst="rect">
            <a:avLst/>
          </a:prstGeom>
        </p:spPr>
      </p:pic>
      <p:pic>
        <p:nvPicPr>
          <p:cNvPr id="4" name="Imagen 3">
            <a:extLst>
              <a:ext uri="{FF2B5EF4-FFF2-40B4-BE49-F238E27FC236}">
                <a16:creationId xmlns:a16="http://schemas.microsoft.com/office/drawing/2014/main" id="{2AA6363B-0D41-8F49-BA46-AC547354F23C}"/>
              </a:ext>
            </a:extLst>
          </p:cNvPr>
          <p:cNvPicPr>
            <a:picLocks noChangeAspect="1"/>
          </p:cNvPicPr>
          <p:nvPr/>
        </p:nvPicPr>
        <p:blipFill>
          <a:blip r:embed="rId6"/>
          <a:stretch>
            <a:fillRect/>
          </a:stretch>
        </p:blipFill>
        <p:spPr>
          <a:xfrm>
            <a:off x="4457697" y="383095"/>
            <a:ext cx="4340728" cy="4377307"/>
          </a:xfrm>
          <a:prstGeom prst="rect">
            <a:avLst/>
          </a:prstGeom>
        </p:spPr>
      </p:pic>
      <p:pic>
        <p:nvPicPr>
          <p:cNvPr id="5" name="Imagen 4">
            <a:extLst>
              <a:ext uri="{FF2B5EF4-FFF2-40B4-BE49-F238E27FC236}">
                <a16:creationId xmlns:a16="http://schemas.microsoft.com/office/drawing/2014/main" id="{0E64BD7E-049C-D1D3-A98D-18B5457D1E57}"/>
              </a:ext>
            </a:extLst>
          </p:cNvPr>
          <p:cNvPicPr>
            <a:picLocks noChangeAspect="1"/>
          </p:cNvPicPr>
          <p:nvPr/>
        </p:nvPicPr>
        <p:blipFill>
          <a:blip r:embed="rId7"/>
          <a:stretch>
            <a:fillRect/>
          </a:stretch>
        </p:blipFill>
        <p:spPr>
          <a:xfrm>
            <a:off x="4561338" y="770681"/>
            <a:ext cx="4133446" cy="3365284"/>
          </a:xfrm>
          <a:prstGeom prst="rect">
            <a:avLst/>
          </a:prstGeom>
        </p:spPr>
      </p:pic>
      <p:sp>
        <p:nvSpPr>
          <p:cNvPr id="3" name="CuadroTexto 2">
            <a:extLst>
              <a:ext uri="{FF2B5EF4-FFF2-40B4-BE49-F238E27FC236}">
                <a16:creationId xmlns:a16="http://schemas.microsoft.com/office/drawing/2014/main" id="{AC2FAB77-C6BF-DBD8-2D72-628A20523F42}"/>
              </a:ext>
            </a:extLst>
          </p:cNvPr>
          <p:cNvSpPr txBox="1"/>
          <p:nvPr/>
        </p:nvSpPr>
        <p:spPr>
          <a:xfrm>
            <a:off x="345575" y="2033139"/>
            <a:ext cx="3623825" cy="1077218"/>
          </a:xfrm>
          <a:prstGeom prst="rect">
            <a:avLst/>
          </a:prstGeom>
          <a:noFill/>
        </p:spPr>
        <p:txBody>
          <a:bodyPr wrap="square" rtlCol="0">
            <a:spAutoFit/>
          </a:bodyPr>
          <a:lstStyle/>
          <a:p>
            <a:pPr algn="just"/>
            <a:r>
              <a:rPr lang="es-MX" sz="1600" dirty="0">
                <a:solidFill>
                  <a:schemeClr val="bg1"/>
                </a:solidFill>
                <a:latin typeface="+mn-lt"/>
              </a:rPr>
              <a:t>El Hospital cuenta con una dotación de 240 funcionarios, de los cuales un 40% (95) corresponde a la planta Titular y un 60% (145) a Contrata.</a:t>
            </a:r>
            <a:endParaRPr lang="es-CL" sz="1600" dirty="0">
              <a:solidFill>
                <a:schemeClr val="bg1"/>
              </a:solidFill>
              <a:latin typeface="+mn-lt"/>
            </a:endParaRPr>
          </a:p>
        </p:txBody>
      </p:sp>
    </p:spTree>
    <p:extLst>
      <p:ext uri="{BB962C8B-B14F-4D97-AF65-F5344CB8AC3E}">
        <p14:creationId xmlns:p14="http://schemas.microsoft.com/office/powerpoint/2010/main" val="19011118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8FAAD258-311C-65C9-7350-BFF87067A66A}"/>
            </a:ext>
          </a:extLst>
        </p:cNvPr>
        <p:cNvGrpSpPr/>
        <p:nvPr/>
      </p:nvGrpSpPr>
      <p:grpSpPr>
        <a:xfrm>
          <a:off x="0" y="0"/>
          <a:ext cx="0" cy="0"/>
          <a:chOff x="0" y="0"/>
          <a:chExt cx="0" cy="0"/>
        </a:xfrm>
      </p:grpSpPr>
      <p:pic>
        <p:nvPicPr>
          <p:cNvPr id="113" name="Google Shape;113;p18" title="logo-1.png">
            <a:extLst>
              <a:ext uri="{FF2B5EF4-FFF2-40B4-BE49-F238E27FC236}">
                <a16:creationId xmlns:a16="http://schemas.microsoft.com/office/drawing/2014/main" id="{A75E8427-F465-38C2-646E-575AF17C1A35}"/>
              </a:ext>
            </a:extLst>
          </p:cNvPr>
          <p:cNvPicPr preferRelativeResize="0"/>
          <p:nvPr/>
        </p:nvPicPr>
        <p:blipFill>
          <a:blip r:embed="rId4">
            <a:alphaModFix/>
          </a:blip>
          <a:stretch>
            <a:fillRect/>
          </a:stretch>
        </p:blipFill>
        <p:spPr>
          <a:xfrm>
            <a:off x="375560" y="299692"/>
            <a:ext cx="2702500" cy="804950"/>
          </a:xfrm>
          <a:prstGeom prst="rect">
            <a:avLst/>
          </a:prstGeom>
          <a:noFill/>
          <a:ln>
            <a:noFill/>
          </a:ln>
        </p:spPr>
      </p:pic>
      <p:sp>
        <p:nvSpPr>
          <p:cNvPr id="2" name="CuadroTexto 1">
            <a:extLst>
              <a:ext uri="{FF2B5EF4-FFF2-40B4-BE49-F238E27FC236}">
                <a16:creationId xmlns:a16="http://schemas.microsoft.com/office/drawing/2014/main" id="{A88CB459-DF98-97F0-04E4-46114D2307B6}"/>
              </a:ext>
            </a:extLst>
          </p:cNvPr>
          <p:cNvSpPr txBox="1"/>
          <p:nvPr/>
        </p:nvSpPr>
        <p:spPr>
          <a:xfrm>
            <a:off x="3913582" y="655148"/>
            <a:ext cx="1912703" cy="369332"/>
          </a:xfrm>
          <a:prstGeom prst="rect">
            <a:avLst/>
          </a:prstGeom>
          <a:noFill/>
        </p:spPr>
        <p:txBody>
          <a:bodyPr wrap="none" rtlCol="0">
            <a:spAutoFit/>
          </a:bodyPr>
          <a:lstStyle/>
          <a:p>
            <a:r>
              <a:rPr lang="es-MX" sz="1800" dirty="0">
                <a:latin typeface="Montserrat Black" panose="00000A00000000000000" pitchFamily="2" charset="0"/>
              </a:rPr>
              <a:t>AUSENTISMO </a:t>
            </a:r>
            <a:endParaRPr lang="es-CL" sz="1800" dirty="0">
              <a:latin typeface="Montserrat Black" panose="00000A00000000000000" pitchFamily="2" charset="0"/>
            </a:endParaRPr>
          </a:p>
        </p:txBody>
      </p:sp>
      <p:pic>
        <p:nvPicPr>
          <p:cNvPr id="4" name="Imagen 3">
            <a:extLst>
              <a:ext uri="{FF2B5EF4-FFF2-40B4-BE49-F238E27FC236}">
                <a16:creationId xmlns:a16="http://schemas.microsoft.com/office/drawing/2014/main" id="{C990CD0C-4DD0-0E14-84CA-18D0C505000A}"/>
              </a:ext>
            </a:extLst>
          </p:cNvPr>
          <p:cNvPicPr>
            <a:picLocks noChangeAspect="1"/>
          </p:cNvPicPr>
          <p:nvPr/>
        </p:nvPicPr>
        <p:blipFill>
          <a:blip r:embed="rId5"/>
          <a:stretch>
            <a:fillRect/>
          </a:stretch>
        </p:blipFill>
        <p:spPr>
          <a:xfrm>
            <a:off x="196245" y="1185863"/>
            <a:ext cx="8440549" cy="1389471"/>
          </a:xfrm>
          <a:prstGeom prst="rect">
            <a:avLst/>
          </a:prstGeom>
        </p:spPr>
      </p:pic>
      <p:pic>
        <p:nvPicPr>
          <p:cNvPr id="6" name="Imagen 5">
            <a:extLst>
              <a:ext uri="{FF2B5EF4-FFF2-40B4-BE49-F238E27FC236}">
                <a16:creationId xmlns:a16="http://schemas.microsoft.com/office/drawing/2014/main" id="{A3ABC45C-4F29-2E44-9F84-D6E998577F7F}"/>
              </a:ext>
            </a:extLst>
          </p:cNvPr>
          <p:cNvPicPr>
            <a:picLocks noChangeAspect="1"/>
          </p:cNvPicPr>
          <p:nvPr/>
        </p:nvPicPr>
        <p:blipFill>
          <a:blip r:embed="rId6"/>
          <a:stretch>
            <a:fillRect/>
          </a:stretch>
        </p:blipFill>
        <p:spPr>
          <a:xfrm>
            <a:off x="207169" y="2647784"/>
            <a:ext cx="8440548" cy="2397016"/>
          </a:xfrm>
          <a:prstGeom prst="rect">
            <a:avLst/>
          </a:prstGeom>
        </p:spPr>
      </p:pic>
      <p:sp>
        <p:nvSpPr>
          <p:cNvPr id="7" name="CuadroTexto 6">
            <a:extLst>
              <a:ext uri="{FF2B5EF4-FFF2-40B4-BE49-F238E27FC236}">
                <a16:creationId xmlns:a16="http://schemas.microsoft.com/office/drawing/2014/main" id="{F8C56E74-E399-16DB-D04D-53FB5B1A7B4F}"/>
              </a:ext>
            </a:extLst>
          </p:cNvPr>
          <p:cNvSpPr txBox="1"/>
          <p:nvPr/>
        </p:nvSpPr>
        <p:spPr>
          <a:xfrm>
            <a:off x="6377700" y="401431"/>
            <a:ext cx="2621756" cy="461665"/>
          </a:xfrm>
          <a:prstGeom prst="rect">
            <a:avLst/>
          </a:prstGeom>
          <a:noFill/>
        </p:spPr>
        <p:txBody>
          <a:bodyPr wrap="square" rtlCol="0">
            <a:spAutoFit/>
          </a:bodyPr>
          <a:lstStyle/>
          <a:p>
            <a:r>
              <a:rPr lang="es-MX" sz="1200" dirty="0"/>
              <a:t>Índice a Junio 2025 17.6</a:t>
            </a:r>
          </a:p>
          <a:p>
            <a:r>
              <a:rPr lang="es-MX" sz="1200" dirty="0"/>
              <a:t>Índice SSVQ a Junio 2025 17.7</a:t>
            </a:r>
            <a:endParaRPr lang="es-CL" sz="1200" dirty="0"/>
          </a:p>
        </p:txBody>
      </p:sp>
    </p:spTree>
    <p:extLst>
      <p:ext uri="{BB962C8B-B14F-4D97-AF65-F5344CB8AC3E}">
        <p14:creationId xmlns:p14="http://schemas.microsoft.com/office/powerpoint/2010/main" val="2286685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p:cNvGrpSpPr/>
        <p:nvPr/>
      </p:nvGrpSpPr>
      <p:grpSpPr>
        <a:xfrm>
          <a:off x="0" y="0"/>
          <a:ext cx="0" cy="0"/>
          <a:chOff x="0" y="0"/>
          <a:chExt cx="0" cy="0"/>
        </a:xfrm>
      </p:grpSpPr>
      <p:pic>
        <p:nvPicPr>
          <p:cNvPr id="2" name="Imagen 1">
            <a:extLst>
              <a:ext uri="{FF2B5EF4-FFF2-40B4-BE49-F238E27FC236}">
                <a16:creationId xmlns:a16="http://schemas.microsoft.com/office/drawing/2014/main" id="{A6AFEB20-ECC0-FBBD-2109-5C5152249749}"/>
              </a:ext>
            </a:extLst>
          </p:cNvPr>
          <p:cNvPicPr>
            <a:picLocks noChangeAspect="1"/>
          </p:cNvPicPr>
          <p:nvPr/>
        </p:nvPicPr>
        <p:blipFill>
          <a:blip r:embed="rId4"/>
          <a:stretch>
            <a:fillRect/>
          </a:stretch>
        </p:blipFill>
        <p:spPr>
          <a:xfrm>
            <a:off x="1354" y="0"/>
            <a:ext cx="9141292" cy="5143500"/>
          </a:xfrm>
          <a:prstGeom prst="rect">
            <a:avLst/>
          </a:prstGeom>
        </p:spPr>
      </p:pic>
      <p:sp>
        <p:nvSpPr>
          <p:cNvPr id="118" name="Google Shape;118;p19"/>
          <p:cNvSpPr txBox="1"/>
          <p:nvPr/>
        </p:nvSpPr>
        <p:spPr>
          <a:xfrm>
            <a:off x="4572000" y="196356"/>
            <a:ext cx="4203255" cy="53088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MX" sz="2500" b="1" dirty="0">
                <a:solidFill>
                  <a:schemeClr val="lt1"/>
                </a:solidFill>
                <a:latin typeface="Montserrat Black"/>
                <a:ea typeface="Montserrat Black"/>
                <a:cs typeface="Montserrat Black"/>
                <a:sym typeface="Montserrat Black"/>
              </a:rPr>
              <a:t>CAPACITACIÓN</a:t>
            </a:r>
            <a:endParaRPr sz="2500" b="1" dirty="0">
              <a:solidFill>
                <a:schemeClr val="lt1"/>
              </a:solidFill>
              <a:latin typeface="Montserrat Black"/>
              <a:ea typeface="Montserrat Black"/>
              <a:cs typeface="Montserrat Black"/>
              <a:sym typeface="Montserrat Black"/>
            </a:endParaRPr>
          </a:p>
        </p:txBody>
      </p:sp>
      <p:sp>
        <p:nvSpPr>
          <p:cNvPr id="129" name="Google Shape;129;p19"/>
          <p:cNvSpPr txBox="1"/>
          <p:nvPr/>
        </p:nvSpPr>
        <p:spPr>
          <a:xfrm>
            <a:off x="147303" y="2571750"/>
            <a:ext cx="2485800" cy="627834"/>
          </a:xfrm>
          <a:prstGeom prst="rect">
            <a:avLst/>
          </a:prstGeom>
          <a:noFill/>
          <a:ln>
            <a:noFill/>
          </a:ln>
        </p:spPr>
        <p:txBody>
          <a:bodyPr spcFirstLastPara="1" wrap="square" lIns="91425" tIns="91425" rIns="91425" bIns="91425" anchor="t" anchorCtr="0">
            <a:spAutoFit/>
          </a:bodyPr>
          <a:lstStyle/>
          <a:p>
            <a:pPr lvl="0">
              <a:lnSpc>
                <a:spcPct val="90000"/>
              </a:lnSpc>
            </a:pPr>
            <a:r>
              <a:rPr lang="es-MX" sz="1600" b="1" dirty="0">
                <a:solidFill>
                  <a:schemeClr val="bg1"/>
                </a:solidFill>
              </a:rPr>
              <a:t>Gestión Calidad e Innovación</a:t>
            </a:r>
            <a:endParaRPr sz="1600" dirty="0">
              <a:solidFill>
                <a:schemeClr val="bg1"/>
              </a:solidFill>
              <a:latin typeface="Montserrat Black"/>
              <a:ea typeface="Montserrat Black"/>
              <a:cs typeface="Montserrat Black"/>
              <a:sym typeface="Montserrat Black"/>
            </a:endParaRPr>
          </a:p>
        </p:txBody>
      </p:sp>
      <p:sp>
        <p:nvSpPr>
          <p:cNvPr id="130" name="Google Shape;130;p19"/>
          <p:cNvSpPr txBox="1"/>
          <p:nvPr/>
        </p:nvSpPr>
        <p:spPr>
          <a:xfrm>
            <a:off x="6379425" y="688442"/>
            <a:ext cx="2485800" cy="734017"/>
          </a:xfrm>
          <a:prstGeom prst="rect">
            <a:avLst/>
          </a:prstGeom>
          <a:noFill/>
          <a:ln>
            <a:noFill/>
          </a:ln>
        </p:spPr>
        <p:txBody>
          <a:bodyPr spcFirstLastPara="1" wrap="square" lIns="91425" tIns="91425" rIns="91425" bIns="91425" anchor="t" anchorCtr="0">
            <a:spAutoFit/>
          </a:bodyPr>
          <a:lstStyle/>
          <a:p>
            <a:pPr marL="171450" indent="-171450">
              <a:buFont typeface="Arial" panose="020B0604020202020204" pitchFamily="34" charset="0"/>
              <a:buChar char="•"/>
            </a:pPr>
            <a:r>
              <a:rPr lang="es-MX" sz="1200" dirty="0">
                <a:solidFill>
                  <a:schemeClr val="bg1"/>
                </a:solidFill>
              </a:rPr>
              <a:t>Estilos de Vida </a:t>
            </a:r>
          </a:p>
          <a:p>
            <a:pPr marL="171450" indent="-171450">
              <a:buFont typeface="Arial" panose="020B0604020202020204" pitchFamily="34" charset="0"/>
              <a:buChar char="•"/>
            </a:pPr>
            <a:r>
              <a:rPr lang="es-MX" sz="1200" dirty="0">
                <a:solidFill>
                  <a:schemeClr val="bg1"/>
                </a:solidFill>
              </a:rPr>
              <a:t>Gestión Calidad e Innovación </a:t>
            </a:r>
          </a:p>
          <a:p>
            <a:pPr marL="0" lvl="0" indent="0" algn="l" rtl="0">
              <a:lnSpc>
                <a:spcPct val="90000"/>
              </a:lnSpc>
              <a:spcBef>
                <a:spcPts val="0"/>
              </a:spcBef>
              <a:spcAft>
                <a:spcPts val="0"/>
              </a:spcAft>
              <a:buNone/>
            </a:pPr>
            <a:endParaRPr sz="1300" dirty="0">
              <a:solidFill>
                <a:srgbClr val="3547C7"/>
              </a:solidFill>
              <a:latin typeface="Montserrat Black"/>
              <a:ea typeface="Montserrat Black"/>
              <a:cs typeface="Montserrat Black"/>
              <a:sym typeface="Montserrat Black"/>
            </a:endParaRPr>
          </a:p>
        </p:txBody>
      </p:sp>
      <p:sp>
        <p:nvSpPr>
          <p:cNvPr id="131" name="Google Shape;131;p19"/>
          <p:cNvSpPr txBox="1"/>
          <p:nvPr/>
        </p:nvSpPr>
        <p:spPr>
          <a:xfrm>
            <a:off x="3716218" y="696461"/>
            <a:ext cx="2485800" cy="62783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sz="1600" dirty="0">
                <a:solidFill>
                  <a:schemeClr val="bg1"/>
                </a:solidFill>
                <a:latin typeface="+mj-lt"/>
                <a:ea typeface="Montserrat Black"/>
                <a:cs typeface="Montserrat Black"/>
                <a:sym typeface="Montserrat Black"/>
              </a:rPr>
              <a:t>Ejes Estratégicos Minsal para Capacitación</a:t>
            </a:r>
            <a:endParaRPr sz="1600" dirty="0">
              <a:solidFill>
                <a:schemeClr val="bg1"/>
              </a:solidFill>
              <a:latin typeface="+mj-lt"/>
              <a:ea typeface="Montserrat Black"/>
              <a:cs typeface="Montserrat Black"/>
              <a:sym typeface="Montserrat Black"/>
            </a:endParaRPr>
          </a:p>
        </p:txBody>
      </p:sp>
      <p:sp>
        <p:nvSpPr>
          <p:cNvPr id="132" name="Google Shape;132;p19"/>
          <p:cNvSpPr txBox="1"/>
          <p:nvPr/>
        </p:nvSpPr>
        <p:spPr>
          <a:xfrm>
            <a:off x="158650" y="3222076"/>
            <a:ext cx="2485800" cy="1348031"/>
          </a:xfrm>
          <a:prstGeom prst="rect">
            <a:avLst/>
          </a:prstGeom>
          <a:noFill/>
          <a:ln>
            <a:noFill/>
          </a:ln>
        </p:spPr>
        <p:txBody>
          <a:bodyPr spcFirstLastPara="1" wrap="square" lIns="91425" tIns="91425" rIns="91425" bIns="91425" anchor="t" anchorCtr="0">
            <a:spAutoFit/>
          </a:bodyPr>
          <a:lstStyle/>
          <a:p>
            <a:pPr lvl="0" algn="l" rtl="0">
              <a:lnSpc>
                <a:spcPct val="90000"/>
              </a:lnSpc>
              <a:spcBef>
                <a:spcPts val="0"/>
              </a:spcBef>
              <a:spcAft>
                <a:spcPts val="0"/>
              </a:spcAft>
            </a:pPr>
            <a:r>
              <a:rPr lang="es-ES" sz="1200" dirty="0">
                <a:solidFill>
                  <a:schemeClr val="bg1"/>
                </a:solidFill>
                <a:latin typeface="+mj-lt"/>
                <a:ea typeface="Montserrat Black"/>
                <a:cs typeface="Montserrat Black"/>
                <a:sym typeface="Montserrat Black"/>
              </a:rPr>
              <a:t>Talleres IAAS </a:t>
            </a:r>
          </a:p>
          <a:p>
            <a:pPr lvl="0" algn="l" rtl="0">
              <a:lnSpc>
                <a:spcPct val="90000"/>
              </a:lnSpc>
              <a:spcBef>
                <a:spcPts val="0"/>
              </a:spcBef>
              <a:spcAft>
                <a:spcPts val="0"/>
              </a:spcAft>
            </a:pPr>
            <a:r>
              <a:rPr lang="es-ES" sz="1200" dirty="0">
                <a:solidFill>
                  <a:schemeClr val="bg1"/>
                </a:solidFill>
                <a:latin typeface="+mj-lt"/>
                <a:ea typeface="Montserrat Black"/>
                <a:cs typeface="Montserrat Black"/>
                <a:sym typeface="Montserrat Black"/>
              </a:rPr>
              <a:t>Talleres Reanimación Cardiopulmonar Básica Adultos y Niños. </a:t>
            </a:r>
          </a:p>
          <a:p>
            <a:pPr lvl="0" algn="l" rtl="0">
              <a:lnSpc>
                <a:spcPct val="90000"/>
              </a:lnSpc>
              <a:spcBef>
                <a:spcPts val="0"/>
              </a:spcBef>
              <a:spcAft>
                <a:spcPts val="0"/>
              </a:spcAft>
            </a:pPr>
            <a:r>
              <a:rPr lang="es-ES" sz="1200" dirty="0">
                <a:solidFill>
                  <a:schemeClr val="bg1"/>
                </a:solidFill>
                <a:latin typeface="+mj-lt"/>
                <a:ea typeface="Montserrat Black"/>
                <a:cs typeface="Montserrat Black"/>
                <a:sym typeface="Montserrat Black"/>
              </a:rPr>
              <a:t>Talleres de Calidad y Seguridad del paciente. </a:t>
            </a:r>
          </a:p>
          <a:p>
            <a:pPr lvl="0" algn="l" rtl="0">
              <a:lnSpc>
                <a:spcPct val="90000"/>
              </a:lnSpc>
              <a:spcBef>
                <a:spcPts val="0"/>
              </a:spcBef>
              <a:spcAft>
                <a:spcPts val="0"/>
              </a:spcAft>
            </a:pPr>
            <a:r>
              <a:rPr lang="es-ES" sz="1200" dirty="0">
                <a:solidFill>
                  <a:schemeClr val="bg1"/>
                </a:solidFill>
                <a:latin typeface="+mj-lt"/>
                <a:ea typeface="Montserrat Black"/>
                <a:cs typeface="Montserrat Black"/>
                <a:sym typeface="Montserrat Black"/>
              </a:rPr>
              <a:t>Talleres de Farmacología Clínica. </a:t>
            </a:r>
            <a:endParaRPr sz="1200" dirty="0">
              <a:solidFill>
                <a:schemeClr val="bg1"/>
              </a:solidFill>
              <a:latin typeface="+mj-lt"/>
              <a:ea typeface="Montserrat Black"/>
              <a:cs typeface="Montserrat Black"/>
              <a:sym typeface="Montserrat Black"/>
            </a:endParaRPr>
          </a:p>
        </p:txBody>
      </p:sp>
      <p:sp>
        <p:nvSpPr>
          <p:cNvPr id="134" name="Google Shape;134;p19"/>
          <p:cNvSpPr txBox="1"/>
          <p:nvPr/>
        </p:nvSpPr>
        <p:spPr>
          <a:xfrm>
            <a:off x="228768" y="1555807"/>
            <a:ext cx="2637085" cy="1103349"/>
          </a:xfrm>
          <a:prstGeom prst="rect">
            <a:avLst/>
          </a:prstGeom>
          <a:noFill/>
          <a:ln>
            <a:noFill/>
          </a:ln>
        </p:spPr>
        <p:txBody>
          <a:bodyPr spcFirstLastPara="1" wrap="square" lIns="91425" tIns="91425" rIns="91425" bIns="91425" anchor="t" anchorCtr="0">
            <a:spAutoFit/>
          </a:bodyPr>
          <a:lstStyle/>
          <a:p>
            <a:r>
              <a:rPr lang="es-MX" sz="1200" b="1" dirty="0">
                <a:solidFill>
                  <a:schemeClr val="bg1"/>
                </a:solidFill>
              </a:rPr>
              <a:t>Estilos de Vida:</a:t>
            </a:r>
          </a:p>
          <a:p>
            <a:pPr marL="171450" indent="-171450">
              <a:buFont typeface="Arial" panose="020B0604020202020204" pitchFamily="34" charset="0"/>
              <a:buChar char="•"/>
            </a:pPr>
            <a:r>
              <a:rPr lang="es-MX" sz="1200" dirty="0">
                <a:solidFill>
                  <a:schemeClr val="bg1"/>
                </a:solidFill>
              </a:rPr>
              <a:t>Talleres de Autocuidado y Manejo de situaciones bajo presión.  </a:t>
            </a:r>
          </a:p>
          <a:p>
            <a:pPr marL="0" lvl="0" indent="0" algn="l" rtl="0">
              <a:lnSpc>
                <a:spcPct val="90000"/>
              </a:lnSpc>
              <a:spcBef>
                <a:spcPts val="0"/>
              </a:spcBef>
              <a:spcAft>
                <a:spcPts val="0"/>
              </a:spcAft>
              <a:buNone/>
            </a:pPr>
            <a:endParaRPr sz="1300" dirty="0">
              <a:solidFill>
                <a:srgbClr val="3547C7"/>
              </a:solidFill>
              <a:latin typeface="Montserrat Black"/>
              <a:ea typeface="Montserrat Black"/>
              <a:cs typeface="Montserrat Black"/>
              <a:sym typeface="Montserrat Black"/>
            </a:endParaRPr>
          </a:p>
        </p:txBody>
      </p:sp>
      <p:pic>
        <p:nvPicPr>
          <p:cNvPr id="5" name="Imagen 4">
            <a:extLst>
              <a:ext uri="{FF2B5EF4-FFF2-40B4-BE49-F238E27FC236}">
                <a16:creationId xmlns:a16="http://schemas.microsoft.com/office/drawing/2014/main" id="{037D666D-D2B5-A081-7C95-0DBB5E5960CA}"/>
              </a:ext>
            </a:extLst>
          </p:cNvPr>
          <p:cNvPicPr>
            <a:picLocks noChangeAspect="1"/>
          </p:cNvPicPr>
          <p:nvPr/>
        </p:nvPicPr>
        <p:blipFill>
          <a:blip r:embed="rId5"/>
          <a:stretch>
            <a:fillRect/>
          </a:stretch>
        </p:blipFill>
        <p:spPr>
          <a:xfrm>
            <a:off x="3194501" y="1555807"/>
            <a:ext cx="5498648" cy="3391337"/>
          </a:xfrm>
          <a:prstGeom prst="rect">
            <a:avLst/>
          </a:prstGeom>
        </p:spPr>
      </p:pic>
      <p:grpSp>
        <p:nvGrpSpPr>
          <p:cNvPr id="6" name="Grupo 5">
            <a:extLst>
              <a:ext uri="{FF2B5EF4-FFF2-40B4-BE49-F238E27FC236}">
                <a16:creationId xmlns:a16="http://schemas.microsoft.com/office/drawing/2014/main" id="{49FB65A0-6B74-92E9-C686-1646A130432A}"/>
              </a:ext>
            </a:extLst>
          </p:cNvPr>
          <p:cNvGrpSpPr/>
          <p:nvPr/>
        </p:nvGrpSpPr>
        <p:grpSpPr>
          <a:xfrm>
            <a:off x="6921279" y="2975278"/>
            <a:ext cx="484411" cy="357188"/>
            <a:chOff x="6773640" y="2965537"/>
            <a:chExt cx="484411" cy="357188"/>
          </a:xfrm>
        </p:grpSpPr>
        <p:sp>
          <p:nvSpPr>
            <p:cNvPr id="3" name="CuadroTexto 2">
              <a:extLst>
                <a:ext uri="{FF2B5EF4-FFF2-40B4-BE49-F238E27FC236}">
                  <a16:creationId xmlns:a16="http://schemas.microsoft.com/office/drawing/2014/main" id="{1E7374A4-BBE8-38A8-941D-C5C6E8B29765}"/>
                </a:ext>
              </a:extLst>
            </p:cNvPr>
            <p:cNvSpPr txBox="1"/>
            <p:nvPr/>
          </p:nvSpPr>
          <p:spPr>
            <a:xfrm>
              <a:off x="6773640" y="2990243"/>
              <a:ext cx="482824" cy="307777"/>
            </a:xfrm>
            <a:prstGeom prst="rect">
              <a:avLst/>
            </a:prstGeom>
            <a:noFill/>
          </p:spPr>
          <p:txBody>
            <a:bodyPr wrap="none" rtlCol="0">
              <a:spAutoFit/>
            </a:bodyPr>
            <a:lstStyle/>
            <a:p>
              <a:r>
                <a:rPr lang="es-MX" dirty="0"/>
                <a:t>191</a:t>
              </a:r>
              <a:endParaRPr lang="es-CL" dirty="0"/>
            </a:p>
          </p:txBody>
        </p:sp>
        <p:sp>
          <p:nvSpPr>
            <p:cNvPr id="4" name="Elipse 3">
              <a:extLst>
                <a:ext uri="{FF2B5EF4-FFF2-40B4-BE49-F238E27FC236}">
                  <a16:creationId xmlns:a16="http://schemas.microsoft.com/office/drawing/2014/main" id="{BC4EEA26-10B2-8239-AFE0-1B5392D5D75E}"/>
                </a:ext>
              </a:extLst>
            </p:cNvPr>
            <p:cNvSpPr/>
            <p:nvPr/>
          </p:nvSpPr>
          <p:spPr>
            <a:xfrm>
              <a:off x="6773640" y="2965537"/>
              <a:ext cx="484411" cy="35718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grpSp>
        <p:nvGrpSpPr>
          <p:cNvPr id="7" name="Grupo 6">
            <a:extLst>
              <a:ext uri="{FF2B5EF4-FFF2-40B4-BE49-F238E27FC236}">
                <a16:creationId xmlns:a16="http://schemas.microsoft.com/office/drawing/2014/main" id="{E3174CA5-7522-BE85-A214-B44191278DD9}"/>
              </a:ext>
            </a:extLst>
          </p:cNvPr>
          <p:cNvGrpSpPr/>
          <p:nvPr/>
        </p:nvGrpSpPr>
        <p:grpSpPr>
          <a:xfrm>
            <a:off x="6922866" y="3658050"/>
            <a:ext cx="484411" cy="357188"/>
            <a:chOff x="6773640" y="2965537"/>
            <a:chExt cx="484411" cy="357188"/>
          </a:xfrm>
        </p:grpSpPr>
        <p:sp>
          <p:nvSpPr>
            <p:cNvPr id="8" name="CuadroTexto 7">
              <a:extLst>
                <a:ext uri="{FF2B5EF4-FFF2-40B4-BE49-F238E27FC236}">
                  <a16:creationId xmlns:a16="http://schemas.microsoft.com/office/drawing/2014/main" id="{51EC72FC-3204-FE6E-B77C-2BD79D422792}"/>
                </a:ext>
              </a:extLst>
            </p:cNvPr>
            <p:cNvSpPr txBox="1"/>
            <p:nvPr/>
          </p:nvSpPr>
          <p:spPr>
            <a:xfrm>
              <a:off x="6773640" y="2990243"/>
              <a:ext cx="433132" cy="307777"/>
            </a:xfrm>
            <a:prstGeom prst="rect">
              <a:avLst/>
            </a:prstGeom>
            <a:noFill/>
          </p:spPr>
          <p:txBody>
            <a:bodyPr wrap="none" rtlCol="0">
              <a:spAutoFit/>
            </a:bodyPr>
            <a:lstStyle/>
            <a:p>
              <a:r>
                <a:rPr lang="es-MX" dirty="0"/>
                <a:t> 31</a:t>
              </a:r>
              <a:endParaRPr lang="es-CL" dirty="0"/>
            </a:p>
          </p:txBody>
        </p:sp>
        <p:sp>
          <p:nvSpPr>
            <p:cNvPr id="9" name="Elipse 8">
              <a:extLst>
                <a:ext uri="{FF2B5EF4-FFF2-40B4-BE49-F238E27FC236}">
                  <a16:creationId xmlns:a16="http://schemas.microsoft.com/office/drawing/2014/main" id="{A7B45F0D-0E47-B137-EFE4-C345527E503D}"/>
                </a:ext>
              </a:extLst>
            </p:cNvPr>
            <p:cNvSpPr/>
            <p:nvPr/>
          </p:nvSpPr>
          <p:spPr>
            <a:xfrm>
              <a:off x="6773640" y="2965537"/>
              <a:ext cx="484411" cy="35718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grpSp>
        <p:nvGrpSpPr>
          <p:cNvPr id="10" name="Grupo 9">
            <a:extLst>
              <a:ext uri="{FF2B5EF4-FFF2-40B4-BE49-F238E27FC236}">
                <a16:creationId xmlns:a16="http://schemas.microsoft.com/office/drawing/2014/main" id="{A0B6F0AA-D1DF-0BA4-70F9-7F0B33EEC371}"/>
              </a:ext>
            </a:extLst>
          </p:cNvPr>
          <p:cNvGrpSpPr/>
          <p:nvPr/>
        </p:nvGrpSpPr>
        <p:grpSpPr>
          <a:xfrm>
            <a:off x="6924453" y="4375267"/>
            <a:ext cx="484411" cy="357188"/>
            <a:chOff x="6773640" y="2965537"/>
            <a:chExt cx="484411" cy="357188"/>
          </a:xfrm>
        </p:grpSpPr>
        <p:sp>
          <p:nvSpPr>
            <p:cNvPr id="11" name="CuadroTexto 10">
              <a:extLst>
                <a:ext uri="{FF2B5EF4-FFF2-40B4-BE49-F238E27FC236}">
                  <a16:creationId xmlns:a16="http://schemas.microsoft.com/office/drawing/2014/main" id="{42C4E486-478F-6BC0-E526-7A035EC48227}"/>
                </a:ext>
              </a:extLst>
            </p:cNvPr>
            <p:cNvSpPr txBox="1"/>
            <p:nvPr/>
          </p:nvSpPr>
          <p:spPr>
            <a:xfrm>
              <a:off x="6773640" y="2990243"/>
              <a:ext cx="482824" cy="307777"/>
            </a:xfrm>
            <a:prstGeom prst="rect">
              <a:avLst/>
            </a:prstGeom>
            <a:noFill/>
          </p:spPr>
          <p:txBody>
            <a:bodyPr wrap="none" rtlCol="0">
              <a:spAutoFit/>
            </a:bodyPr>
            <a:lstStyle/>
            <a:p>
              <a:r>
                <a:rPr lang="es-MX" dirty="0"/>
                <a:t>174</a:t>
              </a:r>
              <a:endParaRPr lang="es-CL" dirty="0"/>
            </a:p>
          </p:txBody>
        </p:sp>
        <p:sp>
          <p:nvSpPr>
            <p:cNvPr id="12" name="Elipse 11">
              <a:extLst>
                <a:ext uri="{FF2B5EF4-FFF2-40B4-BE49-F238E27FC236}">
                  <a16:creationId xmlns:a16="http://schemas.microsoft.com/office/drawing/2014/main" id="{58977682-7FCB-2009-A642-09C154143F34}"/>
                </a:ext>
              </a:extLst>
            </p:cNvPr>
            <p:cNvSpPr/>
            <p:nvPr/>
          </p:nvSpPr>
          <p:spPr>
            <a:xfrm>
              <a:off x="6773640" y="2965537"/>
              <a:ext cx="484411" cy="35718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a:extLst>
            <a:ext uri="{FF2B5EF4-FFF2-40B4-BE49-F238E27FC236}">
              <a16:creationId xmlns:a16="http://schemas.microsoft.com/office/drawing/2014/main" id="{54FDD398-78F8-1458-A0D2-64DDF3F9F572}"/>
            </a:ext>
          </a:extLst>
        </p:cNvPr>
        <p:cNvGrpSpPr/>
        <p:nvPr/>
      </p:nvGrpSpPr>
      <p:grpSpPr>
        <a:xfrm>
          <a:off x="0" y="0"/>
          <a:ext cx="0" cy="0"/>
          <a:chOff x="0" y="0"/>
          <a:chExt cx="0" cy="0"/>
        </a:xfrm>
      </p:grpSpPr>
      <p:sp>
        <p:nvSpPr>
          <p:cNvPr id="9" name="Rectángulo 8">
            <a:extLst>
              <a:ext uri="{FF2B5EF4-FFF2-40B4-BE49-F238E27FC236}">
                <a16:creationId xmlns:a16="http://schemas.microsoft.com/office/drawing/2014/main" id="{C8A64771-80D3-0018-052D-167DEF623C52}"/>
              </a:ext>
            </a:extLst>
          </p:cNvPr>
          <p:cNvSpPr/>
          <p:nvPr/>
        </p:nvSpPr>
        <p:spPr>
          <a:xfrm>
            <a:off x="2816351" y="1"/>
            <a:ext cx="1442839" cy="153618"/>
          </a:xfrm>
          <a:prstGeom prst="rect">
            <a:avLst/>
          </a:prstGeom>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10" name="Rectángulo 9">
            <a:extLst>
              <a:ext uri="{FF2B5EF4-FFF2-40B4-BE49-F238E27FC236}">
                <a16:creationId xmlns:a16="http://schemas.microsoft.com/office/drawing/2014/main" id="{06437F59-D404-0507-0AB1-8B7F0DDF2EF2}"/>
              </a:ext>
            </a:extLst>
          </p:cNvPr>
          <p:cNvSpPr/>
          <p:nvPr/>
        </p:nvSpPr>
        <p:spPr>
          <a:xfrm>
            <a:off x="4259191" y="1"/>
            <a:ext cx="1554309" cy="153618"/>
          </a:xfrm>
          <a:prstGeom prst="rect">
            <a:avLst/>
          </a:prstGeom>
          <a:solidFill>
            <a:srgbClr val="FF0000"/>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FF0000"/>
              </a:highlight>
            </a:endParaRPr>
          </a:p>
        </p:txBody>
      </p:sp>
      <p:sp>
        <p:nvSpPr>
          <p:cNvPr id="11" name="Rectángulo: esquinas redondeadas 10">
            <a:extLst>
              <a:ext uri="{FF2B5EF4-FFF2-40B4-BE49-F238E27FC236}">
                <a16:creationId xmlns:a16="http://schemas.microsoft.com/office/drawing/2014/main" id="{48C6FF33-82FF-49E2-0236-CB63704B0B42}"/>
              </a:ext>
            </a:extLst>
          </p:cNvPr>
          <p:cNvSpPr/>
          <p:nvPr/>
        </p:nvSpPr>
        <p:spPr>
          <a:xfrm>
            <a:off x="-643738" y="1671639"/>
            <a:ext cx="4187038" cy="4187836"/>
          </a:xfrm>
          <a:prstGeom prst="roundRect">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12" name="Imagen 11">
            <a:extLst>
              <a:ext uri="{FF2B5EF4-FFF2-40B4-BE49-F238E27FC236}">
                <a16:creationId xmlns:a16="http://schemas.microsoft.com/office/drawing/2014/main" id="{5F3B9E23-6ED5-D6B0-9F8C-3856AB5F5F9B}"/>
              </a:ext>
            </a:extLst>
          </p:cNvPr>
          <p:cNvPicPr>
            <a:picLocks noChangeAspect="1"/>
          </p:cNvPicPr>
          <p:nvPr/>
        </p:nvPicPr>
        <p:blipFill>
          <a:blip r:embed="rId3"/>
          <a:stretch>
            <a:fillRect/>
          </a:stretch>
        </p:blipFill>
        <p:spPr>
          <a:xfrm>
            <a:off x="398421" y="4433480"/>
            <a:ext cx="1975275" cy="591363"/>
          </a:xfrm>
          <a:prstGeom prst="rect">
            <a:avLst/>
          </a:prstGeom>
        </p:spPr>
      </p:pic>
      <p:sp>
        <p:nvSpPr>
          <p:cNvPr id="2" name="Google Shape;141;p20">
            <a:extLst>
              <a:ext uri="{FF2B5EF4-FFF2-40B4-BE49-F238E27FC236}">
                <a16:creationId xmlns:a16="http://schemas.microsoft.com/office/drawing/2014/main" id="{17A96100-99DB-B2BE-9D85-6D29F313E5AC}"/>
              </a:ext>
            </a:extLst>
          </p:cNvPr>
          <p:cNvSpPr txBox="1"/>
          <p:nvPr/>
        </p:nvSpPr>
        <p:spPr>
          <a:xfrm>
            <a:off x="294733" y="318506"/>
            <a:ext cx="2676000" cy="1223382"/>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s-419" sz="2500" dirty="0">
                <a:solidFill>
                  <a:schemeClr val="bg1"/>
                </a:solidFill>
                <a:latin typeface="Montserrat Black"/>
                <a:ea typeface="Montserrat Black"/>
                <a:cs typeface="Montserrat Black"/>
                <a:sym typeface="Montserrat Black"/>
              </a:rPr>
              <a:t>DISPOSITIVOS DE CUIDADOS INFANTILES </a:t>
            </a:r>
            <a:endParaRPr sz="2500" dirty="0">
              <a:solidFill>
                <a:schemeClr val="bg1"/>
              </a:solidFill>
              <a:latin typeface="Montserrat Black"/>
              <a:ea typeface="Montserrat Black"/>
              <a:cs typeface="Montserrat Black"/>
              <a:sym typeface="Montserrat Black"/>
            </a:endParaRPr>
          </a:p>
        </p:txBody>
      </p:sp>
      <p:sp>
        <p:nvSpPr>
          <p:cNvPr id="3" name="Google Shape;142;p20">
            <a:extLst>
              <a:ext uri="{FF2B5EF4-FFF2-40B4-BE49-F238E27FC236}">
                <a16:creationId xmlns:a16="http://schemas.microsoft.com/office/drawing/2014/main" id="{781D565C-1FB0-A3DA-ACB6-45105F2285A2}"/>
              </a:ext>
            </a:extLst>
          </p:cNvPr>
          <p:cNvSpPr txBox="1"/>
          <p:nvPr/>
        </p:nvSpPr>
        <p:spPr>
          <a:xfrm>
            <a:off x="134152" y="1851905"/>
            <a:ext cx="2795348" cy="89252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b="1" dirty="0">
                <a:solidFill>
                  <a:schemeClr val="tx1"/>
                </a:solidFill>
                <a:latin typeface="Montserrat"/>
                <a:ea typeface="Montserrat"/>
                <a:cs typeface="Montserrat"/>
                <a:sym typeface="Montserrat"/>
              </a:rPr>
              <a:t>Sala Cuna (5), Jardín Infantil (6) y Club Escolar (14)</a:t>
            </a:r>
            <a:endParaRPr b="1" dirty="0">
              <a:solidFill>
                <a:schemeClr val="tx1"/>
              </a:solidFill>
              <a:latin typeface="Montserrat"/>
              <a:ea typeface="Montserrat"/>
              <a:cs typeface="Montserrat"/>
              <a:sym typeface="Montserrat"/>
            </a:endParaRPr>
          </a:p>
          <a:p>
            <a:pPr marL="0" lvl="0" indent="0" algn="l" rtl="0">
              <a:lnSpc>
                <a:spcPct val="90000"/>
              </a:lnSpc>
              <a:spcBef>
                <a:spcPts val="0"/>
              </a:spcBef>
              <a:spcAft>
                <a:spcPts val="0"/>
              </a:spcAft>
              <a:buNone/>
            </a:pPr>
            <a:endParaRPr lang="es-MX" sz="1000" dirty="0">
              <a:solidFill>
                <a:srgbClr val="3547C7"/>
              </a:solidFill>
              <a:latin typeface="Montserrat Black"/>
              <a:ea typeface="Montserrat Black"/>
              <a:cs typeface="Montserrat Black"/>
              <a:sym typeface="Montserrat Black"/>
            </a:endParaRPr>
          </a:p>
          <a:p>
            <a:pPr marL="0" lvl="0" indent="0" algn="l" rtl="0">
              <a:lnSpc>
                <a:spcPct val="90000"/>
              </a:lnSpc>
              <a:spcBef>
                <a:spcPts val="0"/>
              </a:spcBef>
              <a:spcAft>
                <a:spcPts val="0"/>
              </a:spcAft>
              <a:buNone/>
            </a:pPr>
            <a:endParaRPr sz="1000" dirty="0">
              <a:solidFill>
                <a:srgbClr val="3547C7"/>
              </a:solidFill>
              <a:latin typeface="Montserrat Black"/>
              <a:ea typeface="Montserrat Black"/>
              <a:cs typeface="Montserrat Black"/>
              <a:sym typeface="Montserrat Black"/>
            </a:endParaRPr>
          </a:p>
        </p:txBody>
      </p:sp>
      <p:sp>
        <p:nvSpPr>
          <p:cNvPr id="4" name="CuadroTexto 3">
            <a:extLst>
              <a:ext uri="{FF2B5EF4-FFF2-40B4-BE49-F238E27FC236}">
                <a16:creationId xmlns:a16="http://schemas.microsoft.com/office/drawing/2014/main" id="{A1EAD402-7E04-2BB4-C1BC-260ED5A2AB34}"/>
              </a:ext>
            </a:extLst>
          </p:cNvPr>
          <p:cNvSpPr txBox="1"/>
          <p:nvPr/>
        </p:nvSpPr>
        <p:spPr>
          <a:xfrm>
            <a:off x="0" y="2571750"/>
            <a:ext cx="3171825" cy="1754326"/>
          </a:xfrm>
          <a:prstGeom prst="rect">
            <a:avLst/>
          </a:prstGeom>
          <a:noFill/>
        </p:spPr>
        <p:txBody>
          <a:bodyPr wrap="square">
            <a:spAutoFit/>
          </a:bodyPr>
          <a:lstStyle/>
          <a:p>
            <a:pPr algn="just"/>
            <a:r>
              <a:rPr lang="es-ES" sz="1200" dirty="0"/>
              <a:t>Tanto el Jardín Infantil como el Club Escolar,  son dispositivos de cuidados infantiles con los que cuenta el hospital para dar apoyo a los funcionarios que lo requieran, estas unidades están fuertemente ligadas a la identidad del Hospital, siendo varias las generaciones de hijos de funcionarios que han pasado por sus dependencias.</a:t>
            </a:r>
            <a:endParaRPr lang="es-CL" sz="1200" dirty="0"/>
          </a:p>
        </p:txBody>
      </p:sp>
      <p:pic>
        <p:nvPicPr>
          <p:cNvPr id="6" name="Imagen 5">
            <a:extLst>
              <a:ext uri="{FF2B5EF4-FFF2-40B4-BE49-F238E27FC236}">
                <a16:creationId xmlns:a16="http://schemas.microsoft.com/office/drawing/2014/main" id="{0CE2EBE4-4BBB-FB08-EE06-665353E6EB3A}"/>
              </a:ext>
            </a:extLst>
          </p:cNvPr>
          <p:cNvPicPr>
            <a:picLocks noChangeAspect="1"/>
          </p:cNvPicPr>
          <p:nvPr/>
        </p:nvPicPr>
        <p:blipFill>
          <a:blip r:embed="rId4"/>
          <a:stretch>
            <a:fillRect/>
          </a:stretch>
        </p:blipFill>
        <p:spPr>
          <a:xfrm>
            <a:off x="5822592" y="3735106"/>
            <a:ext cx="1181939" cy="1181939"/>
          </a:xfrm>
          <a:prstGeom prst="rect">
            <a:avLst/>
          </a:prstGeom>
        </p:spPr>
      </p:pic>
      <p:pic>
        <p:nvPicPr>
          <p:cNvPr id="15" name="Imagen 14">
            <a:extLst>
              <a:ext uri="{FF2B5EF4-FFF2-40B4-BE49-F238E27FC236}">
                <a16:creationId xmlns:a16="http://schemas.microsoft.com/office/drawing/2014/main" id="{05D9E22E-1C13-8F6D-D4C5-5661781FE2FF}"/>
              </a:ext>
            </a:extLst>
          </p:cNvPr>
          <p:cNvPicPr>
            <a:picLocks noChangeAspect="1"/>
          </p:cNvPicPr>
          <p:nvPr/>
        </p:nvPicPr>
        <p:blipFill>
          <a:blip r:embed="rId5"/>
          <a:stretch>
            <a:fillRect/>
          </a:stretch>
        </p:blipFill>
        <p:spPr>
          <a:xfrm>
            <a:off x="7106677" y="264006"/>
            <a:ext cx="1181939" cy="1181939"/>
          </a:xfrm>
          <a:prstGeom prst="rect">
            <a:avLst/>
          </a:prstGeom>
        </p:spPr>
      </p:pic>
      <p:pic>
        <p:nvPicPr>
          <p:cNvPr id="17" name="Imagen 16">
            <a:extLst>
              <a:ext uri="{FF2B5EF4-FFF2-40B4-BE49-F238E27FC236}">
                <a16:creationId xmlns:a16="http://schemas.microsoft.com/office/drawing/2014/main" id="{A02E7F02-3FB4-F2D5-E9DF-BBD8354D2FD3}"/>
              </a:ext>
            </a:extLst>
          </p:cNvPr>
          <p:cNvPicPr>
            <a:picLocks noChangeAspect="1"/>
          </p:cNvPicPr>
          <p:nvPr/>
        </p:nvPicPr>
        <p:blipFill>
          <a:blip r:embed="rId6"/>
          <a:stretch>
            <a:fillRect/>
          </a:stretch>
        </p:blipFill>
        <p:spPr>
          <a:xfrm>
            <a:off x="3744433" y="489700"/>
            <a:ext cx="1181939" cy="1181939"/>
          </a:xfrm>
          <a:prstGeom prst="rect">
            <a:avLst/>
          </a:prstGeom>
        </p:spPr>
      </p:pic>
    </p:spTree>
    <p:extLst>
      <p:ext uri="{BB962C8B-B14F-4D97-AF65-F5344CB8AC3E}">
        <p14:creationId xmlns:p14="http://schemas.microsoft.com/office/powerpoint/2010/main" val="314072564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a:extLst>
            <a:ext uri="{FF2B5EF4-FFF2-40B4-BE49-F238E27FC236}">
              <a16:creationId xmlns:a16="http://schemas.microsoft.com/office/drawing/2014/main" id="{516AAA0F-A633-A638-656F-0F4BB36C22AB}"/>
            </a:ext>
          </a:extLst>
        </p:cNvPr>
        <p:cNvGrpSpPr/>
        <p:nvPr/>
      </p:nvGrpSpPr>
      <p:grpSpPr>
        <a:xfrm>
          <a:off x="0" y="0"/>
          <a:ext cx="0" cy="0"/>
          <a:chOff x="0" y="0"/>
          <a:chExt cx="0" cy="0"/>
        </a:xfrm>
      </p:grpSpPr>
      <p:sp>
        <p:nvSpPr>
          <p:cNvPr id="8" name="Diagrama de flujo: conector 7">
            <a:extLst>
              <a:ext uri="{FF2B5EF4-FFF2-40B4-BE49-F238E27FC236}">
                <a16:creationId xmlns:a16="http://schemas.microsoft.com/office/drawing/2014/main" id="{C05FB474-E98E-D9C4-3D20-C72907C01A38}"/>
              </a:ext>
            </a:extLst>
          </p:cNvPr>
          <p:cNvSpPr/>
          <p:nvPr/>
        </p:nvSpPr>
        <p:spPr>
          <a:xfrm>
            <a:off x="160570" y="730449"/>
            <a:ext cx="4357482" cy="4018972"/>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68" name="Google Shape;68;p15" title="logo-1.png">
            <a:extLst>
              <a:ext uri="{FF2B5EF4-FFF2-40B4-BE49-F238E27FC236}">
                <a16:creationId xmlns:a16="http://schemas.microsoft.com/office/drawing/2014/main" id="{F31D3417-4F3D-B03E-AD28-B56123A59C62}"/>
              </a:ext>
            </a:extLst>
          </p:cNvPr>
          <p:cNvPicPr preferRelativeResize="0"/>
          <p:nvPr/>
        </p:nvPicPr>
        <p:blipFill>
          <a:blip r:embed="rId5">
            <a:alphaModFix/>
          </a:blip>
          <a:stretch>
            <a:fillRect/>
          </a:stretch>
        </p:blipFill>
        <p:spPr>
          <a:xfrm>
            <a:off x="160570" y="280274"/>
            <a:ext cx="1511398" cy="450175"/>
          </a:xfrm>
          <a:prstGeom prst="rect">
            <a:avLst/>
          </a:prstGeom>
          <a:noFill/>
          <a:ln>
            <a:noFill/>
          </a:ln>
        </p:spPr>
      </p:pic>
      <p:sp>
        <p:nvSpPr>
          <p:cNvPr id="7" name="CuadroTexto 6">
            <a:extLst>
              <a:ext uri="{FF2B5EF4-FFF2-40B4-BE49-F238E27FC236}">
                <a16:creationId xmlns:a16="http://schemas.microsoft.com/office/drawing/2014/main" id="{29450F15-348A-64CF-E9E2-E538062B087D}"/>
              </a:ext>
            </a:extLst>
          </p:cNvPr>
          <p:cNvSpPr txBox="1"/>
          <p:nvPr/>
        </p:nvSpPr>
        <p:spPr>
          <a:xfrm>
            <a:off x="6111108" y="1543146"/>
            <a:ext cx="1300612" cy="477054"/>
          </a:xfrm>
          <a:prstGeom prst="rect">
            <a:avLst/>
          </a:prstGeom>
          <a:noFill/>
        </p:spPr>
        <p:txBody>
          <a:bodyPr wrap="square">
            <a:spAutoFit/>
          </a:bodyPr>
          <a:lstStyle/>
          <a:p>
            <a:r>
              <a:rPr lang="es-CL" sz="2400" b="1" dirty="0">
                <a:solidFill>
                  <a:schemeClr val="accent1">
                    <a:lumMod val="50000"/>
                  </a:schemeClr>
                </a:solidFill>
                <a:latin typeface="Montserrat" panose="00000500000000000000" pitchFamily="2" charset="0"/>
              </a:rPr>
              <a:t>Visión</a:t>
            </a:r>
            <a:r>
              <a:rPr lang="es-CL" sz="2400" dirty="0">
                <a:solidFill>
                  <a:schemeClr val="accent1">
                    <a:lumMod val="50000"/>
                  </a:schemeClr>
                </a:solidFill>
                <a:latin typeface="Montserrat" panose="00000500000000000000" pitchFamily="2" charset="0"/>
              </a:rPr>
              <a:t> </a:t>
            </a:r>
          </a:p>
        </p:txBody>
      </p:sp>
      <p:sp>
        <p:nvSpPr>
          <p:cNvPr id="9" name="Google Shape;69;p15">
            <a:extLst>
              <a:ext uri="{FF2B5EF4-FFF2-40B4-BE49-F238E27FC236}">
                <a16:creationId xmlns:a16="http://schemas.microsoft.com/office/drawing/2014/main" id="{82CEB56F-CED2-35CF-A348-88DEBAFEE114}"/>
              </a:ext>
            </a:extLst>
          </p:cNvPr>
          <p:cNvSpPr txBox="1"/>
          <p:nvPr/>
        </p:nvSpPr>
        <p:spPr>
          <a:xfrm>
            <a:off x="4742597" y="2113893"/>
            <a:ext cx="4177778" cy="2139815"/>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ES" dirty="0">
                <a:solidFill>
                  <a:schemeClr val="accent1">
                    <a:lumMod val="50000"/>
                  </a:schemeClr>
                </a:solidFill>
                <a:latin typeface="Montserrat"/>
                <a:ea typeface="Montserrat"/>
                <a:cs typeface="Montserrat"/>
                <a:sym typeface="Montserrat"/>
              </a:rPr>
              <a:t>Llegar a ser un hospital inserto y reconocido por la comunidad por su </a:t>
            </a:r>
            <a:r>
              <a:rPr lang="es-ES" b="1" dirty="0">
                <a:solidFill>
                  <a:schemeClr val="accent1">
                    <a:lumMod val="50000"/>
                  </a:schemeClr>
                </a:solidFill>
                <a:latin typeface="Montserrat"/>
                <a:ea typeface="Montserrat"/>
                <a:cs typeface="Montserrat"/>
                <a:sym typeface="Montserrat"/>
              </a:rPr>
              <a:t>buena calidad de atención,</a:t>
            </a:r>
            <a:r>
              <a:rPr lang="es-ES" dirty="0">
                <a:solidFill>
                  <a:schemeClr val="accent1">
                    <a:lumMod val="50000"/>
                  </a:schemeClr>
                </a:solidFill>
                <a:latin typeface="Montserrat"/>
                <a:ea typeface="Montserrat"/>
                <a:cs typeface="Montserrat"/>
                <a:sym typeface="Montserrat"/>
              </a:rPr>
              <a:t> teniendo como principal recurso a </a:t>
            </a:r>
            <a:r>
              <a:rPr lang="es-ES" b="1" dirty="0">
                <a:solidFill>
                  <a:schemeClr val="accent1">
                    <a:lumMod val="50000"/>
                  </a:schemeClr>
                </a:solidFill>
                <a:latin typeface="Montserrat"/>
                <a:ea typeface="Montserrat"/>
                <a:cs typeface="Montserrat"/>
                <a:sym typeface="Montserrat"/>
              </a:rPr>
              <a:t>funcionarios con vocación de servicio</a:t>
            </a:r>
            <a:r>
              <a:rPr lang="es-ES" dirty="0">
                <a:solidFill>
                  <a:schemeClr val="accent1">
                    <a:lumMod val="50000"/>
                  </a:schemeClr>
                </a:solidFill>
                <a:latin typeface="Montserrat"/>
                <a:ea typeface="Montserrat"/>
                <a:cs typeface="Montserrat"/>
                <a:sym typeface="Montserrat"/>
              </a:rPr>
              <a:t>, al usuario como objetivo central y el </a:t>
            </a:r>
            <a:r>
              <a:rPr lang="es-ES" b="1" dirty="0">
                <a:solidFill>
                  <a:schemeClr val="accent1">
                    <a:lumMod val="50000"/>
                  </a:schemeClr>
                </a:solidFill>
                <a:latin typeface="Montserrat"/>
                <a:ea typeface="Montserrat"/>
                <a:cs typeface="Montserrat"/>
                <a:sym typeface="Montserrat"/>
              </a:rPr>
              <a:t>trabajo en equipo </a:t>
            </a:r>
            <a:r>
              <a:rPr lang="es-ES" dirty="0">
                <a:solidFill>
                  <a:schemeClr val="accent1">
                    <a:lumMod val="50000"/>
                  </a:schemeClr>
                </a:solidFill>
                <a:latin typeface="Montserrat"/>
                <a:ea typeface="Montserrat"/>
                <a:cs typeface="Montserrat"/>
                <a:sym typeface="Montserrat"/>
              </a:rPr>
              <a:t>como el medio para el desarrollo y la mejora continua.</a:t>
            </a:r>
          </a:p>
        </p:txBody>
      </p:sp>
      <p:pic>
        <p:nvPicPr>
          <p:cNvPr id="13" name="Imagen 12">
            <a:extLst>
              <a:ext uri="{FF2B5EF4-FFF2-40B4-BE49-F238E27FC236}">
                <a16:creationId xmlns:a16="http://schemas.microsoft.com/office/drawing/2014/main" id="{76142431-0228-18DC-E4AC-DCFBA0B56C02}"/>
              </a:ext>
            </a:extLst>
          </p:cNvPr>
          <p:cNvPicPr>
            <a:picLocks noChangeAspect="1"/>
          </p:cNvPicPr>
          <p:nvPr/>
        </p:nvPicPr>
        <p:blipFill>
          <a:blip r:embed="rId6"/>
          <a:stretch>
            <a:fillRect/>
          </a:stretch>
        </p:blipFill>
        <p:spPr>
          <a:xfrm>
            <a:off x="471525" y="3236156"/>
            <a:ext cx="1335844" cy="1335844"/>
          </a:xfrm>
          <a:prstGeom prst="rect">
            <a:avLst/>
          </a:prstGeom>
        </p:spPr>
      </p:pic>
      <p:pic>
        <p:nvPicPr>
          <p:cNvPr id="15" name="Imagen 14">
            <a:extLst>
              <a:ext uri="{FF2B5EF4-FFF2-40B4-BE49-F238E27FC236}">
                <a16:creationId xmlns:a16="http://schemas.microsoft.com/office/drawing/2014/main" id="{F99416CE-D988-32DD-3FB0-82FAF7D1885D}"/>
              </a:ext>
            </a:extLst>
          </p:cNvPr>
          <p:cNvPicPr>
            <a:picLocks noChangeAspect="1"/>
          </p:cNvPicPr>
          <p:nvPr/>
        </p:nvPicPr>
        <p:blipFill>
          <a:blip r:embed="rId7"/>
          <a:stretch>
            <a:fillRect/>
          </a:stretch>
        </p:blipFill>
        <p:spPr>
          <a:xfrm>
            <a:off x="17963" y="778049"/>
            <a:ext cx="1335844" cy="1335844"/>
          </a:xfrm>
          <a:prstGeom prst="rect">
            <a:avLst/>
          </a:prstGeom>
        </p:spPr>
      </p:pic>
      <p:pic>
        <p:nvPicPr>
          <p:cNvPr id="17" name="Imagen 16">
            <a:extLst>
              <a:ext uri="{FF2B5EF4-FFF2-40B4-BE49-F238E27FC236}">
                <a16:creationId xmlns:a16="http://schemas.microsoft.com/office/drawing/2014/main" id="{BC4CE747-25B1-8D85-4A40-F5E30FA76052}"/>
              </a:ext>
            </a:extLst>
          </p:cNvPr>
          <p:cNvPicPr>
            <a:picLocks noChangeAspect="1"/>
          </p:cNvPicPr>
          <p:nvPr/>
        </p:nvPicPr>
        <p:blipFill>
          <a:blip r:embed="rId8"/>
          <a:stretch>
            <a:fillRect/>
          </a:stretch>
        </p:blipFill>
        <p:spPr>
          <a:xfrm>
            <a:off x="3130576" y="207302"/>
            <a:ext cx="1335844" cy="1335844"/>
          </a:xfrm>
          <a:prstGeom prst="rect">
            <a:avLst/>
          </a:prstGeom>
        </p:spPr>
      </p:pic>
      <p:pic>
        <p:nvPicPr>
          <p:cNvPr id="2" name="Imagen 1">
            <a:extLst>
              <a:ext uri="{FF2B5EF4-FFF2-40B4-BE49-F238E27FC236}">
                <a16:creationId xmlns:a16="http://schemas.microsoft.com/office/drawing/2014/main" id="{312DC50A-43D9-BE18-5FE7-E7B5FE48BD35}"/>
              </a:ext>
            </a:extLst>
          </p:cNvPr>
          <p:cNvPicPr>
            <a:picLocks noChangeAspect="1"/>
          </p:cNvPicPr>
          <p:nvPr/>
        </p:nvPicPr>
        <p:blipFill>
          <a:blip r:embed="rId9"/>
          <a:stretch>
            <a:fillRect/>
          </a:stretch>
        </p:blipFill>
        <p:spPr>
          <a:xfrm>
            <a:off x="7408573" y="0"/>
            <a:ext cx="1635416" cy="1106935"/>
          </a:xfrm>
          <a:prstGeom prst="rect">
            <a:avLst/>
          </a:prstGeom>
        </p:spPr>
      </p:pic>
    </p:spTree>
    <p:extLst>
      <p:ext uri="{BB962C8B-B14F-4D97-AF65-F5344CB8AC3E}">
        <p14:creationId xmlns:p14="http://schemas.microsoft.com/office/powerpoint/2010/main" val="33166895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
          <a:extLst>
            <a:ext uri="{FF2B5EF4-FFF2-40B4-BE49-F238E27FC236}">
              <a16:creationId xmlns:a16="http://schemas.microsoft.com/office/drawing/2014/main" id="{A782F99F-C804-88F0-40D0-C1B4975F2BF2}"/>
            </a:ext>
          </a:extLst>
        </p:cNvPr>
        <p:cNvGrpSpPr/>
        <p:nvPr/>
      </p:nvGrpSpPr>
      <p:grpSpPr>
        <a:xfrm>
          <a:off x="0" y="0"/>
          <a:ext cx="0" cy="0"/>
          <a:chOff x="0" y="0"/>
          <a:chExt cx="0" cy="0"/>
        </a:xfrm>
      </p:grpSpPr>
      <p:sp>
        <p:nvSpPr>
          <p:cNvPr id="75" name="Google Shape;75;p16">
            <a:extLst>
              <a:ext uri="{FF2B5EF4-FFF2-40B4-BE49-F238E27FC236}">
                <a16:creationId xmlns:a16="http://schemas.microsoft.com/office/drawing/2014/main" id="{C3FF4C59-99E7-A4DD-882C-83C0A60296F8}"/>
              </a:ext>
            </a:extLst>
          </p:cNvPr>
          <p:cNvSpPr txBox="1"/>
          <p:nvPr/>
        </p:nvSpPr>
        <p:spPr>
          <a:xfrm>
            <a:off x="707550" y="277222"/>
            <a:ext cx="7728900" cy="630912"/>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900" b="1" i="0" u="none" strike="noStrike" kern="0" cap="none" spc="0" normalizeH="0" baseline="0" noProof="0" dirty="0">
                <a:ln>
                  <a:noFill/>
                </a:ln>
                <a:solidFill>
                  <a:srgbClr val="3547C7"/>
                </a:solidFill>
                <a:effectLst/>
                <a:uLnTx/>
                <a:uFillTx/>
                <a:latin typeface="Montserrat Black" panose="00000A00000000000000" pitchFamily="2" charset="0"/>
                <a:ea typeface="Montserrat Black"/>
                <a:cs typeface="Montserrat Black"/>
                <a:sym typeface="Montserrat"/>
              </a:rPr>
              <a:t>COMITÉ PARITARIO</a:t>
            </a:r>
            <a:endParaRPr kumimoji="0" sz="2900" b="1" i="0" u="none" strike="noStrike" kern="0" cap="none" spc="0" normalizeH="0" baseline="0" noProof="0" dirty="0">
              <a:ln>
                <a:noFill/>
              </a:ln>
              <a:solidFill>
                <a:srgbClr val="3547C7"/>
              </a:solidFill>
              <a:effectLst/>
              <a:uLnTx/>
              <a:uFillTx/>
              <a:latin typeface="Montserrat Black" panose="00000A00000000000000" pitchFamily="2" charset="0"/>
              <a:ea typeface="Montserrat Black"/>
              <a:cs typeface="Montserrat Black"/>
              <a:sym typeface="Montserrat Black"/>
            </a:endParaRPr>
          </a:p>
        </p:txBody>
      </p:sp>
      <p:sp>
        <p:nvSpPr>
          <p:cNvPr id="77" name="Google Shape;77;p16">
            <a:extLst>
              <a:ext uri="{FF2B5EF4-FFF2-40B4-BE49-F238E27FC236}">
                <a16:creationId xmlns:a16="http://schemas.microsoft.com/office/drawing/2014/main" id="{BB8619F2-4F38-2F22-05CE-3E7E55086267}"/>
              </a:ext>
            </a:extLst>
          </p:cNvPr>
          <p:cNvSpPr/>
          <p:nvPr/>
        </p:nvSpPr>
        <p:spPr>
          <a:xfrm>
            <a:off x="2789150" y="1446987"/>
            <a:ext cx="1812000" cy="3460769"/>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000000"/>
              </a:solidFill>
              <a:effectLst/>
              <a:uLnTx/>
              <a:uFillTx/>
              <a:latin typeface="Montserrat" panose="00000500000000000000" pitchFamily="2" charset="0"/>
              <a:ea typeface="Montserrat Black"/>
              <a:cs typeface="Montserrat Black"/>
              <a:sym typeface="Montserrat Black"/>
            </a:endParaRPr>
          </a:p>
        </p:txBody>
      </p:sp>
      <p:sp>
        <p:nvSpPr>
          <p:cNvPr id="82" name="Google Shape;82;p16">
            <a:extLst>
              <a:ext uri="{FF2B5EF4-FFF2-40B4-BE49-F238E27FC236}">
                <a16:creationId xmlns:a16="http://schemas.microsoft.com/office/drawing/2014/main" id="{BA2D8618-DD0D-6B6B-DBE9-3458B5E3A44A}"/>
              </a:ext>
            </a:extLst>
          </p:cNvPr>
          <p:cNvSpPr/>
          <p:nvPr/>
        </p:nvSpPr>
        <p:spPr>
          <a:xfrm>
            <a:off x="4772925" y="1446987"/>
            <a:ext cx="1858800" cy="3460769"/>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000000"/>
              </a:solidFill>
              <a:effectLst/>
              <a:uLnTx/>
              <a:uFillTx/>
              <a:latin typeface="Montserrat" panose="00000500000000000000" pitchFamily="2" charset="0"/>
              <a:ea typeface="Montserrat Black"/>
              <a:cs typeface="Montserrat Black"/>
              <a:sym typeface="Montserrat Black"/>
            </a:endParaRPr>
          </a:p>
        </p:txBody>
      </p:sp>
      <p:sp>
        <p:nvSpPr>
          <p:cNvPr id="87" name="Google Shape;87;p16">
            <a:extLst>
              <a:ext uri="{FF2B5EF4-FFF2-40B4-BE49-F238E27FC236}">
                <a16:creationId xmlns:a16="http://schemas.microsoft.com/office/drawing/2014/main" id="{8CC15832-55D1-42B1-77CC-A5767E785C7A}"/>
              </a:ext>
            </a:extLst>
          </p:cNvPr>
          <p:cNvSpPr/>
          <p:nvPr/>
        </p:nvSpPr>
        <p:spPr>
          <a:xfrm>
            <a:off x="6756700" y="1474611"/>
            <a:ext cx="1858800" cy="3433145"/>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Montserrat Black"/>
              <a:ea typeface="Montserrat Black"/>
              <a:cs typeface="Montserrat Black"/>
              <a:sym typeface="Montserrat Black"/>
            </a:endParaRPr>
          </a:p>
        </p:txBody>
      </p:sp>
      <p:sp>
        <p:nvSpPr>
          <p:cNvPr id="92" name="Google Shape;92;p16">
            <a:extLst>
              <a:ext uri="{FF2B5EF4-FFF2-40B4-BE49-F238E27FC236}">
                <a16:creationId xmlns:a16="http://schemas.microsoft.com/office/drawing/2014/main" id="{EFD4F339-B682-C57C-B24B-589F0DA51389}"/>
              </a:ext>
            </a:extLst>
          </p:cNvPr>
          <p:cNvSpPr/>
          <p:nvPr/>
        </p:nvSpPr>
        <p:spPr>
          <a:xfrm>
            <a:off x="805375" y="1446987"/>
            <a:ext cx="1812000" cy="3460769"/>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000000"/>
              </a:solidFill>
              <a:effectLst/>
              <a:uLnTx/>
              <a:uFillTx/>
              <a:latin typeface="Montserrat" panose="00000500000000000000" pitchFamily="2" charset="0"/>
              <a:ea typeface="Montserrat Black"/>
              <a:cs typeface="Montserrat Black"/>
              <a:sym typeface="Montserrat Black"/>
            </a:endParaRPr>
          </a:p>
        </p:txBody>
      </p:sp>
      <p:pic>
        <p:nvPicPr>
          <p:cNvPr id="2" name="Imagen 1">
            <a:extLst>
              <a:ext uri="{FF2B5EF4-FFF2-40B4-BE49-F238E27FC236}">
                <a16:creationId xmlns:a16="http://schemas.microsoft.com/office/drawing/2014/main" id="{1A51E7B0-C33E-6A9C-E2FF-665F5548B443}"/>
              </a:ext>
            </a:extLst>
          </p:cNvPr>
          <p:cNvPicPr>
            <a:picLocks noChangeAspect="1"/>
          </p:cNvPicPr>
          <p:nvPr/>
        </p:nvPicPr>
        <p:blipFill>
          <a:blip r:embed="rId4"/>
          <a:stretch>
            <a:fillRect/>
          </a:stretch>
        </p:blipFill>
        <p:spPr>
          <a:xfrm>
            <a:off x="260345" y="1000193"/>
            <a:ext cx="2701295" cy="2021614"/>
          </a:xfrm>
          <a:prstGeom prst="rect">
            <a:avLst/>
          </a:prstGeom>
        </p:spPr>
      </p:pic>
      <p:pic>
        <p:nvPicPr>
          <p:cNvPr id="9" name="Imagen 8">
            <a:extLst>
              <a:ext uri="{FF2B5EF4-FFF2-40B4-BE49-F238E27FC236}">
                <a16:creationId xmlns:a16="http://schemas.microsoft.com/office/drawing/2014/main" id="{97E07A71-B126-6179-46A1-391841243BCF}"/>
              </a:ext>
            </a:extLst>
          </p:cNvPr>
          <p:cNvPicPr>
            <a:picLocks noChangeAspect="1"/>
          </p:cNvPicPr>
          <p:nvPr/>
        </p:nvPicPr>
        <p:blipFill>
          <a:blip r:embed="rId5"/>
          <a:stretch>
            <a:fillRect/>
          </a:stretch>
        </p:blipFill>
        <p:spPr>
          <a:xfrm>
            <a:off x="242321" y="2671663"/>
            <a:ext cx="2737341" cy="2286198"/>
          </a:xfrm>
          <a:prstGeom prst="rect">
            <a:avLst/>
          </a:prstGeom>
        </p:spPr>
      </p:pic>
      <p:pic>
        <p:nvPicPr>
          <p:cNvPr id="11" name="Imagen 10">
            <a:extLst>
              <a:ext uri="{FF2B5EF4-FFF2-40B4-BE49-F238E27FC236}">
                <a16:creationId xmlns:a16="http://schemas.microsoft.com/office/drawing/2014/main" id="{630D829D-FFAF-E281-8F89-94E262534FBC}"/>
              </a:ext>
            </a:extLst>
          </p:cNvPr>
          <p:cNvPicPr>
            <a:picLocks noChangeAspect="1"/>
          </p:cNvPicPr>
          <p:nvPr/>
        </p:nvPicPr>
        <p:blipFill>
          <a:blip r:embed="rId6"/>
          <a:stretch>
            <a:fillRect/>
          </a:stretch>
        </p:blipFill>
        <p:spPr>
          <a:xfrm>
            <a:off x="2979662" y="1000193"/>
            <a:ext cx="2892501" cy="1850163"/>
          </a:xfrm>
          <a:prstGeom prst="rect">
            <a:avLst/>
          </a:prstGeom>
        </p:spPr>
      </p:pic>
      <p:pic>
        <p:nvPicPr>
          <p:cNvPr id="12" name="Imagen 11">
            <a:extLst>
              <a:ext uri="{FF2B5EF4-FFF2-40B4-BE49-F238E27FC236}">
                <a16:creationId xmlns:a16="http://schemas.microsoft.com/office/drawing/2014/main" id="{E1C8A4F2-B99F-28BE-F137-565F4F6A15BE}"/>
              </a:ext>
            </a:extLst>
          </p:cNvPr>
          <p:cNvPicPr>
            <a:picLocks noChangeAspect="1"/>
          </p:cNvPicPr>
          <p:nvPr/>
        </p:nvPicPr>
        <p:blipFill>
          <a:blip r:embed="rId7"/>
          <a:stretch>
            <a:fillRect/>
          </a:stretch>
        </p:blipFill>
        <p:spPr>
          <a:xfrm>
            <a:off x="2979662" y="2850356"/>
            <a:ext cx="2892500" cy="2107505"/>
          </a:xfrm>
          <a:prstGeom prst="rect">
            <a:avLst/>
          </a:prstGeom>
        </p:spPr>
      </p:pic>
      <p:pic>
        <p:nvPicPr>
          <p:cNvPr id="13" name="Imagen 12">
            <a:extLst>
              <a:ext uri="{FF2B5EF4-FFF2-40B4-BE49-F238E27FC236}">
                <a16:creationId xmlns:a16="http://schemas.microsoft.com/office/drawing/2014/main" id="{ACB0B4FE-3362-8EBF-2752-8A91EFC10422}"/>
              </a:ext>
            </a:extLst>
          </p:cNvPr>
          <p:cNvPicPr>
            <a:picLocks noChangeAspect="1"/>
          </p:cNvPicPr>
          <p:nvPr/>
        </p:nvPicPr>
        <p:blipFill>
          <a:blip r:embed="rId8"/>
          <a:stretch>
            <a:fillRect/>
          </a:stretch>
        </p:blipFill>
        <p:spPr>
          <a:xfrm>
            <a:off x="5890184" y="1005826"/>
            <a:ext cx="3011495" cy="1850163"/>
          </a:xfrm>
          <a:prstGeom prst="rect">
            <a:avLst/>
          </a:prstGeom>
        </p:spPr>
      </p:pic>
      <p:pic>
        <p:nvPicPr>
          <p:cNvPr id="14" name="Imagen 13">
            <a:extLst>
              <a:ext uri="{FF2B5EF4-FFF2-40B4-BE49-F238E27FC236}">
                <a16:creationId xmlns:a16="http://schemas.microsoft.com/office/drawing/2014/main" id="{16529592-2760-DC77-6710-502748354ABB}"/>
              </a:ext>
            </a:extLst>
          </p:cNvPr>
          <p:cNvPicPr>
            <a:picLocks noChangeAspect="1"/>
          </p:cNvPicPr>
          <p:nvPr/>
        </p:nvPicPr>
        <p:blipFill>
          <a:blip r:embed="rId9"/>
          <a:stretch>
            <a:fillRect/>
          </a:stretch>
        </p:blipFill>
        <p:spPr>
          <a:xfrm>
            <a:off x="5890182" y="2857302"/>
            <a:ext cx="3011495" cy="2100559"/>
          </a:xfrm>
          <a:prstGeom prst="rect">
            <a:avLst/>
          </a:prstGeom>
        </p:spPr>
      </p:pic>
    </p:spTree>
    <p:extLst>
      <p:ext uri="{BB962C8B-B14F-4D97-AF65-F5344CB8AC3E}">
        <p14:creationId xmlns:p14="http://schemas.microsoft.com/office/powerpoint/2010/main" val="20720921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C9D05783-B228-CB2A-49DB-750F9999A6E0}"/>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61B97E8E-ACDF-F8F0-FFB6-FA6D24383834}"/>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915C2565-C0A2-249D-0397-017E257E1D6D}"/>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15E517AD-5C72-D9EE-5B97-B41C7915FA09}"/>
              </a:ext>
            </a:extLst>
          </p:cNvPr>
          <p:cNvPicPr>
            <a:picLocks noChangeAspect="1"/>
          </p:cNvPicPr>
          <p:nvPr/>
        </p:nvPicPr>
        <p:blipFill>
          <a:blip r:embed="rId6"/>
          <a:stretch>
            <a:fillRect/>
          </a:stretch>
        </p:blipFill>
        <p:spPr>
          <a:xfrm>
            <a:off x="0" y="1563920"/>
            <a:ext cx="9144000" cy="2858622"/>
          </a:xfrm>
          <a:prstGeom prst="rect">
            <a:avLst/>
          </a:prstGeom>
        </p:spPr>
      </p:pic>
    </p:spTree>
    <p:extLst>
      <p:ext uri="{BB962C8B-B14F-4D97-AF65-F5344CB8AC3E}">
        <p14:creationId xmlns:p14="http://schemas.microsoft.com/office/powerpoint/2010/main" val="100931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
          <a:extLst>
            <a:ext uri="{FF2B5EF4-FFF2-40B4-BE49-F238E27FC236}">
              <a16:creationId xmlns:a16="http://schemas.microsoft.com/office/drawing/2014/main" id="{BC5BFF5F-66A9-29B3-7647-77F37EACC8B2}"/>
            </a:ext>
          </a:extLst>
        </p:cNvPr>
        <p:cNvGrpSpPr/>
        <p:nvPr/>
      </p:nvGrpSpPr>
      <p:grpSpPr>
        <a:xfrm>
          <a:off x="0" y="0"/>
          <a:ext cx="0" cy="0"/>
          <a:chOff x="0" y="0"/>
          <a:chExt cx="0" cy="0"/>
        </a:xfrm>
      </p:grpSpPr>
      <p:sp>
        <p:nvSpPr>
          <p:cNvPr id="77" name="Google Shape;77;p16">
            <a:extLst>
              <a:ext uri="{FF2B5EF4-FFF2-40B4-BE49-F238E27FC236}">
                <a16:creationId xmlns:a16="http://schemas.microsoft.com/office/drawing/2014/main" id="{B085CF8D-698A-8CBF-1CAE-5D51CB739AD3}"/>
              </a:ext>
            </a:extLst>
          </p:cNvPr>
          <p:cNvSpPr/>
          <p:nvPr/>
        </p:nvSpPr>
        <p:spPr>
          <a:xfrm>
            <a:off x="2789150" y="1446987"/>
            <a:ext cx="1812000" cy="3460769"/>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000000"/>
              </a:solidFill>
              <a:effectLst/>
              <a:uLnTx/>
              <a:uFillTx/>
              <a:latin typeface="Montserrat" panose="00000500000000000000" pitchFamily="2" charset="0"/>
              <a:ea typeface="Montserrat Black"/>
              <a:cs typeface="Montserrat Black"/>
              <a:sym typeface="Montserrat Black"/>
            </a:endParaRPr>
          </a:p>
        </p:txBody>
      </p:sp>
      <p:sp>
        <p:nvSpPr>
          <p:cNvPr id="82" name="Google Shape;82;p16">
            <a:extLst>
              <a:ext uri="{FF2B5EF4-FFF2-40B4-BE49-F238E27FC236}">
                <a16:creationId xmlns:a16="http://schemas.microsoft.com/office/drawing/2014/main" id="{77692D8D-0591-ECFE-6199-EA827864F528}"/>
              </a:ext>
            </a:extLst>
          </p:cNvPr>
          <p:cNvSpPr/>
          <p:nvPr/>
        </p:nvSpPr>
        <p:spPr>
          <a:xfrm>
            <a:off x="4772925" y="1446987"/>
            <a:ext cx="1858800" cy="3460769"/>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000000"/>
              </a:solidFill>
              <a:effectLst/>
              <a:uLnTx/>
              <a:uFillTx/>
              <a:latin typeface="Montserrat" panose="00000500000000000000" pitchFamily="2" charset="0"/>
              <a:ea typeface="Montserrat Black"/>
              <a:cs typeface="Montserrat Black"/>
              <a:sym typeface="Montserrat Black"/>
            </a:endParaRPr>
          </a:p>
        </p:txBody>
      </p:sp>
      <p:sp>
        <p:nvSpPr>
          <p:cNvPr id="87" name="Google Shape;87;p16">
            <a:extLst>
              <a:ext uri="{FF2B5EF4-FFF2-40B4-BE49-F238E27FC236}">
                <a16:creationId xmlns:a16="http://schemas.microsoft.com/office/drawing/2014/main" id="{8256C8F8-2650-A132-6855-B5D1541E1A31}"/>
              </a:ext>
            </a:extLst>
          </p:cNvPr>
          <p:cNvSpPr/>
          <p:nvPr/>
        </p:nvSpPr>
        <p:spPr>
          <a:xfrm>
            <a:off x="6756700" y="1474611"/>
            <a:ext cx="1858800" cy="3433145"/>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Montserrat Black"/>
              <a:ea typeface="Montserrat Black"/>
              <a:cs typeface="Montserrat Black"/>
              <a:sym typeface="Montserrat Black"/>
            </a:endParaRPr>
          </a:p>
        </p:txBody>
      </p:sp>
      <p:sp>
        <p:nvSpPr>
          <p:cNvPr id="92" name="Google Shape;92;p16">
            <a:extLst>
              <a:ext uri="{FF2B5EF4-FFF2-40B4-BE49-F238E27FC236}">
                <a16:creationId xmlns:a16="http://schemas.microsoft.com/office/drawing/2014/main" id="{F32BDFEA-7616-255F-260A-E8CCAB4CB78A}"/>
              </a:ext>
            </a:extLst>
          </p:cNvPr>
          <p:cNvSpPr/>
          <p:nvPr/>
        </p:nvSpPr>
        <p:spPr>
          <a:xfrm>
            <a:off x="805375" y="1446987"/>
            <a:ext cx="1812000" cy="3460769"/>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000000"/>
              </a:solidFill>
              <a:effectLst/>
              <a:uLnTx/>
              <a:uFillTx/>
              <a:latin typeface="Montserrat" panose="00000500000000000000" pitchFamily="2" charset="0"/>
              <a:ea typeface="Montserrat Black"/>
              <a:cs typeface="Montserrat Black"/>
              <a:sym typeface="Montserrat Black"/>
            </a:endParaRPr>
          </a:p>
        </p:txBody>
      </p:sp>
      <p:grpSp>
        <p:nvGrpSpPr>
          <p:cNvPr id="2" name="Grupo 1">
            <a:extLst>
              <a:ext uri="{FF2B5EF4-FFF2-40B4-BE49-F238E27FC236}">
                <a16:creationId xmlns:a16="http://schemas.microsoft.com/office/drawing/2014/main" id="{9124144A-DE29-BF7D-3487-A3281632036E}"/>
              </a:ext>
            </a:extLst>
          </p:cNvPr>
          <p:cNvGrpSpPr/>
          <p:nvPr/>
        </p:nvGrpSpPr>
        <p:grpSpPr>
          <a:xfrm>
            <a:off x="374707" y="428625"/>
            <a:ext cx="8569267" cy="4479131"/>
            <a:chOff x="374708" y="1147166"/>
            <a:chExt cx="8233542" cy="3760590"/>
          </a:xfrm>
        </p:grpSpPr>
        <p:pic>
          <p:nvPicPr>
            <p:cNvPr id="3" name="Imagen 2">
              <a:extLst>
                <a:ext uri="{FF2B5EF4-FFF2-40B4-BE49-F238E27FC236}">
                  <a16:creationId xmlns:a16="http://schemas.microsoft.com/office/drawing/2014/main" id="{9D669907-A07E-1BEE-0A42-6F6916CFAF72}"/>
                </a:ext>
              </a:extLst>
            </p:cNvPr>
            <p:cNvPicPr>
              <a:picLocks noChangeAspect="1"/>
            </p:cNvPicPr>
            <p:nvPr/>
          </p:nvPicPr>
          <p:blipFill>
            <a:blip r:embed="rId4"/>
            <a:stretch>
              <a:fillRect/>
            </a:stretch>
          </p:blipFill>
          <p:spPr>
            <a:xfrm>
              <a:off x="6756700" y="1147166"/>
              <a:ext cx="1851550" cy="3730893"/>
            </a:xfrm>
            <a:prstGeom prst="rect">
              <a:avLst/>
            </a:prstGeom>
          </p:spPr>
        </p:pic>
        <p:pic>
          <p:nvPicPr>
            <p:cNvPr id="4" name="Imagen 3">
              <a:extLst>
                <a:ext uri="{FF2B5EF4-FFF2-40B4-BE49-F238E27FC236}">
                  <a16:creationId xmlns:a16="http://schemas.microsoft.com/office/drawing/2014/main" id="{8A43FC96-89A6-2A65-A09C-74F0886C3C46}"/>
                </a:ext>
              </a:extLst>
            </p:cNvPr>
            <p:cNvPicPr>
              <a:picLocks noChangeAspect="1"/>
            </p:cNvPicPr>
            <p:nvPr/>
          </p:nvPicPr>
          <p:blipFill>
            <a:blip r:embed="rId5"/>
            <a:stretch>
              <a:fillRect/>
            </a:stretch>
          </p:blipFill>
          <p:spPr>
            <a:xfrm>
              <a:off x="374708" y="1147166"/>
              <a:ext cx="1536770" cy="2044017"/>
            </a:xfrm>
            <a:prstGeom prst="rect">
              <a:avLst/>
            </a:prstGeom>
          </p:spPr>
        </p:pic>
        <p:pic>
          <p:nvPicPr>
            <p:cNvPr id="5" name="Imagen 4">
              <a:extLst>
                <a:ext uri="{FF2B5EF4-FFF2-40B4-BE49-F238E27FC236}">
                  <a16:creationId xmlns:a16="http://schemas.microsoft.com/office/drawing/2014/main" id="{527EC08A-B636-2E67-5FAC-F146A9B67F56}"/>
                </a:ext>
              </a:extLst>
            </p:cNvPr>
            <p:cNvPicPr>
              <a:picLocks noChangeAspect="1"/>
            </p:cNvPicPr>
            <p:nvPr/>
          </p:nvPicPr>
          <p:blipFill>
            <a:blip r:embed="rId6"/>
            <a:stretch>
              <a:fillRect/>
            </a:stretch>
          </p:blipFill>
          <p:spPr>
            <a:xfrm>
              <a:off x="1911478" y="1147166"/>
              <a:ext cx="1754130" cy="2337421"/>
            </a:xfrm>
            <a:prstGeom prst="rect">
              <a:avLst/>
            </a:prstGeom>
          </p:spPr>
        </p:pic>
        <p:pic>
          <p:nvPicPr>
            <p:cNvPr id="6" name="Imagen 5">
              <a:extLst>
                <a:ext uri="{FF2B5EF4-FFF2-40B4-BE49-F238E27FC236}">
                  <a16:creationId xmlns:a16="http://schemas.microsoft.com/office/drawing/2014/main" id="{88919EE9-81CF-CE14-56F1-B8E4DD16C491}"/>
                </a:ext>
              </a:extLst>
            </p:cNvPr>
            <p:cNvPicPr>
              <a:picLocks noChangeAspect="1"/>
            </p:cNvPicPr>
            <p:nvPr/>
          </p:nvPicPr>
          <p:blipFill>
            <a:blip r:embed="rId7"/>
            <a:stretch>
              <a:fillRect/>
            </a:stretch>
          </p:blipFill>
          <p:spPr>
            <a:xfrm>
              <a:off x="374708" y="3177371"/>
              <a:ext cx="3290900" cy="1730385"/>
            </a:xfrm>
            <a:prstGeom prst="rect">
              <a:avLst/>
            </a:prstGeom>
          </p:spPr>
        </p:pic>
        <p:pic>
          <p:nvPicPr>
            <p:cNvPr id="7" name="Imagen 6">
              <a:extLst>
                <a:ext uri="{FF2B5EF4-FFF2-40B4-BE49-F238E27FC236}">
                  <a16:creationId xmlns:a16="http://schemas.microsoft.com/office/drawing/2014/main" id="{D628B683-2070-706A-75A1-821B1C09C586}"/>
                </a:ext>
              </a:extLst>
            </p:cNvPr>
            <p:cNvPicPr>
              <a:picLocks noChangeAspect="1"/>
            </p:cNvPicPr>
            <p:nvPr/>
          </p:nvPicPr>
          <p:blipFill>
            <a:blip r:embed="rId8"/>
            <a:stretch>
              <a:fillRect/>
            </a:stretch>
          </p:blipFill>
          <p:spPr>
            <a:xfrm>
              <a:off x="3665609" y="3191183"/>
              <a:ext cx="3091092" cy="1686876"/>
            </a:xfrm>
            <a:prstGeom prst="rect">
              <a:avLst/>
            </a:prstGeom>
          </p:spPr>
        </p:pic>
        <p:pic>
          <p:nvPicPr>
            <p:cNvPr id="8" name="Imagen 7">
              <a:extLst>
                <a:ext uri="{FF2B5EF4-FFF2-40B4-BE49-F238E27FC236}">
                  <a16:creationId xmlns:a16="http://schemas.microsoft.com/office/drawing/2014/main" id="{3FDC243C-F3C9-2ED9-B5E2-29DE2A95B21B}"/>
                </a:ext>
              </a:extLst>
            </p:cNvPr>
            <p:cNvPicPr>
              <a:picLocks noChangeAspect="1"/>
            </p:cNvPicPr>
            <p:nvPr/>
          </p:nvPicPr>
          <p:blipFill>
            <a:blip r:embed="rId9"/>
            <a:stretch>
              <a:fillRect/>
            </a:stretch>
          </p:blipFill>
          <p:spPr>
            <a:xfrm>
              <a:off x="3666183" y="1147166"/>
              <a:ext cx="1597290" cy="2044017"/>
            </a:xfrm>
            <a:prstGeom prst="rect">
              <a:avLst/>
            </a:prstGeom>
          </p:spPr>
        </p:pic>
        <p:pic>
          <p:nvPicPr>
            <p:cNvPr id="10" name="Imagen 9">
              <a:extLst>
                <a:ext uri="{FF2B5EF4-FFF2-40B4-BE49-F238E27FC236}">
                  <a16:creationId xmlns:a16="http://schemas.microsoft.com/office/drawing/2014/main" id="{2F89ECB9-EC26-F668-E9A1-4F085570907C}"/>
                </a:ext>
              </a:extLst>
            </p:cNvPr>
            <p:cNvPicPr>
              <a:picLocks noChangeAspect="1"/>
            </p:cNvPicPr>
            <p:nvPr/>
          </p:nvPicPr>
          <p:blipFill>
            <a:blip r:embed="rId10"/>
            <a:stretch>
              <a:fillRect/>
            </a:stretch>
          </p:blipFill>
          <p:spPr>
            <a:xfrm rot="5400000">
              <a:off x="5018383" y="1392255"/>
              <a:ext cx="2030204" cy="1540027"/>
            </a:xfrm>
            <a:prstGeom prst="rect">
              <a:avLst/>
            </a:prstGeom>
          </p:spPr>
        </p:pic>
      </p:grpSp>
    </p:spTree>
    <p:extLst>
      <p:ext uri="{BB962C8B-B14F-4D97-AF65-F5344CB8AC3E}">
        <p14:creationId xmlns:p14="http://schemas.microsoft.com/office/powerpoint/2010/main" val="7307977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07C7F7F3-E5E9-AA8A-3356-31FFD172957C}"/>
            </a:ext>
          </a:extLst>
        </p:cNvPr>
        <p:cNvGrpSpPr/>
        <p:nvPr/>
      </p:nvGrpSpPr>
      <p:grpSpPr>
        <a:xfrm>
          <a:off x="0" y="0"/>
          <a:ext cx="0" cy="0"/>
          <a:chOff x="0" y="0"/>
          <a:chExt cx="0" cy="0"/>
        </a:xfrm>
      </p:grpSpPr>
      <p:sp>
        <p:nvSpPr>
          <p:cNvPr id="111" name="Google Shape;111;p18">
            <a:extLst>
              <a:ext uri="{FF2B5EF4-FFF2-40B4-BE49-F238E27FC236}">
                <a16:creationId xmlns:a16="http://schemas.microsoft.com/office/drawing/2014/main" id="{E23B6AAF-981C-350B-01F3-8B786294431A}"/>
              </a:ext>
            </a:extLst>
          </p:cNvPr>
          <p:cNvSpPr/>
          <p:nvPr/>
        </p:nvSpPr>
        <p:spPr>
          <a:xfrm>
            <a:off x="5457824" y="543299"/>
            <a:ext cx="3521869" cy="4085851"/>
          </a:xfrm>
          <a:prstGeom prst="roundRect">
            <a:avLst>
              <a:gd name="adj" fmla="val 1155"/>
            </a:avLst>
          </a:prstGeom>
          <a:solidFill>
            <a:schemeClr val="l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ontserrat Black"/>
              <a:ea typeface="Montserrat Black"/>
              <a:cs typeface="Montserrat Black"/>
              <a:sym typeface="Montserrat Black"/>
            </a:endParaRPr>
          </a:p>
        </p:txBody>
      </p:sp>
      <p:pic>
        <p:nvPicPr>
          <p:cNvPr id="113" name="Google Shape;113;p18" title="logo-1.png">
            <a:extLst>
              <a:ext uri="{FF2B5EF4-FFF2-40B4-BE49-F238E27FC236}">
                <a16:creationId xmlns:a16="http://schemas.microsoft.com/office/drawing/2014/main" id="{FA3E2034-D922-EF7B-5CF5-AEBA2009B0B4}"/>
              </a:ext>
            </a:extLst>
          </p:cNvPr>
          <p:cNvPicPr preferRelativeResize="0"/>
          <p:nvPr/>
        </p:nvPicPr>
        <p:blipFill>
          <a:blip r:embed="rId4">
            <a:alphaModFix/>
          </a:blip>
          <a:stretch>
            <a:fillRect/>
          </a:stretch>
        </p:blipFill>
        <p:spPr>
          <a:xfrm>
            <a:off x="382704" y="637626"/>
            <a:ext cx="2702500" cy="804950"/>
          </a:xfrm>
          <a:prstGeom prst="rect">
            <a:avLst/>
          </a:prstGeom>
          <a:noFill/>
          <a:ln>
            <a:noFill/>
          </a:ln>
        </p:spPr>
      </p:pic>
      <p:pic>
        <p:nvPicPr>
          <p:cNvPr id="3" name="Imagen 2">
            <a:extLst>
              <a:ext uri="{FF2B5EF4-FFF2-40B4-BE49-F238E27FC236}">
                <a16:creationId xmlns:a16="http://schemas.microsoft.com/office/drawing/2014/main" id="{BE92BCD1-CACA-59C8-D516-641C46FB48BA}"/>
              </a:ext>
            </a:extLst>
          </p:cNvPr>
          <p:cNvPicPr>
            <a:picLocks noChangeAspect="1"/>
          </p:cNvPicPr>
          <p:nvPr/>
        </p:nvPicPr>
        <p:blipFill>
          <a:blip r:embed="rId5"/>
          <a:stretch>
            <a:fillRect/>
          </a:stretch>
        </p:blipFill>
        <p:spPr>
          <a:xfrm>
            <a:off x="5639788" y="707232"/>
            <a:ext cx="3203583" cy="1678781"/>
          </a:xfrm>
          <a:prstGeom prst="rect">
            <a:avLst/>
          </a:prstGeom>
        </p:spPr>
      </p:pic>
      <p:pic>
        <p:nvPicPr>
          <p:cNvPr id="5" name="Imagen 4">
            <a:extLst>
              <a:ext uri="{FF2B5EF4-FFF2-40B4-BE49-F238E27FC236}">
                <a16:creationId xmlns:a16="http://schemas.microsoft.com/office/drawing/2014/main" id="{56E03794-2FE2-9901-64DA-70C2A622C798}"/>
              </a:ext>
            </a:extLst>
          </p:cNvPr>
          <p:cNvPicPr>
            <a:picLocks noChangeAspect="1"/>
          </p:cNvPicPr>
          <p:nvPr/>
        </p:nvPicPr>
        <p:blipFill>
          <a:blip r:embed="rId6"/>
          <a:stretch>
            <a:fillRect/>
          </a:stretch>
        </p:blipFill>
        <p:spPr>
          <a:xfrm>
            <a:off x="5571474" y="2695956"/>
            <a:ext cx="3294566" cy="1740312"/>
          </a:xfrm>
          <a:prstGeom prst="rect">
            <a:avLst/>
          </a:prstGeom>
        </p:spPr>
      </p:pic>
      <p:sp>
        <p:nvSpPr>
          <p:cNvPr id="7" name="CuadroTexto 6">
            <a:extLst>
              <a:ext uri="{FF2B5EF4-FFF2-40B4-BE49-F238E27FC236}">
                <a16:creationId xmlns:a16="http://schemas.microsoft.com/office/drawing/2014/main" id="{0808E0CF-CB04-1F96-78E3-1B52257473BB}"/>
              </a:ext>
            </a:extLst>
          </p:cNvPr>
          <p:cNvSpPr txBox="1"/>
          <p:nvPr/>
        </p:nvSpPr>
        <p:spPr>
          <a:xfrm>
            <a:off x="300629" y="1546622"/>
            <a:ext cx="4635702" cy="3170099"/>
          </a:xfrm>
          <a:prstGeom prst="rect">
            <a:avLst/>
          </a:prstGeom>
          <a:noFill/>
        </p:spPr>
        <p:txBody>
          <a:bodyPr wrap="square" rtlCol="0">
            <a:spAutoFit/>
          </a:bodyPr>
          <a:lstStyle/>
          <a:p>
            <a:pPr algn="just"/>
            <a:r>
              <a:rPr lang="es-MX" dirty="0"/>
              <a:t>En el transcurso del año 2024 se realizaron diversas actividades enmarcadas en el </a:t>
            </a:r>
            <a:r>
              <a:rPr lang="es-MX" sz="1600" b="1" dirty="0"/>
              <a:t>Plan de Participación Social</a:t>
            </a:r>
            <a:r>
              <a:rPr lang="es-MX" sz="1600" dirty="0"/>
              <a:t>:</a:t>
            </a:r>
          </a:p>
          <a:p>
            <a:pPr marL="285750" indent="-285750" algn="just">
              <a:buFont typeface="Arial" panose="020B0604020202020204" pitchFamily="34" charset="0"/>
              <a:buChar char="•"/>
            </a:pPr>
            <a:r>
              <a:rPr lang="es-MX" dirty="0"/>
              <a:t>Taller de Primeros Auxilios para formar monitores en los colegios del sector hospital.</a:t>
            </a:r>
          </a:p>
          <a:p>
            <a:pPr marL="285750" indent="-285750" algn="just">
              <a:buFont typeface="Arial" panose="020B0604020202020204" pitchFamily="34" charset="0"/>
              <a:buChar char="•"/>
            </a:pPr>
            <a:r>
              <a:rPr lang="es-MX" dirty="0"/>
              <a:t>Taller de Hierbas Medicinales impartido por la Relonche Aconcagua. </a:t>
            </a:r>
          </a:p>
          <a:p>
            <a:pPr marL="285750" indent="-285750" algn="just">
              <a:buFont typeface="Arial" panose="020B0604020202020204" pitchFamily="34" charset="0"/>
              <a:buChar char="•"/>
            </a:pPr>
            <a:r>
              <a:rPr lang="es-MX" dirty="0"/>
              <a:t>Participación de los voluntariados en diversas actividades.</a:t>
            </a:r>
          </a:p>
          <a:p>
            <a:pPr marL="285750" indent="-285750" algn="just">
              <a:buFont typeface="Arial" panose="020B0604020202020204" pitchFamily="34" charset="0"/>
              <a:buChar char="•"/>
            </a:pPr>
            <a:r>
              <a:rPr lang="es-MX" dirty="0"/>
              <a:t>Consejos consultivos con la presencia de diversas entidades de la comuna. </a:t>
            </a:r>
          </a:p>
          <a:p>
            <a:pPr marL="285750" indent="-285750" algn="just">
              <a:buFont typeface="Arial" panose="020B0604020202020204" pitchFamily="34" charset="0"/>
              <a:buChar char="•"/>
            </a:pPr>
            <a:r>
              <a:rPr lang="es-MX" dirty="0"/>
              <a:t>Como hito importante de las actividades de participación se realizó en octubre la ceremonia de los 100 años MINSAL “Resignificación del HMSV”.</a:t>
            </a:r>
            <a:endParaRPr lang="es-CL" dirty="0"/>
          </a:p>
        </p:txBody>
      </p:sp>
    </p:spTree>
    <p:extLst>
      <p:ext uri="{BB962C8B-B14F-4D97-AF65-F5344CB8AC3E}">
        <p14:creationId xmlns:p14="http://schemas.microsoft.com/office/powerpoint/2010/main" val="24024471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BBDD50D3-1AFD-35B7-C08C-5BB52C10BE96}"/>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95E9FF96-8440-CEB1-5E76-9AC4A9B0225A}"/>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C5EDA2AC-E28E-3143-ED21-663C42CEE021}"/>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B3FDDC2E-B416-7F1A-AF67-121E32E423DC}"/>
              </a:ext>
            </a:extLst>
          </p:cNvPr>
          <p:cNvPicPr>
            <a:picLocks noChangeAspect="1"/>
          </p:cNvPicPr>
          <p:nvPr/>
        </p:nvPicPr>
        <p:blipFill>
          <a:blip r:embed="rId6"/>
          <a:stretch>
            <a:fillRect/>
          </a:stretch>
        </p:blipFill>
        <p:spPr>
          <a:xfrm>
            <a:off x="231272" y="1729942"/>
            <a:ext cx="8681456" cy="1926503"/>
          </a:xfrm>
          <a:prstGeom prst="rect">
            <a:avLst/>
          </a:prstGeom>
        </p:spPr>
      </p:pic>
    </p:spTree>
    <p:extLst>
      <p:ext uri="{BB962C8B-B14F-4D97-AF65-F5344CB8AC3E}">
        <p14:creationId xmlns:p14="http://schemas.microsoft.com/office/powerpoint/2010/main" val="210107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3E6C40D8-0683-F3BF-41C6-F85ABECA8563}"/>
            </a:ext>
          </a:extLst>
        </p:cNvPr>
        <p:cNvGrpSpPr/>
        <p:nvPr/>
      </p:nvGrpSpPr>
      <p:grpSpPr>
        <a:xfrm>
          <a:off x="0" y="0"/>
          <a:ext cx="0" cy="0"/>
          <a:chOff x="0" y="0"/>
          <a:chExt cx="0" cy="0"/>
        </a:xfrm>
      </p:grpSpPr>
      <p:pic>
        <p:nvPicPr>
          <p:cNvPr id="113" name="Google Shape;113;p18" title="logo-1.png">
            <a:extLst>
              <a:ext uri="{FF2B5EF4-FFF2-40B4-BE49-F238E27FC236}">
                <a16:creationId xmlns:a16="http://schemas.microsoft.com/office/drawing/2014/main" id="{D07FC07D-3FF7-4817-FCFE-C5A47C43CB9A}"/>
              </a:ext>
            </a:extLst>
          </p:cNvPr>
          <p:cNvPicPr preferRelativeResize="0"/>
          <p:nvPr/>
        </p:nvPicPr>
        <p:blipFill>
          <a:blip r:embed="rId4">
            <a:alphaModFix/>
          </a:blip>
          <a:stretch>
            <a:fillRect/>
          </a:stretch>
        </p:blipFill>
        <p:spPr>
          <a:xfrm>
            <a:off x="118386" y="101845"/>
            <a:ext cx="2702500" cy="804950"/>
          </a:xfrm>
          <a:prstGeom prst="rect">
            <a:avLst/>
          </a:prstGeom>
          <a:noFill/>
          <a:ln>
            <a:noFill/>
          </a:ln>
        </p:spPr>
      </p:pic>
      <p:sp>
        <p:nvSpPr>
          <p:cNvPr id="4" name="CuadroTexto 3">
            <a:extLst>
              <a:ext uri="{FF2B5EF4-FFF2-40B4-BE49-F238E27FC236}">
                <a16:creationId xmlns:a16="http://schemas.microsoft.com/office/drawing/2014/main" id="{A4BCF92C-D68F-648A-EFD0-5E077B23C8AF}"/>
              </a:ext>
            </a:extLst>
          </p:cNvPr>
          <p:cNvSpPr txBox="1"/>
          <p:nvPr/>
        </p:nvSpPr>
        <p:spPr>
          <a:xfrm>
            <a:off x="271461" y="1186876"/>
            <a:ext cx="8729663" cy="1815882"/>
          </a:xfrm>
          <a:prstGeom prst="rect">
            <a:avLst/>
          </a:prstGeom>
          <a:noFill/>
        </p:spPr>
        <p:txBody>
          <a:bodyPr wrap="square">
            <a:spAutoFit/>
          </a:bodyPr>
          <a:lstStyle/>
          <a:p>
            <a:r>
              <a:rPr lang="es-ES" b="1" dirty="0"/>
              <a:t>Desafíos SDA</a:t>
            </a:r>
          </a:p>
          <a:p>
            <a:endParaRPr lang="es-ES" dirty="0"/>
          </a:p>
          <a:p>
            <a:pPr marL="285750" indent="-285750" algn="just">
              <a:buFont typeface="Arial" panose="020B0604020202020204" pitchFamily="34" charset="0"/>
              <a:buChar char="•"/>
            </a:pPr>
            <a:r>
              <a:rPr lang="es-ES" dirty="0"/>
              <a:t>Procurar la ejecución de inversiones en Infraestructura y Equipamiento: incrementar boxes dentales, adquisición instrumental odontológico, normalización de red eléctrica, reposición de vestuarios damas y varones, reposición de central de alimentación.</a:t>
            </a:r>
          </a:p>
          <a:p>
            <a:pPr algn="just"/>
            <a:endParaRPr lang="es-ES" dirty="0"/>
          </a:p>
          <a:p>
            <a:pPr algn="just"/>
            <a:r>
              <a:rPr lang="es-ES" b="1" dirty="0"/>
              <a:t>                 Equipamiento  </a:t>
            </a:r>
            <a:r>
              <a:rPr lang="es-ES" dirty="0"/>
              <a:t>                                                               </a:t>
            </a:r>
            <a:r>
              <a:rPr lang="es-ES" b="1" dirty="0"/>
              <a:t>Infraestructura</a:t>
            </a:r>
          </a:p>
          <a:p>
            <a:pPr algn="just"/>
            <a:endParaRPr lang="es-ES" dirty="0"/>
          </a:p>
        </p:txBody>
      </p:sp>
      <p:graphicFrame>
        <p:nvGraphicFramePr>
          <p:cNvPr id="6" name="Tabla 5">
            <a:extLst>
              <a:ext uri="{FF2B5EF4-FFF2-40B4-BE49-F238E27FC236}">
                <a16:creationId xmlns:a16="http://schemas.microsoft.com/office/drawing/2014/main" id="{AB3DA17F-E3A4-FB42-E582-BB146E2B27FF}"/>
              </a:ext>
            </a:extLst>
          </p:cNvPr>
          <p:cNvGraphicFramePr>
            <a:graphicFrameLocks noGrp="1"/>
          </p:cNvGraphicFramePr>
          <p:nvPr>
            <p:extLst>
              <p:ext uri="{D42A27DB-BD31-4B8C-83A1-F6EECF244321}">
                <p14:modId xmlns:p14="http://schemas.microsoft.com/office/powerpoint/2010/main" val="3509159447"/>
              </p:ext>
            </p:extLst>
          </p:nvPr>
        </p:nvGraphicFramePr>
        <p:xfrm>
          <a:off x="754062" y="2814637"/>
          <a:ext cx="2910682" cy="1457325"/>
        </p:xfrm>
        <a:graphic>
          <a:graphicData uri="http://schemas.openxmlformats.org/drawingml/2006/table">
            <a:tbl>
              <a:tblPr/>
              <a:tblGrid>
                <a:gridCol w="2086904">
                  <a:extLst>
                    <a:ext uri="{9D8B030D-6E8A-4147-A177-3AD203B41FA5}">
                      <a16:colId xmlns:a16="http://schemas.microsoft.com/office/drawing/2014/main" val="2880539585"/>
                    </a:ext>
                  </a:extLst>
                </a:gridCol>
                <a:gridCol w="823778">
                  <a:extLst>
                    <a:ext uri="{9D8B030D-6E8A-4147-A177-3AD203B41FA5}">
                      <a16:colId xmlns:a16="http://schemas.microsoft.com/office/drawing/2014/main" val="1337401936"/>
                    </a:ext>
                  </a:extLst>
                </a:gridCol>
              </a:tblGrid>
              <a:tr h="161925">
                <a:tc>
                  <a:txBody>
                    <a:bodyPr/>
                    <a:lstStyle/>
                    <a:p>
                      <a:pPr algn="l" fontAlgn="b"/>
                      <a:r>
                        <a:rPr lang="es-CL" sz="900" b="1" i="0" u="none" strike="noStrike" dirty="0">
                          <a:solidFill>
                            <a:srgbClr val="FFFFFF"/>
                          </a:solidFill>
                          <a:effectLst/>
                          <a:latin typeface="Arial" panose="020B0604020202020204" pitchFamily="34" charset="0"/>
                        </a:rPr>
                        <a:t>ITEM</a:t>
                      </a:r>
                    </a:p>
                  </a:txBody>
                  <a:tcPr marL="9525" marR="9525" marT="9525"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95B3D7"/>
                    </a:solidFill>
                  </a:tcPr>
                </a:tc>
                <a:tc>
                  <a:txBody>
                    <a:bodyPr/>
                    <a:lstStyle/>
                    <a:p>
                      <a:pPr algn="ctr" fontAlgn="b"/>
                      <a:r>
                        <a:rPr lang="es-CL" sz="900" b="1" i="0" u="none" strike="noStrike">
                          <a:solidFill>
                            <a:srgbClr val="FFFFFF"/>
                          </a:solidFill>
                          <a:effectLst/>
                          <a:latin typeface="Arial" panose="020B0604020202020204" pitchFamily="34" charset="0"/>
                        </a:rPr>
                        <a:t>M$</a:t>
                      </a:r>
                    </a:p>
                  </a:txBody>
                  <a:tcPr marL="9525" marR="9525" marT="9525"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3628504945"/>
                  </a:ext>
                </a:extLst>
              </a:tr>
              <a:tr h="161925">
                <a:tc>
                  <a:txBody>
                    <a:bodyPr/>
                    <a:lstStyle/>
                    <a:p>
                      <a:pPr algn="l" fontAlgn="b"/>
                      <a:r>
                        <a:rPr lang="es-CL" sz="900" b="0" i="0" u="none" strike="noStrike">
                          <a:solidFill>
                            <a:srgbClr val="000000"/>
                          </a:solidFill>
                          <a:effectLst/>
                          <a:latin typeface="Arial" panose="020B0604020202020204" pitchFamily="34" charset="0"/>
                        </a:rPr>
                        <a:t>RAYOS</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b"/>
                      <a:r>
                        <a:rPr lang="es-CL" sz="900" b="0" i="0" u="none" strike="noStrike">
                          <a:solidFill>
                            <a:srgbClr val="000000"/>
                          </a:solidFill>
                          <a:effectLst/>
                          <a:latin typeface="Arial" panose="020B0604020202020204" pitchFamily="34" charset="0"/>
                        </a:rPr>
                        <a:t>$255,000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extLst>
                  <a:ext uri="{0D108BD9-81ED-4DB2-BD59-A6C34878D82A}">
                    <a16:rowId xmlns:a16="http://schemas.microsoft.com/office/drawing/2014/main" val="1353251495"/>
                  </a:ext>
                </a:extLst>
              </a:tr>
              <a:tr h="161925">
                <a:tc>
                  <a:txBody>
                    <a:bodyPr/>
                    <a:lstStyle/>
                    <a:p>
                      <a:pPr algn="l" fontAlgn="b"/>
                      <a:r>
                        <a:rPr lang="es-CL" sz="900" b="0" i="0" u="none" strike="noStrike">
                          <a:solidFill>
                            <a:srgbClr val="000000"/>
                          </a:solidFill>
                          <a:effectLst/>
                          <a:latin typeface="Arial" panose="020B0604020202020204" pitchFamily="34" charset="0"/>
                        </a:rPr>
                        <a:t>DESFIBRILADOR (3)</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AEEF3"/>
                    </a:solidFill>
                  </a:tcPr>
                </a:tc>
                <a:tc>
                  <a:txBody>
                    <a:bodyPr/>
                    <a:lstStyle/>
                    <a:p>
                      <a:pPr algn="ctr" fontAlgn="b"/>
                      <a:r>
                        <a:rPr lang="es-CL" sz="900" b="0" i="0" u="none" strike="noStrike">
                          <a:solidFill>
                            <a:srgbClr val="000000"/>
                          </a:solidFill>
                          <a:effectLst/>
                          <a:latin typeface="Arial" panose="020B0604020202020204" pitchFamily="34" charset="0"/>
                        </a:rPr>
                        <a:t>$45,000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AEEF3"/>
                    </a:solidFill>
                  </a:tcPr>
                </a:tc>
                <a:extLst>
                  <a:ext uri="{0D108BD9-81ED-4DB2-BD59-A6C34878D82A}">
                    <a16:rowId xmlns:a16="http://schemas.microsoft.com/office/drawing/2014/main" val="1234191669"/>
                  </a:ext>
                </a:extLst>
              </a:tr>
              <a:tr h="161925">
                <a:tc>
                  <a:txBody>
                    <a:bodyPr/>
                    <a:lstStyle/>
                    <a:p>
                      <a:pPr algn="l" fontAlgn="b"/>
                      <a:r>
                        <a:rPr lang="es-CL" sz="900" b="0" i="0" u="none" strike="noStrike">
                          <a:solidFill>
                            <a:srgbClr val="000000"/>
                          </a:solidFill>
                          <a:effectLst/>
                          <a:latin typeface="Arial" panose="020B0604020202020204" pitchFamily="34" charset="0"/>
                        </a:rPr>
                        <a:t>ECOGRAFOS (2)</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b"/>
                      <a:r>
                        <a:rPr lang="es-CL" sz="900" b="0" i="0" u="none" strike="noStrike">
                          <a:solidFill>
                            <a:srgbClr val="000000"/>
                          </a:solidFill>
                          <a:effectLst/>
                          <a:latin typeface="Arial" panose="020B0604020202020204" pitchFamily="34" charset="0"/>
                        </a:rPr>
                        <a:t>$70,000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extLst>
                  <a:ext uri="{0D108BD9-81ED-4DB2-BD59-A6C34878D82A}">
                    <a16:rowId xmlns:a16="http://schemas.microsoft.com/office/drawing/2014/main" val="3786737328"/>
                  </a:ext>
                </a:extLst>
              </a:tr>
              <a:tr h="161925">
                <a:tc>
                  <a:txBody>
                    <a:bodyPr/>
                    <a:lstStyle/>
                    <a:p>
                      <a:pPr algn="l" fontAlgn="b"/>
                      <a:r>
                        <a:rPr lang="es-CL" sz="900" b="0" i="0" u="none" strike="noStrike">
                          <a:solidFill>
                            <a:srgbClr val="000000"/>
                          </a:solidFill>
                          <a:effectLst/>
                          <a:latin typeface="Arial" panose="020B0604020202020204" pitchFamily="34" charset="0"/>
                        </a:rPr>
                        <a:t>EQ. PROC.GASTRO (2)</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AEEF3"/>
                    </a:solidFill>
                  </a:tcPr>
                </a:tc>
                <a:tc>
                  <a:txBody>
                    <a:bodyPr/>
                    <a:lstStyle/>
                    <a:p>
                      <a:pPr algn="ctr" fontAlgn="b"/>
                      <a:r>
                        <a:rPr lang="es-CL" sz="900" b="0" i="0" u="none" strike="noStrike">
                          <a:solidFill>
                            <a:srgbClr val="000000"/>
                          </a:solidFill>
                          <a:effectLst/>
                          <a:latin typeface="Arial" panose="020B0604020202020204" pitchFamily="34" charset="0"/>
                        </a:rPr>
                        <a:t>$62,000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AEEF3"/>
                    </a:solidFill>
                  </a:tcPr>
                </a:tc>
                <a:extLst>
                  <a:ext uri="{0D108BD9-81ED-4DB2-BD59-A6C34878D82A}">
                    <a16:rowId xmlns:a16="http://schemas.microsoft.com/office/drawing/2014/main" val="544022586"/>
                  </a:ext>
                </a:extLst>
              </a:tr>
              <a:tr h="161925">
                <a:tc>
                  <a:txBody>
                    <a:bodyPr/>
                    <a:lstStyle/>
                    <a:p>
                      <a:pPr algn="l" fontAlgn="b"/>
                      <a:r>
                        <a:rPr lang="es-CL" sz="900" b="0" i="0" u="none" strike="noStrike" dirty="0">
                          <a:solidFill>
                            <a:srgbClr val="000000"/>
                          </a:solidFill>
                          <a:effectLst/>
                          <a:latin typeface="Arial" panose="020B0604020202020204" pitchFamily="34" charset="0"/>
                        </a:rPr>
                        <a:t>MONITORES MULTIPARÁMETROS (3)</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b"/>
                      <a:r>
                        <a:rPr lang="es-CL" sz="900" b="0" i="0" u="none" strike="noStrike">
                          <a:solidFill>
                            <a:srgbClr val="000000"/>
                          </a:solidFill>
                          <a:effectLst/>
                          <a:latin typeface="Arial" panose="020B0604020202020204" pitchFamily="34" charset="0"/>
                        </a:rPr>
                        <a:t>$9,000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extLst>
                  <a:ext uri="{0D108BD9-81ED-4DB2-BD59-A6C34878D82A}">
                    <a16:rowId xmlns:a16="http://schemas.microsoft.com/office/drawing/2014/main" val="1840035490"/>
                  </a:ext>
                </a:extLst>
              </a:tr>
              <a:tr h="161925">
                <a:tc>
                  <a:txBody>
                    <a:bodyPr/>
                    <a:lstStyle/>
                    <a:p>
                      <a:pPr algn="l" fontAlgn="b"/>
                      <a:r>
                        <a:rPr lang="es-CL" sz="900" b="0" i="0" u="none" strike="noStrike">
                          <a:solidFill>
                            <a:srgbClr val="000000"/>
                          </a:solidFill>
                          <a:effectLst/>
                          <a:latin typeface="Arial" panose="020B0604020202020204" pitchFamily="34" charset="0"/>
                        </a:rPr>
                        <a:t>MONITORES SIGNOS VITALES (2)</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AEEF3"/>
                    </a:solidFill>
                  </a:tcPr>
                </a:tc>
                <a:tc>
                  <a:txBody>
                    <a:bodyPr/>
                    <a:lstStyle/>
                    <a:p>
                      <a:pPr algn="ctr" fontAlgn="b"/>
                      <a:r>
                        <a:rPr lang="es-CL" sz="900" b="0" i="0" u="none" strike="noStrike">
                          <a:solidFill>
                            <a:srgbClr val="000000"/>
                          </a:solidFill>
                          <a:effectLst/>
                          <a:latin typeface="Arial" panose="020B0604020202020204" pitchFamily="34" charset="0"/>
                        </a:rPr>
                        <a:t>$6,000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AEEF3"/>
                    </a:solidFill>
                  </a:tcPr>
                </a:tc>
                <a:extLst>
                  <a:ext uri="{0D108BD9-81ED-4DB2-BD59-A6C34878D82A}">
                    <a16:rowId xmlns:a16="http://schemas.microsoft.com/office/drawing/2014/main" val="4022546939"/>
                  </a:ext>
                </a:extLst>
              </a:tr>
              <a:tr h="161925">
                <a:tc>
                  <a:txBody>
                    <a:bodyPr/>
                    <a:lstStyle/>
                    <a:p>
                      <a:pPr algn="l" fontAlgn="b"/>
                      <a:r>
                        <a:rPr lang="es-CL" sz="900" b="0" i="0" u="none" strike="noStrike">
                          <a:solidFill>
                            <a:srgbClr val="000000"/>
                          </a:solidFill>
                          <a:effectLst/>
                          <a:latin typeface="Arial" panose="020B0604020202020204" pitchFamily="34" charset="0"/>
                        </a:rPr>
                        <a:t>SILLONES DENTALES (2)</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tc>
                  <a:txBody>
                    <a:bodyPr/>
                    <a:lstStyle/>
                    <a:p>
                      <a:pPr algn="ctr" fontAlgn="b"/>
                      <a:r>
                        <a:rPr lang="es-CL" sz="900" b="0" i="0" u="none" strike="noStrike">
                          <a:solidFill>
                            <a:srgbClr val="000000"/>
                          </a:solidFill>
                          <a:effectLst/>
                          <a:latin typeface="Arial" panose="020B0604020202020204" pitchFamily="34" charset="0"/>
                        </a:rPr>
                        <a:t>$18,000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7DEE8"/>
                    </a:solidFill>
                  </a:tcPr>
                </a:tc>
                <a:extLst>
                  <a:ext uri="{0D108BD9-81ED-4DB2-BD59-A6C34878D82A}">
                    <a16:rowId xmlns:a16="http://schemas.microsoft.com/office/drawing/2014/main" val="2377176387"/>
                  </a:ext>
                </a:extLst>
              </a:tr>
              <a:tr h="161925">
                <a:tc>
                  <a:txBody>
                    <a:bodyPr/>
                    <a:lstStyle/>
                    <a:p>
                      <a:pPr algn="l" fontAlgn="b"/>
                      <a:r>
                        <a:rPr lang="es-CL" sz="900" b="0" i="0" u="none" strike="noStrike">
                          <a:solidFill>
                            <a:srgbClr val="000000"/>
                          </a:solidFill>
                          <a:effectLst/>
                          <a:latin typeface="Arial" panose="020B0604020202020204" pitchFamily="34" charset="0"/>
                        </a:rPr>
                        <a:t>RAYOS X DENTAL</a:t>
                      </a:r>
                    </a:p>
                  </a:txBody>
                  <a:tcPr marL="9525" marR="9525" marT="9525"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AEEF3"/>
                    </a:solidFill>
                  </a:tcPr>
                </a:tc>
                <a:tc>
                  <a:txBody>
                    <a:bodyPr/>
                    <a:lstStyle/>
                    <a:p>
                      <a:pPr algn="ctr" fontAlgn="b"/>
                      <a:r>
                        <a:rPr lang="es-CL" sz="900" b="0" i="0" u="none" strike="noStrike" dirty="0">
                          <a:solidFill>
                            <a:srgbClr val="000000"/>
                          </a:solidFill>
                          <a:effectLst/>
                          <a:latin typeface="Arial" panose="020B0604020202020204" pitchFamily="34" charset="0"/>
                        </a:rPr>
                        <a:t>$19,000</a:t>
                      </a:r>
                    </a:p>
                  </a:txBody>
                  <a:tcPr marL="9525" marR="9525" marT="9525"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DAEEF3"/>
                    </a:solidFill>
                  </a:tcPr>
                </a:tc>
                <a:extLst>
                  <a:ext uri="{0D108BD9-81ED-4DB2-BD59-A6C34878D82A}">
                    <a16:rowId xmlns:a16="http://schemas.microsoft.com/office/drawing/2014/main" val="4184454745"/>
                  </a:ext>
                </a:extLst>
              </a:tr>
            </a:tbl>
          </a:graphicData>
        </a:graphic>
      </p:graphicFrame>
      <p:pic>
        <p:nvPicPr>
          <p:cNvPr id="2" name="Imagen 1">
            <a:extLst>
              <a:ext uri="{FF2B5EF4-FFF2-40B4-BE49-F238E27FC236}">
                <a16:creationId xmlns:a16="http://schemas.microsoft.com/office/drawing/2014/main" id="{8668FCB7-47CC-3B73-DBF8-023DC1E71728}"/>
              </a:ext>
            </a:extLst>
          </p:cNvPr>
          <p:cNvPicPr>
            <a:picLocks noChangeAspect="1"/>
          </p:cNvPicPr>
          <p:nvPr/>
        </p:nvPicPr>
        <p:blipFill>
          <a:blip r:embed="rId5"/>
          <a:stretch>
            <a:fillRect/>
          </a:stretch>
        </p:blipFill>
        <p:spPr>
          <a:xfrm>
            <a:off x="4912518" y="2814637"/>
            <a:ext cx="2705100" cy="1314450"/>
          </a:xfrm>
          <a:prstGeom prst="rect">
            <a:avLst/>
          </a:prstGeom>
        </p:spPr>
      </p:pic>
    </p:spTree>
    <p:extLst>
      <p:ext uri="{BB962C8B-B14F-4D97-AF65-F5344CB8AC3E}">
        <p14:creationId xmlns:p14="http://schemas.microsoft.com/office/powerpoint/2010/main" val="89497957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a:extLst>
            <a:ext uri="{FF2B5EF4-FFF2-40B4-BE49-F238E27FC236}">
              <a16:creationId xmlns:a16="http://schemas.microsoft.com/office/drawing/2014/main" id="{FC262DD2-8786-9AAD-0417-46A4688BF320}"/>
            </a:ext>
          </a:extLst>
        </p:cNvPr>
        <p:cNvGrpSpPr/>
        <p:nvPr/>
      </p:nvGrpSpPr>
      <p:grpSpPr>
        <a:xfrm>
          <a:off x="0" y="0"/>
          <a:ext cx="0" cy="0"/>
          <a:chOff x="0" y="0"/>
          <a:chExt cx="0" cy="0"/>
        </a:xfrm>
      </p:grpSpPr>
      <p:sp>
        <p:nvSpPr>
          <p:cNvPr id="8" name="Diagrama de flujo: conector 7">
            <a:extLst>
              <a:ext uri="{FF2B5EF4-FFF2-40B4-BE49-F238E27FC236}">
                <a16:creationId xmlns:a16="http://schemas.microsoft.com/office/drawing/2014/main" id="{4650D416-C74A-F996-407F-A5E809D5765D}"/>
              </a:ext>
            </a:extLst>
          </p:cNvPr>
          <p:cNvSpPr/>
          <p:nvPr/>
        </p:nvSpPr>
        <p:spPr>
          <a:xfrm>
            <a:off x="428624" y="730449"/>
            <a:ext cx="4200525" cy="4038745"/>
          </a:xfrm>
          <a:prstGeom prst="flowChartConnector">
            <a:avLst/>
          </a:prstGeom>
          <a:blipFill dpi="0" rotWithShape="1">
            <a:blip r:embed="rId4"/>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68" name="Google Shape;68;p15" title="logo-1.png">
            <a:extLst>
              <a:ext uri="{FF2B5EF4-FFF2-40B4-BE49-F238E27FC236}">
                <a16:creationId xmlns:a16="http://schemas.microsoft.com/office/drawing/2014/main" id="{AFDC74A7-B350-0B3F-24F3-1F733D29493D}"/>
              </a:ext>
            </a:extLst>
          </p:cNvPr>
          <p:cNvPicPr preferRelativeResize="0"/>
          <p:nvPr/>
        </p:nvPicPr>
        <p:blipFill>
          <a:blip r:embed="rId5">
            <a:alphaModFix/>
          </a:blip>
          <a:stretch>
            <a:fillRect/>
          </a:stretch>
        </p:blipFill>
        <p:spPr>
          <a:xfrm>
            <a:off x="160570" y="280274"/>
            <a:ext cx="1511398" cy="450175"/>
          </a:xfrm>
          <a:prstGeom prst="rect">
            <a:avLst/>
          </a:prstGeom>
          <a:noFill/>
          <a:ln>
            <a:noFill/>
          </a:ln>
        </p:spPr>
      </p:pic>
      <p:pic>
        <p:nvPicPr>
          <p:cNvPr id="3" name="Imagen 2">
            <a:extLst>
              <a:ext uri="{FF2B5EF4-FFF2-40B4-BE49-F238E27FC236}">
                <a16:creationId xmlns:a16="http://schemas.microsoft.com/office/drawing/2014/main" id="{FC138F62-BD0E-67B9-DC95-F7C875A01F4B}"/>
              </a:ext>
            </a:extLst>
          </p:cNvPr>
          <p:cNvPicPr>
            <a:picLocks noChangeAspect="1"/>
          </p:cNvPicPr>
          <p:nvPr/>
        </p:nvPicPr>
        <p:blipFill>
          <a:blip r:embed="rId6"/>
          <a:stretch>
            <a:fillRect/>
          </a:stretch>
        </p:blipFill>
        <p:spPr>
          <a:xfrm>
            <a:off x="57149" y="1003166"/>
            <a:ext cx="1164437" cy="1164437"/>
          </a:xfrm>
          <a:prstGeom prst="rect">
            <a:avLst/>
          </a:prstGeom>
        </p:spPr>
      </p:pic>
      <p:pic>
        <p:nvPicPr>
          <p:cNvPr id="4" name="Imagen 3">
            <a:extLst>
              <a:ext uri="{FF2B5EF4-FFF2-40B4-BE49-F238E27FC236}">
                <a16:creationId xmlns:a16="http://schemas.microsoft.com/office/drawing/2014/main" id="{837C9A5E-5657-A03B-CD1E-AE0681F9422A}"/>
              </a:ext>
            </a:extLst>
          </p:cNvPr>
          <p:cNvPicPr>
            <a:picLocks noChangeAspect="1"/>
          </p:cNvPicPr>
          <p:nvPr/>
        </p:nvPicPr>
        <p:blipFill>
          <a:blip r:embed="rId7"/>
          <a:stretch>
            <a:fillRect/>
          </a:stretch>
        </p:blipFill>
        <p:spPr>
          <a:xfrm>
            <a:off x="3170773" y="730449"/>
            <a:ext cx="1158340" cy="1158340"/>
          </a:xfrm>
          <a:prstGeom prst="rect">
            <a:avLst/>
          </a:prstGeom>
        </p:spPr>
      </p:pic>
      <p:pic>
        <p:nvPicPr>
          <p:cNvPr id="5" name="Imagen 4">
            <a:extLst>
              <a:ext uri="{FF2B5EF4-FFF2-40B4-BE49-F238E27FC236}">
                <a16:creationId xmlns:a16="http://schemas.microsoft.com/office/drawing/2014/main" id="{25D57FD6-082D-37F7-B683-3D0A29BAAB11}"/>
              </a:ext>
            </a:extLst>
          </p:cNvPr>
          <p:cNvPicPr>
            <a:picLocks noChangeAspect="1"/>
          </p:cNvPicPr>
          <p:nvPr/>
        </p:nvPicPr>
        <p:blipFill>
          <a:blip r:embed="rId8"/>
          <a:stretch>
            <a:fillRect/>
          </a:stretch>
        </p:blipFill>
        <p:spPr>
          <a:xfrm>
            <a:off x="734227" y="3985160"/>
            <a:ext cx="1158340" cy="1158340"/>
          </a:xfrm>
          <a:prstGeom prst="rect">
            <a:avLst/>
          </a:prstGeom>
        </p:spPr>
      </p:pic>
      <p:sp>
        <p:nvSpPr>
          <p:cNvPr id="10" name="CuadroTexto 9">
            <a:extLst>
              <a:ext uri="{FF2B5EF4-FFF2-40B4-BE49-F238E27FC236}">
                <a16:creationId xmlns:a16="http://schemas.microsoft.com/office/drawing/2014/main" id="{A3EEF3AA-A404-E4FB-6E60-4213EC220B52}"/>
              </a:ext>
            </a:extLst>
          </p:cNvPr>
          <p:cNvSpPr txBox="1"/>
          <p:nvPr/>
        </p:nvSpPr>
        <p:spPr>
          <a:xfrm>
            <a:off x="4629148" y="356143"/>
            <a:ext cx="4514851" cy="4185761"/>
          </a:xfrm>
          <a:prstGeom prst="rect">
            <a:avLst/>
          </a:prstGeom>
          <a:noFill/>
        </p:spPr>
        <p:txBody>
          <a:bodyPr wrap="square">
            <a:spAutoFit/>
          </a:bodyPr>
          <a:lstStyle/>
          <a:p>
            <a:pPr algn="just"/>
            <a:r>
              <a:rPr lang="es-ES" b="1" dirty="0"/>
              <a:t>     Desafíos SDGP</a:t>
            </a:r>
          </a:p>
          <a:p>
            <a:pPr algn="just"/>
            <a:endParaRPr lang="es-ES" b="1" dirty="0"/>
          </a:p>
          <a:p>
            <a:pPr marL="285750" indent="-285750" algn="just">
              <a:buFont typeface="Arial" panose="020B0604020202020204" pitchFamily="34" charset="0"/>
              <a:buChar char="•"/>
            </a:pPr>
            <a:r>
              <a:rPr lang="es-ES" dirty="0"/>
              <a:t>Continuar con el Programa de apoyo y fortalecimiento a las Jefaturas. </a:t>
            </a:r>
          </a:p>
          <a:p>
            <a:pPr algn="just"/>
            <a:endParaRPr lang="es-ES" b="1" dirty="0"/>
          </a:p>
          <a:p>
            <a:pPr algn="just"/>
            <a:r>
              <a:rPr lang="es-ES" b="1" dirty="0"/>
              <a:t>     Desafíos SDGA</a:t>
            </a:r>
          </a:p>
          <a:p>
            <a:pPr algn="just"/>
            <a:endParaRPr lang="es-ES" b="1" dirty="0"/>
          </a:p>
          <a:p>
            <a:pPr marL="285750" indent="-285750" algn="just">
              <a:buFont typeface="Arial" panose="020B0604020202020204" pitchFamily="34" charset="0"/>
              <a:buChar char="•"/>
            </a:pPr>
            <a:r>
              <a:rPr lang="es-ES" dirty="0"/>
              <a:t>Mantenerse como hospital integrado a la red asistencial liderando en el ingreso de pacientes desde hospitales de mayor complejidad, ayudando así a la eficiencia hospitalaria de esta red.</a:t>
            </a:r>
          </a:p>
          <a:p>
            <a:pPr marL="285750" indent="-285750" algn="just">
              <a:buFont typeface="Arial" panose="020B0604020202020204" pitchFamily="34" charset="0"/>
              <a:buChar char="•"/>
            </a:pPr>
            <a:r>
              <a:rPr lang="es-ES" dirty="0"/>
              <a:t>Resolver Lista Espera GES y No GES, incorporando horas de especialistas para este fin.</a:t>
            </a:r>
          </a:p>
          <a:p>
            <a:pPr marL="285750" indent="-285750" algn="just">
              <a:buFont typeface="Arial" panose="020B0604020202020204" pitchFamily="34" charset="0"/>
              <a:buChar char="•"/>
            </a:pPr>
            <a:r>
              <a:rPr lang="es-ES" dirty="0"/>
              <a:t>Desarrollar polos de servicios clínicos en Odontología y sus distintas especialidades, y en procedimientos endoscópicos.</a:t>
            </a:r>
          </a:p>
          <a:p>
            <a:pPr marL="285750" indent="-285750" algn="just">
              <a:buFont typeface="Arial" panose="020B0604020202020204" pitchFamily="34" charset="0"/>
              <a:buChar char="•"/>
            </a:pPr>
            <a:r>
              <a:rPr lang="es-ES" dirty="0"/>
              <a:t>Proyecto Neurodiversidad población adolescente.</a:t>
            </a:r>
          </a:p>
          <a:p>
            <a:pPr marL="285750" indent="-285750" algn="just">
              <a:buFont typeface="Arial" panose="020B0604020202020204" pitchFamily="34" charset="0"/>
              <a:buChar char="•"/>
            </a:pPr>
            <a:endParaRPr lang="es-ES" dirty="0"/>
          </a:p>
          <a:p>
            <a:pPr algn="just"/>
            <a:r>
              <a:rPr lang="es-ES" b="1" dirty="0"/>
              <a:t>     </a:t>
            </a:r>
            <a:endParaRPr lang="es-ES" dirty="0"/>
          </a:p>
        </p:txBody>
      </p:sp>
    </p:spTree>
    <p:extLst>
      <p:ext uri="{BB962C8B-B14F-4D97-AF65-F5344CB8AC3E}">
        <p14:creationId xmlns:p14="http://schemas.microsoft.com/office/powerpoint/2010/main" val="356766946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a:extLst>
            <a:ext uri="{FF2B5EF4-FFF2-40B4-BE49-F238E27FC236}">
              <a16:creationId xmlns:a16="http://schemas.microsoft.com/office/drawing/2014/main" id="{85455EBD-D6EA-56B2-9BB4-4570A125D431}"/>
            </a:ext>
          </a:extLst>
        </p:cNvPr>
        <p:cNvGrpSpPr/>
        <p:nvPr/>
      </p:nvGrpSpPr>
      <p:grpSpPr>
        <a:xfrm>
          <a:off x="0" y="0"/>
          <a:ext cx="0" cy="0"/>
          <a:chOff x="0" y="0"/>
          <a:chExt cx="0" cy="0"/>
        </a:xfrm>
      </p:grpSpPr>
      <p:sp>
        <p:nvSpPr>
          <p:cNvPr id="9" name="Rectángulo 8">
            <a:extLst>
              <a:ext uri="{FF2B5EF4-FFF2-40B4-BE49-F238E27FC236}">
                <a16:creationId xmlns:a16="http://schemas.microsoft.com/office/drawing/2014/main" id="{04CD6A24-0BC6-81A8-2A90-6D55D8750D4E}"/>
              </a:ext>
            </a:extLst>
          </p:cNvPr>
          <p:cNvSpPr/>
          <p:nvPr/>
        </p:nvSpPr>
        <p:spPr>
          <a:xfrm>
            <a:off x="2816351" y="1"/>
            <a:ext cx="1442839" cy="153618"/>
          </a:xfrm>
          <a:prstGeom prst="rect">
            <a:avLst/>
          </a:prstGeom>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10" name="Rectángulo 9">
            <a:extLst>
              <a:ext uri="{FF2B5EF4-FFF2-40B4-BE49-F238E27FC236}">
                <a16:creationId xmlns:a16="http://schemas.microsoft.com/office/drawing/2014/main" id="{45EA65C2-7A0C-B848-2FA5-F9C42BE90E8A}"/>
              </a:ext>
            </a:extLst>
          </p:cNvPr>
          <p:cNvSpPr/>
          <p:nvPr/>
        </p:nvSpPr>
        <p:spPr>
          <a:xfrm>
            <a:off x="4259191" y="1"/>
            <a:ext cx="1554309" cy="153618"/>
          </a:xfrm>
          <a:prstGeom prst="rect">
            <a:avLst/>
          </a:prstGeom>
          <a:solidFill>
            <a:srgbClr val="FF0000"/>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highlight>
                <a:srgbClr val="FF0000"/>
              </a:highlight>
            </a:endParaRPr>
          </a:p>
        </p:txBody>
      </p:sp>
      <p:sp>
        <p:nvSpPr>
          <p:cNvPr id="11" name="Rectángulo: esquinas redondeadas 10">
            <a:extLst>
              <a:ext uri="{FF2B5EF4-FFF2-40B4-BE49-F238E27FC236}">
                <a16:creationId xmlns:a16="http://schemas.microsoft.com/office/drawing/2014/main" id="{AA6B97AF-89EE-4FCD-B7A3-E036F74CC5F8}"/>
              </a:ext>
            </a:extLst>
          </p:cNvPr>
          <p:cNvSpPr/>
          <p:nvPr/>
        </p:nvSpPr>
        <p:spPr>
          <a:xfrm>
            <a:off x="-811987" y="1671639"/>
            <a:ext cx="4355287" cy="4200524"/>
          </a:xfrm>
          <a:prstGeom prst="roundRect">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12" name="Imagen 11">
            <a:extLst>
              <a:ext uri="{FF2B5EF4-FFF2-40B4-BE49-F238E27FC236}">
                <a16:creationId xmlns:a16="http://schemas.microsoft.com/office/drawing/2014/main" id="{99E1C4E4-6706-D92B-B8B7-49FC0434E193}"/>
              </a:ext>
            </a:extLst>
          </p:cNvPr>
          <p:cNvPicPr>
            <a:picLocks noChangeAspect="1"/>
          </p:cNvPicPr>
          <p:nvPr/>
        </p:nvPicPr>
        <p:blipFill>
          <a:blip r:embed="rId3"/>
          <a:stretch>
            <a:fillRect/>
          </a:stretch>
        </p:blipFill>
        <p:spPr>
          <a:xfrm>
            <a:off x="398421" y="4433480"/>
            <a:ext cx="1975275" cy="591363"/>
          </a:xfrm>
          <a:prstGeom prst="rect">
            <a:avLst/>
          </a:prstGeom>
        </p:spPr>
      </p:pic>
      <p:sp>
        <p:nvSpPr>
          <p:cNvPr id="13" name="CuadroTexto 12">
            <a:extLst>
              <a:ext uri="{FF2B5EF4-FFF2-40B4-BE49-F238E27FC236}">
                <a16:creationId xmlns:a16="http://schemas.microsoft.com/office/drawing/2014/main" id="{F9FF622B-E1DE-A7F2-F001-8B65429827BA}"/>
              </a:ext>
            </a:extLst>
          </p:cNvPr>
          <p:cNvSpPr txBox="1"/>
          <p:nvPr/>
        </p:nvSpPr>
        <p:spPr>
          <a:xfrm>
            <a:off x="0" y="2494488"/>
            <a:ext cx="3321843" cy="1938992"/>
          </a:xfrm>
          <a:prstGeom prst="rect">
            <a:avLst/>
          </a:prstGeom>
          <a:noFill/>
        </p:spPr>
        <p:txBody>
          <a:bodyPr wrap="square">
            <a:spAutoFit/>
          </a:bodyPr>
          <a:lstStyle/>
          <a:p>
            <a:pPr algn="just"/>
            <a:r>
              <a:rPr lang="es-ES" sz="1200" dirty="0"/>
              <a:t>El año 2025 nace la iniciativa de un Voluntariado de Cuidados Paliativos teniendo como principal objetivo, ser un acompañamiento al paciente y a sus cuidadores, brindando un apoyo en el cuidado de los usuarios y, si así la familia lo quisiera, entregar también, una ayuda espiritual. Esto gracias al apoyo continuo de nuestras voluntarias Damas de Blanco y Damas de Rosado.</a:t>
            </a:r>
          </a:p>
        </p:txBody>
      </p:sp>
      <p:sp>
        <p:nvSpPr>
          <p:cNvPr id="14" name="Google Shape;142;p20">
            <a:extLst>
              <a:ext uri="{FF2B5EF4-FFF2-40B4-BE49-F238E27FC236}">
                <a16:creationId xmlns:a16="http://schemas.microsoft.com/office/drawing/2014/main" id="{E118F67C-12A9-575A-9A0A-BF67A09445FD}"/>
              </a:ext>
            </a:extLst>
          </p:cNvPr>
          <p:cNvSpPr txBox="1"/>
          <p:nvPr/>
        </p:nvSpPr>
        <p:spPr>
          <a:xfrm>
            <a:off x="-7700" y="1943309"/>
            <a:ext cx="3329543" cy="707856"/>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3547C7"/>
                </a:solidFill>
                <a:effectLst/>
                <a:uLnTx/>
                <a:uFillTx/>
                <a:latin typeface="Montserrat"/>
                <a:ea typeface="Montserrat"/>
                <a:cs typeface="Montserrat"/>
                <a:sym typeface="Montserrat"/>
              </a:rPr>
              <a:t>PROGRAMA DE APOYO AL CUIDADOR DEL PACIENTE ONCOLOGICO.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00" b="0" i="0" u="none" strike="noStrike" kern="0" cap="none" spc="0" normalizeH="0" baseline="0" noProof="0" dirty="0">
              <a:ln>
                <a:noFill/>
              </a:ln>
              <a:solidFill>
                <a:srgbClr val="3547C7"/>
              </a:solidFill>
              <a:effectLst/>
              <a:uLnTx/>
              <a:uFillTx/>
              <a:latin typeface="Montserrat Black"/>
              <a:ea typeface="Montserrat Black"/>
              <a:cs typeface="Montserrat Black"/>
              <a:sym typeface="Montserrat Black"/>
            </a:endParaRPr>
          </a:p>
        </p:txBody>
      </p:sp>
      <p:sp>
        <p:nvSpPr>
          <p:cNvPr id="4" name="Google Shape;141;p20">
            <a:extLst>
              <a:ext uri="{FF2B5EF4-FFF2-40B4-BE49-F238E27FC236}">
                <a16:creationId xmlns:a16="http://schemas.microsoft.com/office/drawing/2014/main" id="{A6B20A86-A7BC-7CB3-3FBB-8C81FB4C4E78}"/>
              </a:ext>
            </a:extLst>
          </p:cNvPr>
          <p:cNvSpPr txBox="1"/>
          <p:nvPr/>
        </p:nvSpPr>
        <p:spPr>
          <a:xfrm>
            <a:off x="0" y="176375"/>
            <a:ext cx="4154195" cy="1181832"/>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s-419" sz="2400" b="0" i="0" u="none" strike="noStrike" kern="0" cap="none" spc="0" normalizeH="0" baseline="0" noProof="0" dirty="0">
                <a:ln>
                  <a:noFill/>
                </a:ln>
                <a:solidFill>
                  <a:schemeClr val="tx1"/>
                </a:solidFill>
                <a:effectLst/>
                <a:uLnTx/>
                <a:uFillTx/>
                <a:latin typeface="Montserrat Black"/>
                <a:ea typeface="Montserrat Black"/>
                <a:cs typeface="Montserrat Black"/>
                <a:sym typeface="Montserrat Black"/>
              </a:rPr>
              <a:t>PROGRAMA CUIDADOS PALIATIVOS Y ALIVIO DEL DOLOR </a:t>
            </a:r>
            <a:endParaRPr kumimoji="0" sz="2400" b="0" i="0" u="none" strike="noStrike" kern="0" cap="none" spc="0" normalizeH="0" baseline="0" noProof="0" dirty="0">
              <a:ln>
                <a:noFill/>
              </a:ln>
              <a:solidFill>
                <a:schemeClr val="tx1"/>
              </a:solidFill>
              <a:effectLst/>
              <a:uLnTx/>
              <a:uFillTx/>
              <a:latin typeface="Montserrat Black"/>
              <a:ea typeface="Montserrat Black"/>
              <a:cs typeface="Montserrat Black"/>
              <a:sym typeface="Montserrat Black"/>
            </a:endParaRPr>
          </a:p>
        </p:txBody>
      </p:sp>
    </p:spTree>
    <p:extLst>
      <p:ext uri="{BB962C8B-B14F-4D97-AF65-F5344CB8AC3E}">
        <p14:creationId xmlns:p14="http://schemas.microsoft.com/office/powerpoint/2010/main" val="38729822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245CB663-8236-0A68-9C4D-AC834CA2C8B2}"/>
            </a:ext>
          </a:extLst>
        </p:cNvPr>
        <p:cNvGrpSpPr/>
        <p:nvPr/>
      </p:nvGrpSpPr>
      <p:grpSpPr>
        <a:xfrm>
          <a:off x="0" y="0"/>
          <a:ext cx="0" cy="0"/>
          <a:chOff x="0" y="0"/>
          <a:chExt cx="0" cy="0"/>
        </a:xfrm>
      </p:grpSpPr>
      <p:pic>
        <p:nvPicPr>
          <p:cNvPr id="113" name="Google Shape;113;p18" title="logo-1.png">
            <a:extLst>
              <a:ext uri="{FF2B5EF4-FFF2-40B4-BE49-F238E27FC236}">
                <a16:creationId xmlns:a16="http://schemas.microsoft.com/office/drawing/2014/main" id="{D66AF2CB-72A1-F64C-98BC-450A4E251074}"/>
              </a:ext>
            </a:extLst>
          </p:cNvPr>
          <p:cNvPicPr preferRelativeResize="0"/>
          <p:nvPr/>
        </p:nvPicPr>
        <p:blipFill>
          <a:blip r:embed="rId4">
            <a:alphaModFix/>
          </a:blip>
          <a:stretch>
            <a:fillRect/>
          </a:stretch>
        </p:blipFill>
        <p:spPr>
          <a:xfrm>
            <a:off x="382704" y="637626"/>
            <a:ext cx="2702500" cy="804950"/>
          </a:xfrm>
          <a:prstGeom prst="rect">
            <a:avLst/>
          </a:prstGeom>
          <a:noFill/>
          <a:ln>
            <a:noFill/>
          </a:ln>
        </p:spPr>
      </p:pic>
      <p:pic>
        <p:nvPicPr>
          <p:cNvPr id="2" name="Imagen 1">
            <a:extLst>
              <a:ext uri="{FF2B5EF4-FFF2-40B4-BE49-F238E27FC236}">
                <a16:creationId xmlns:a16="http://schemas.microsoft.com/office/drawing/2014/main" id="{C20229B3-D97A-F49F-E366-3EBE163DA62E}"/>
              </a:ext>
            </a:extLst>
          </p:cNvPr>
          <p:cNvPicPr>
            <a:picLocks noChangeAspect="1"/>
          </p:cNvPicPr>
          <p:nvPr/>
        </p:nvPicPr>
        <p:blipFill>
          <a:blip r:embed="rId5"/>
          <a:stretch>
            <a:fillRect/>
          </a:stretch>
        </p:blipFill>
        <p:spPr>
          <a:xfrm>
            <a:off x="5629274" y="751306"/>
            <a:ext cx="3281361" cy="1871662"/>
          </a:xfrm>
          <a:prstGeom prst="rect">
            <a:avLst/>
          </a:prstGeom>
        </p:spPr>
      </p:pic>
      <p:pic>
        <p:nvPicPr>
          <p:cNvPr id="3" name="Imagen 2">
            <a:extLst>
              <a:ext uri="{FF2B5EF4-FFF2-40B4-BE49-F238E27FC236}">
                <a16:creationId xmlns:a16="http://schemas.microsoft.com/office/drawing/2014/main" id="{4D8187B1-0337-CA49-A6BD-F31F960764B8}"/>
              </a:ext>
            </a:extLst>
          </p:cNvPr>
          <p:cNvPicPr>
            <a:picLocks noChangeAspect="1"/>
          </p:cNvPicPr>
          <p:nvPr/>
        </p:nvPicPr>
        <p:blipFill>
          <a:blip r:embed="rId6"/>
          <a:stretch>
            <a:fillRect/>
          </a:stretch>
        </p:blipFill>
        <p:spPr>
          <a:xfrm>
            <a:off x="5629274" y="2627687"/>
            <a:ext cx="3281360" cy="1764506"/>
          </a:xfrm>
          <a:prstGeom prst="rect">
            <a:avLst/>
          </a:prstGeom>
        </p:spPr>
      </p:pic>
      <p:pic>
        <p:nvPicPr>
          <p:cNvPr id="4" name="Imagen 3">
            <a:extLst>
              <a:ext uri="{FF2B5EF4-FFF2-40B4-BE49-F238E27FC236}">
                <a16:creationId xmlns:a16="http://schemas.microsoft.com/office/drawing/2014/main" id="{550FAB2D-C8E4-E61E-2E58-049C610614AB}"/>
              </a:ext>
            </a:extLst>
          </p:cNvPr>
          <p:cNvPicPr>
            <a:picLocks noChangeAspect="1"/>
          </p:cNvPicPr>
          <p:nvPr/>
        </p:nvPicPr>
        <p:blipFill>
          <a:blip r:embed="rId7"/>
          <a:stretch>
            <a:fillRect/>
          </a:stretch>
        </p:blipFill>
        <p:spPr>
          <a:xfrm>
            <a:off x="4171949" y="751306"/>
            <a:ext cx="1457325" cy="3640887"/>
          </a:xfrm>
          <a:prstGeom prst="rect">
            <a:avLst/>
          </a:prstGeom>
        </p:spPr>
      </p:pic>
      <p:sp>
        <p:nvSpPr>
          <p:cNvPr id="5" name="CuadroTexto 4">
            <a:extLst>
              <a:ext uri="{FF2B5EF4-FFF2-40B4-BE49-F238E27FC236}">
                <a16:creationId xmlns:a16="http://schemas.microsoft.com/office/drawing/2014/main" id="{1C009D8D-F6DE-619B-EE1D-95E5ABED5BF0}"/>
              </a:ext>
            </a:extLst>
          </p:cNvPr>
          <p:cNvSpPr txBox="1"/>
          <p:nvPr/>
        </p:nvSpPr>
        <p:spPr>
          <a:xfrm>
            <a:off x="233364" y="1719307"/>
            <a:ext cx="3660658" cy="2154436"/>
          </a:xfrm>
          <a:prstGeom prst="rect">
            <a:avLst/>
          </a:prstGeom>
          <a:noFill/>
        </p:spPr>
        <p:txBody>
          <a:bodyPr wrap="square" rtlCol="0">
            <a:spAutoFit/>
          </a:bodyPr>
          <a:lstStyle/>
          <a:p>
            <a:pPr algn="just"/>
            <a:r>
              <a:rPr lang="es-MX" sz="1200" dirty="0"/>
              <a:t>Con la finalidad de apoyar el bienestar físico y mental de los funcionarios y de pacientes del Programa Paliativos se realizaran terapias alternativas y medicina ancestral que sea un complemento a lo tradicional.</a:t>
            </a:r>
          </a:p>
          <a:p>
            <a:pPr algn="just"/>
            <a:r>
              <a:rPr lang="es-MX" sz="1200" dirty="0"/>
              <a:t>Para ello contamos con el apoyo de Relonche Aconcagua Lawentuchefe quien realizará talleres de hierbas medicinales y tejido literario a pacientes del Programa Paliativos y atención en base a hierbas a funcionarios que así lo deseen.</a:t>
            </a:r>
            <a:endParaRPr lang="es-CL" sz="1200" dirty="0"/>
          </a:p>
          <a:p>
            <a:endParaRPr lang="es-CL" dirty="0"/>
          </a:p>
        </p:txBody>
      </p:sp>
    </p:spTree>
    <p:extLst>
      <p:ext uri="{BB962C8B-B14F-4D97-AF65-F5344CB8AC3E}">
        <p14:creationId xmlns:p14="http://schemas.microsoft.com/office/powerpoint/2010/main" val="16819759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3"/>
        <p:cNvGrpSpPr/>
        <p:nvPr/>
      </p:nvGrpSpPr>
      <p:grpSpPr>
        <a:xfrm>
          <a:off x="0" y="0"/>
          <a:ext cx="0" cy="0"/>
          <a:chOff x="0" y="0"/>
          <a:chExt cx="0" cy="0"/>
        </a:xfrm>
      </p:grpSpPr>
      <p:sp>
        <p:nvSpPr>
          <p:cNvPr id="2" name="CuadroTexto 1">
            <a:extLst>
              <a:ext uri="{FF2B5EF4-FFF2-40B4-BE49-F238E27FC236}">
                <a16:creationId xmlns:a16="http://schemas.microsoft.com/office/drawing/2014/main" id="{C526768F-3CAB-E1E3-C317-415C14A0E88A}"/>
              </a:ext>
            </a:extLst>
          </p:cNvPr>
          <p:cNvSpPr txBox="1"/>
          <p:nvPr/>
        </p:nvSpPr>
        <p:spPr>
          <a:xfrm>
            <a:off x="3121820" y="3243263"/>
            <a:ext cx="4669868" cy="1169551"/>
          </a:xfrm>
          <a:prstGeom prst="rect">
            <a:avLst/>
          </a:prstGeom>
          <a:noFill/>
        </p:spPr>
        <p:txBody>
          <a:bodyPr wrap="none" rtlCol="0">
            <a:spAutoFit/>
          </a:bodyPr>
          <a:lstStyle/>
          <a:p>
            <a:r>
              <a:rPr lang="es-MX" sz="7000" dirty="0">
                <a:solidFill>
                  <a:schemeClr val="accent1">
                    <a:lumMod val="75000"/>
                  </a:schemeClr>
                </a:solidFill>
                <a:latin typeface="Bodoni MT Black" panose="02070A03080606020203" pitchFamily="18" charset="0"/>
              </a:rPr>
              <a:t>GRACIAS</a:t>
            </a:r>
            <a:endParaRPr lang="es-CL" sz="7000" dirty="0">
              <a:solidFill>
                <a:schemeClr val="accent1">
                  <a:lumMod val="75000"/>
                </a:schemeClr>
              </a:solidFill>
              <a:latin typeface="Bodoni MT Black" panose="02070A03080606020203"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a:extLst>
            <a:ext uri="{FF2B5EF4-FFF2-40B4-BE49-F238E27FC236}">
              <a16:creationId xmlns:a16="http://schemas.microsoft.com/office/drawing/2014/main" id="{DBB9FBA7-3530-73A8-DCAD-2C3E0ED99F45}"/>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84187D5B-D1FB-412F-F0F2-7909CF4ECBCE}"/>
              </a:ext>
            </a:extLst>
          </p:cNvPr>
          <p:cNvPicPr>
            <a:picLocks noChangeAspect="1"/>
          </p:cNvPicPr>
          <p:nvPr/>
        </p:nvPicPr>
        <p:blipFill>
          <a:blip r:embed="rId4"/>
          <a:stretch>
            <a:fillRect/>
          </a:stretch>
        </p:blipFill>
        <p:spPr>
          <a:xfrm>
            <a:off x="1354" y="0"/>
            <a:ext cx="9141292" cy="5143500"/>
          </a:xfrm>
          <a:prstGeom prst="rect">
            <a:avLst/>
          </a:prstGeom>
        </p:spPr>
      </p:pic>
      <p:sp>
        <p:nvSpPr>
          <p:cNvPr id="8" name="CuadroTexto 7">
            <a:extLst>
              <a:ext uri="{FF2B5EF4-FFF2-40B4-BE49-F238E27FC236}">
                <a16:creationId xmlns:a16="http://schemas.microsoft.com/office/drawing/2014/main" id="{434E6C7D-599D-5FD9-F68C-EB2B7149A27D}"/>
              </a:ext>
            </a:extLst>
          </p:cNvPr>
          <p:cNvSpPr txBox="1"/>
          <p:nvPr/>
        </p:nvSpPr>
        <p:spPr>
          <a:xfrm>
            <a:off x="5160170" y="2328182"/>
            <a:ext cx="1721644" cy="311239"/>
          </a:xfrm>
          <a:prstGeom prst="rect">
            <a:avLst/>
          </a:prstGeom>
          <a:noFill/>
        </p:spPr>
        <p:txBody>
          <a:bodyPr wrap="square">
            <a:spAutoFit/>
          </a:bodyPr>
          <a:lstStyle/>
          <a:p>
            <a:pPr algn="ctr">
              <a:lnSpc>
                <a:spcPct val="107000"/>
              </a:lnSpc>
              <a:spcAft>
                <a:spcPts val="800"/>
              </a:spcAft>
              <a:buNone/>
            </a:pPr>
            <a:r>
              <a:rPr lang="es-ES" b="1" kern="100" dirty="0">
                <a:solidFill>
                  <a:schemeClr val="bg1"/>
                </a:solidFill>
                <a:latin typeface="Arial" panose="020B0604020202020204" pitchFamily="34" charset="0"/>
                <a:ea typeface="Calibri" panose="020F0502020204030204" pitchFamily="34" charset="0"/>
                <a:cs typeface="Arial" panose="020B0604020202020204" pitchFamily="34" charset="0"/>
              </a:rPr>
              <a:t>0–14 AÑOS</a:t>
            </a:r>
            <a:endParaRPr lang="es-CL"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FBC2776B-6397-9356-C1B1-FCE0065D6F6A}"/>
              </a:ext>
            </a:extLst>
          </p:cNvPr>
          <p:cNvSpPr txBox="1"/>
          <p:nvPr/>
        </p:nvSpPr>
        <p:spPr>
          <a:xfrm>
            <a:off x="4404719" y="3308239"/>
            <a:ext cx="1721644" cy="306109"/>
          </a:xfrm>
          <a:prstGeom prst="rect">
            <a:avLst/>
          </a:prstGeom>
          <a:noFill/>
        </p:spPr>
        <p:txBody>
          <a:bodyPr wrap="square">
            <a:spAutoFit/>
          </a:bodyPr>
          <a:lstStyle/>
          <a:p>
            <a:pPr algn="ctr">
              <a:lnSpc>
                <a:spcPct val="107000"/>
              </a:lnSpc>
              <a:spcAft>
                <a:spcPts val="800"/>
              </a:spcAft>
              <a:buNone/>
            </a:pPr>
            <a:r>
              <a:rPr lang="es-ES" b="1" kern="100" dirty="0">
                <a:solidFill>
                  <a:schemeClr val="bg1"/>
                </a:solidFill>
                <a:latin typeface="Arial" panose="020B0604020202020204" pitchFamily="34" charset="0"/>
                <a:ea typeface="Calibri" panose="020F0502020204030204" pitchFamily="34" charset="0"/>
                <a:cs typeface="Arial" panose="020B0604020202020204" pitchFamily="34" charset="0"/>
              </a:rPr>
              <a:t>15–64 AÑOS</a:t>
            </a:r>
            <a:endParaRPr lang="es-CL" b="1"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C80AA766-3897-544F-DB59-9DA91418C637}"/>
              </a:ext>
            </a:extLst>
          </p:cNvPr>
          <p:cNvSpPr txBox="1"/>
          <p:nvPr/>
        </p:nvSpPr>
        <p:spPr>
          <a:xfrm>
            <a:off x="5151939" y="4296972"/>
            <a:ext cx="1721644" cy="306109"/>
          </a:xfrm>
          <a:prstGeom prst="rect">
            <a:avLst/>
          </a:prstGeom>
          <a:noFill/>
        </p:spPr>
        <p:txBody>
          <a:bodyPr wrap="square">
            <a:spAutoFit/>
          </a:bodyPr>
          <a:lstStyle/>
          <a:p>
            <a:pPr algn="ctr">
              <a:lnSpc>
                <a:spcPct val="107000"/>
              </a:lnSpc>
              <a:spcAft>
                <a:spcPts val="800"/>
              </a:spcAft>
              <a:buNone/>
            </a:pPr>
            <a:r>
              <a:rPr lang="es-ES" b="1" kern="100" dirty="0">
                <a:solidFill>
                  <a:schemeClr val="bg1"/>
                </a:solidFill>
                <a:latin typeface="Arial" panose="020B0604020202020204" pitchFamily="34" charset="0"/>
                <a:ea typeface="Calibri" panose="020F0502020204030204" pitchFamily="34" charset="0"/>
                <a:cs typeface="Arial" panose="020B0604020202020204" pitchFamily="34" charset="0"/>
              </a:rPr>
              <a:t>65 Y MAS AÑOS</a:t>
            </a:r>
            <a:endParaRPr lang="es-CL" b="1"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Rectángulo 5">
            <a:extLst>
              <a:ext uri="{FF2B5EF4-FFF2-40B4-BE49-F238E27FC236}">
                <a16:creationId xmlns:a16="http://schemas.microsoft.com/office/drawing/2014/main" id="{0497569B-6E07-CD69-EA8A-91C0082C6868}"/>
              </a:ext>
            </a:extLst>
          </p:cNvPr>
          <p:cNvSpPr/>
          <p:nvPr/>
        </p:nvSpPr>
        <p:spPr>
          <a:xfrm>
            <a:off x="6920506" y="2020063"/>
            <a:ext cx="1067992" cy="927478"/>
          </a:xfrm>
          <a:prstGeom prst="rect">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7C957C8D-80F7-6A8D-39F9-FD0B928CE980}"/>
              </a:ext>
            </a:extLst>
          </p:cNvPr>
          <p:cNvSpPr/>
          <p:nvPr/>
        </p:nvSpPr>
        <p:spPr>
          <a:xfrm>
            <a:off x="6020992" y="3022807"/>
            <a:ext cx="2901552" cy="814342"/>
          </a:xfrm>
          <a:prstGeom prst="rect">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 name="Rectángulo 9">
            <a:extLst>
              <a:ext uri="{FF2B5EF4-FFF2-40B4-BE49-F238E27FC236}">
                <a16:creationId xmlns:a16="http://schemas.microsoft.com/office/drawing/2014/main" id="{E3C5CF87-E650-B735-DA8A-86E6BFDA430A}"/>
              </a:ext>
            </a:extLst>
          </p:cNvPr>
          <p:cNvSpPr/>
          <p:nvPr/>
        </p:nvSpPr>
        <p:spPr>
          <a:xfrm>
            <a:off x="7065168" y="3893608"/>
            <a:ext cx="778669" cy="957262"/>
          </a:xfrm>
          <a:prstGeom prst="rect">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6956C330-29F8-82D9-085E-2B3BF87FA21B}"/>
              </a:ext>
            </a:extLst>
          </p:cNvPr>
          <p:cNvSpPr txBox="1"/>
          <p:nvPr/>
        </p:nvSpPr>
        <p:spPr>
          <a:xfrm>
            <a:off x="6616005" y="2326037"/>
            <a:ext cx="1721644" cy="311239"/>
          </a:xfrm>
          <a:prstGeom prst="rect">
            <a:avLst/>
          </a:prstGeom>
          <a:noFill/>
        </p:spPr>
        <p:txBody>
          <a:bodyPr wrap="square">
            <a:spAutoFit/>
          </a:bodyPr>
          <a:lstStyle/>
          <a:p>
            <a:pPr algn="ctr">
              <a:lnSpc>
                <a:spcPct val="107000"/>
              </a:lnSpc>
              <a:spcAft>
                <a:spcPts val="800"/>
              </a:spcAft>
              <a:buNone/>
            </a:pPr>
            <a:r>
              <a:rPr lang="es-E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18.55%</a:t>
            </a:r>
            <a:endParaRPr lang="es-CL"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D8220769-40C7-DCD7-525F-0B41DF3B49F4}"/>
              </a:ext>
            </a:extLst>
          </p:cNvPr>
          <p:cNvSpPr txBox="1"/>
          <p:nvPr/>
        </p:nvSpPr>
        <p:spPr>
          <a:xfrm>
            <a:off x="6616005" y="3308239"/>
            <a:ext cx="1721644" cy="311239"/>
          </a:xfrm>
          <a:prstGeom prst="rect">
            <a:avLst/>
          </a:prstGeom>
          <a:noFill/>
        </p:spPr>
        <p:txBody>
          <a:bodyPr wrap="square">
            <a:spAutoFit/>
          </a:bodyPr>
          <a:lstStyle/>
          <a:p>
            <a:pPr algn="ctr">
              <a:lnSpc>
                <a:spcPct val="107000"/>
              </a:lnSpc>
              <a:spcAft>
                <a:spcPts val="800"/>
              </a:spcAft>
              <a:buNone/>
            </a:pPr>
            <a:r>
              <a:rPr lang="es-E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65.28%</a:t>
            </a:r>
            <a:endParaRPr lang="es-CL"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085CBC95-6591-F3F0-4880-EC75255E8EAB}"/>
              </a:ext>
            </a:extLst>
          </p:cNvPr>
          <p:cNvSpPr txBox="1"/>
          <p:nvPr/>
        </p:nvSpPr>
        <p:spPr>
          <a:xfrm>
            <a:off x="6593680" y="4245610"/>
            <a:ext cx="1721644" cy="311239"/>
          </a:xfrm>
          <a:prstGeom prst="rect">
            <a:avLst/>
          </a:prstGeom>
          <a:noFill/>
        </p:spPr>
        <p:txBody>
          <a:bodyPr wrap="square">
            <a:spAutoFit/>
          </a:bodyPr>
          <a:lstStyle/>
          <a:p>
            <a:pPr algn="ctr">
              <a:lnSpc>
                <a:spcPct val="107000"/>
              </a:lnSpc>
              <a:spcAft>
                <a:spcPts val="800"/>
              </a:spcAft>
              <a:buNone/>
            </a:pPr>
            <a:r>
              <a:rPr lang="es-E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16.16%</a:t>
            </a:r>
            <a:endParaRPr lang="es-CL"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4" name="Google Shape;100;p17">
            <a:extLst>
              <a:ext uri="{FF2B5EF4-FFF2-40B4-BE49-F238E27FC236}">
                <a16:creationId xmlns:a16="http://schemas.microsoft.com/office/drawing/2014/main" id="{76EF6C9B-DB9A-9A25-9816-2E3A9AF6FB3C}"/>
              </a:ext>
            </a:extLst>
          </p:cNvPr>
          <p:cNvSpPr txBox="1"/>
          <p:nvPr/>
        </p:nvSpPr>
        <p:spPr>
          <a:xfrm>
            <a:off x="3621882" y="192236"/>
            <a:ext cx="4621347" cy="1264931"/>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MX" sz="3900" dirty="0">
                <a:solidFill>
                  <a:schemeClr val="lt1"/>
                </a:solidFill>
                <a:latin typeface="Montserrat Black"/>
                <a:ea typeface="Montserrat Black"/>
                <a:cs typeface="Montserrat Black"/>
                <a:sym typeface="Montserrat Black"/>
              </a:rPr>
              <a:t>SITUACIÓN DEMOGRÁFICA</a:t>
            </a:r>
            <a:endParaRPr sz="3900" dirty="0">
              <a:solidFill>
                <a:schemeClr val="lt1"/>
              </a:solidFill>
              <a:latin typeface="Montserrat Black"/>
              <a:ea typeface="Montserrat Black"/>
              <a:cs typeface="Montserrat Black"/>
              <a:sym typeface="Montserrat Black"/>
            </a:endParaRPr>
          </a:p>
        </p:txBody>
      </p:sp>
      <p:sp>
        <p:nvSpPr>
          <p:cNvPr id="16" name="CuadroTexto 15">
            <a:extLst>
              <a:ext uri="{FF2B5EF4-FFF2-40B4-BE49-F238E27FC236}">
                <a16:creationId xmlns:a16="http://schemas.microsoft.com/office/drawing/2014/main" id="{2CD87C2C-E971-F52B-847D-106B03A49BAE}"/>
              </a:ext>
            </a:extLst>
          </p:cNvPr>
          <p:cNvSpPr txBox="1"/>
          <p:nvPr/>
        </p:nvSpPr>
        <p:spPr>
          <a:xfrm>
            <a:off x="2241352" y="1465100"/>
            <a:ext cx="6209704" cy="344069"/>
          </a:xfrm>
          <a:prstGeom prst="rect">
            <a:avLst/>
          </a:prstGeom>
          <a:noFill/>
        </p:spPr>
        <p:txBody>
          <a:bodyPr wrap="square">
            <a:spAutoFit/>
          </a:bodyPr>
          <a:lstStyle/>
          <a:p>
            <a:pPr>
              <a:lnSpc>
                <a:spcPct val="107000"/>
              </a:lnSpc>
              <a:spcAft>
                <a:spcPts val="800"/>
              </a:spcAft>
              <a:buNone/>
            </a:pPr>
            <a:r>
              <a:rPr lang="es-ES" sz="16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Población Hospital 97.147 Habitantes (La </a:t>
            </a:r>
            <a:r>
              <a:rPr lang="es-ES" sz="1600"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C</a:t>
            </a:r>
            <a:r>
              <a:rPr lang="es-ES" sz="16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alera, Hijuelas y Nogales)</a:t>
            </a:r>
            <a:endParaRPr lang="es-CL" sz="16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7" name="Grupo 16">
            <a:extLst>
              <a:ext uri="{FF2B5EF4-FFF2-40B4-BE49-F238E27FC236}">
                <a16:creationId xmlns:a16="http://schemas.microsoft.com/office/drawing/2014/main" id="{B6ABAFD9-A85B-F6F8-3165-463451EAA78A}"/>
              </a:ext>
            </a:extLst>
          </p:cNvPr>
          <p:cNvGrpSpPr/>
          <p:nvPr/>
        </p:nvGrpSpPr>
        <p:grpSpPr>
          <a:xfrm>
            <a:off x="501225" y="1829466"/>
            <a:ext cx="1250006" cy="3015172"/>
            <a:chOff x="305877" y="1233055"/>
            <a:chExt cx="1250006" cy="2358734"/>
          </a:xfrm>
        </p:grpSpPr>
        <p:pic>
          <p:nvPicPr>
            <p:cNvPr id="18" name="Imagen 17">
              <a:extLst>
                <a:ext uri="{FF2B5EF4-FFF2-40B4-BE49-F238E27FC236}">
                  <a16:creationId xmlns:a16="http://schemas.microsoft.com/office/drawing/2014/main" id="{1A6A0074-5496-3B56-4820-AD3DD8A30243}"/>
                </a:ext>
              </a:extLst>
            </p:cNvPr>
            <p:cNvPicPr>
              <a:picLocks noChangeAspect="1"/>
            </p:cNvPicPr>
            <p:nvPr/>
          </p:nvPicPr>
          <p:blipFill>
            <a:blip r:embed="rId5"/>
            <a:stretch>
              <a:fillRect/>
            </a:stretch>
          </p:blipFill>
          <p:spPr>
            <a:xfrm>
              <a:off x="414633" y="1233055"/>
              <a:ext cx="1130173" cy="213360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Elipse 18">
              <a:extLst>
                <a:ext uri="{FF2B5EF4-FFF2-40B4-BE49-F238E27FC236}">
                  <a16:creationId xmlns:a16="http://schemas.microsoft.com/office/drawing/2014/main" id="{5E1D8171-2D3E-6632-B045-7AF4B236D053}"/>
                </a:ext>
              </a:extLst>
            </p:cNvPr>
            <p:cNvSpPr/>
            <p:nvPr/>
          </p:nvSpPr>
          <p:spPr>
            <a:xfrm>
              <a:off x="305877" y="3219224"/>
              <a:ext cx="1250006" cy="372565"/>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MX" sz="1600" b="1" dirty="0"/>
                <a:t>50.76%</a:t>
              </a:r>
              <a:endParaRPr lang="es-CL" sz="1600" b="1" dirty="0"/>
            </a:p>
          </p:txBody>
        </p:sp>
      </p:grpSp>
      <p:grpSp>
        <p:nvGrpSpPr>
          <p:cNvPr id="20" name="Grupo 19">
            <a:extLst>
              <a:ext uri="{FF2B5EF4-FFF2-40B4-BE49-F238E27FC236}">
                <a16:creationId xmlns:a16="http://schemas.microsoft.com/office/drawing/2014/main" id="{D38C6608-C5A4-E3FA-3475-25BE6BA33DC6}"/>
              </a:ext>
            </a:extLst>
          </p:cNvPr>
          <p:cNvGrpSpPr/>
          <p:nvPr/>
        </p:nvGrpSpPr>
        <p:grpSpPr>
          <a:xfrm>
            <a:off x="2005564" y="1997401"/>
            <a:ext cx="1250006" cy="2865153"/>
            <a:chOff x="1618221" y="1253463"/>
            <a:chExt cx="1250006" cy="2358734"/>
          </a:xfrm>
        </p:grpSpPr>
        <p:pic>
          <p:nvPicPr>
            <p:cNvPr id="21" name="Imagen 20">
              <a:extLst>
                <a:ext uri="{FF2B5EF4-FFF2-40B4-BE49-F238E27FC236}">
                  <a16:creationId xmlns:a16="http://schemas.microsoft.com/office/drawing/2014/main" id="{00F905CF-FDCC-7817-F713-17B45BCF237D}"/>
                </a:ext>
              </a:extLst>
            </p:cNvPr>
            <p:cNvPicPr>
              <a:picLocks noChangeAspect="1"/>
            </p:cNvPicPr>
            <p:nvPr/>
          </p:nvPicPr>
          <p:blipFill>
            <a:blip r:embed="rId6"/>
            <a:stretch>
              <a:fillRect/>
            </a:stretch>
          </p:blipFill>
          <p:spPr>
            <a:xfrm>
              <a:off x="1705248" y="1253463"/>
              <a:ext cx="1100382" cy="2092784"/>
            </a:xfrm>
            <a:prstGeom prst="rect">
              <a:avLst/>
            </a:prstGeom>
            <a:solidFill>
              <a:srgbClr val="FFFFFF">
                <a:shade val="85000"/>
              </a:srgbClr>
            </a:solidFill>
            <a:ln w="88900" cap="sq">
              <a:solidFill>
                <a:schemeClr val="bg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Elipse 21">
              <a:extLst>
                <a:ext uri="{FF2B5EF4-FFF2-40B4-BE49-F238E27FC236}">
                  <a16:creationId xmlns:a16="http://schemas.microsoft.com/office/drawing/2014/main" id="{50E0E838-68B4-CB10-FC97-BBC64603AB69}"/>
                </a:ext>
              </a:extLst>
            </p:cNvPr>
            <p:cNvSpPr/>
            <p:nvPr/>
          </p:nvSpPr>
          <p:spPr>
            <a:xfrm>
              <a:off x="1618221" y="3184976"/>
              <a:ext cx="1250006" cy="427221"/>
            </a:xfrm>
            <a:prstGeom prst="ellipse">
              <a:avLst/>
            </a:prstGeom>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MX" sz="1600" b="1" dirty="0"/>
                <a:t>49.23%</a:t>
              </a:r>
              <a:endParaRPr lang="es-CL" sz="1600" b="1" dirty="0"/>
            </a:p>
          </p:txBody>
        </p:sp>
      </p:grpSp>
    </p:spTree>
    <p:extLst>
      <p:ext uri="{BB962C8B-B14F-4D97-AF65-F5344CB8AC3E}">
        <p14:creationId xmlns:p14="http://schemas.microsoft.com/office/powerpoint/2010/main" val="12580904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9">
          <a:extLst>
            <a:ext uri="{FF2B5EF4-FFF2-40B4-BE49-F238E27FC236}">
              <a16:creationId xmlns:a16="http://schemas.microsoft.com/office/drawing/2014/main" id="{82C62AB6-92B0-ECE3-4C14-C7F1A7A837EE}"/>
            </a:ext>
          </a:extLst>
        </p:cNvPr>
        <p:cNvGrpSpPr/>
        <p:nvPr/>
      </p:nvGrpSpPr>
      <p:grpSpPr>
        <a:xfrm>
          <a:off x="0" y="0"/>
          <a:ext cx="0" cy="0"/>
          <a:chOff x="0" y="0"/>
          <a:chExt cx="0" cy="0"/>
        </a:xfrm>
      </p:grpSpPr>
      <p:pic>
        <p:nvPicPr>
          <p:cNvPr id="104" name="Google Shape;104;p17" title="logo-2.png">
            <a:extLst>
              <a:ext uri="{FF2B5EF4-FFF2-40B4-BE49-F238E27FC236}">
                <a16:creationId xmlns:a16="http://schemas.microsoft.com/office/drawing/2014/main" id="{DB4DA6EB-67F3-2594-6977-510115C16009}"/>
              </a:ext>
            </a:extLst>
          </p:cNvPr>
          <p:cNvPicPr preferRelativeResize="0"/>
          <p:nvPr/>
        </p:nvPicPr>
        <p:blipFill>
          <a:blip r:embed="rId4">
            <a:alphaModFix/>
          </a:blip>
          <a:stretch>
            <a:fillRect/>
          </a:stretch>
        </p:blipFill>
        <p:spPr>
          <a:xfrm>
            <a:off x="345575" y="561425"/>
            <a:ext cx="2851850" cy="849425"/>
          </a:xfrm>
          <a:prstGeom prst="rect">
            <a:avLst/>
          </a:prstGeom>
          <a:noFill/>
          <a:ln>
            <a:noFill/>
          </a:ln>
        </p:spPr>
      </p:pic>
      <p:pic>
        <p:nvPicPr>
          <p:cNvPr id="2" name="Imagen 1">
            <a:extLst>
              <a:ext uri="{FF2B5EF4-FFF2-40B4-BE49-F238E27FC236}">
                <a16:creationId xmlns:a16="http://schemas.microsoft.com/office/drawing/2014/main" id="{3E043DD5-B4BB-CEAE-4287-5A250906AF8B}"/>
              </a:ext>
            </a:extLst>
          </p:cNvPr>
          <p:cNvPicPr>
            <a:picLocks noChangeAspect="1"/>
          </p:cNvPicPr>
          <p:nvPr/>
        </p:nvPicPr>
        <p:blipFill>
          <a:blip r:embed="rId5"/>
          <a:stretch>
            <a:fillRect/>
          </a:stretch>
        </p:blipFill>
        <p:spPr>
          <a:xfrm>
            <a:off x="0" y="0"/>
            <a:ext cx="9144000" cy="5144500"/>
          </a:xfrm>
          <a:prstGeom prst="rect">
            <a:avLst/>
          </a:prstGeom>
        </p:spPr>
      </p:pic>
      <p:pic>
        <p:nvPicPr>
          <p:cNvPr id="3" name="Imagen 2">
            <a:extLst>
              <a:ext uri="{FF2B5EF4-FFF2-40B4-BE49-F238E27FC236}">
                <a16:creationId xmlns:a16="http://schemas.microsoft.com/office/drawing/2014/main" id="{2549F0FF-3AC7-4BEC-5060-B28663F45B0D}"/>
              </a:ext>
            </a:extLst>
          </p:cNvPr>
          <p:cNvPicPr>
            <a:picLocks noChangeAspect="1"/>
          </p:cNvPicPr>
          <p:nvPr/>
        </p:nvPicPr>
        <p:blipFill>
          <a:blip r:embed="rId6"/>
          <a:stretch>
            <a:fillRect/>
          </a:stretch>
        </p:blipFill>
        <p:spPr>
          <a:xfrm>
            <a:off x="331864" y="953121"/>
            <a:ext cx="8480271" cy="3237257"/>
          </a:xfrm>
          <a:prstGeom prst="rect">
            <a:avLst/>
          </a:prstGeom>
        </p:spPr>
      </p:pic>
    </p:spTree>
    <p:extLst>
      <p:ext uri="{BB962C8B-B14F-4D97-AF65-F5344CB8AC3E}">
        <p14:creationId xmlns:p14="http://schemas.microsoft.com/office/powerpoint/2010/main" val="343168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
        <p:cNvGrpSpPr/>
        <p:nvPr/>
      </p:nvGrpSpPr>
      <p:grpSpPr>
        <a:xfrm>
          <a:off x="0" y="0"/>
          <a:ext cx="0" cy="0"/>
          <a:chOff x="0" y="0"/>
          <a:chExt cx="0" cy="0"/>
        </a:xfrm>
      </p:grpSpPr>
      <p:sp>
        <p:nvSpPr>
          <p:cNvPr id="75" name="Google Shape;75;p16"/>
          <p:cNvSpPr txBox="1"/>
          <p:nvPr/>
        </p:nvSpPr>
        <p:spPr>
          <a:xfrm>
            <a:off x="707575" y="431700"/>
            <a:ext cx="7728900" cy="63091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419" sz="2900" b="1" dirty="0">
                <a:solidFill>
                  <a:srgbClr val="3547C7"/>
                </a:solidFill>
                <a:latin typeface="Montserrat Black" panose="00000A00000000000000" pitchFamily="2" charset="0"/>
                <a:ea typeface="Montserrat"/>
                <a:cs typeface="Montserrat"/>
                <a:sym typeface="Montserrat"/>
              </a:rPr>
              <a:t>CARTERA DE PRESTACIONES</a:t>
            </a:r>
            <a:endParaRPr sz="2900" b="1" dirty="0">
              <a:solidFill>
                <a:srgbClr val="3547C7"/>
              </a:solidFill>
              <a:latin typeface="Montserrat Black" panose="00000A00000000000000" pitchFamily="2" charset="0"/>
              <a:ea typeface="Montserrat Black"/>
              <a:cs typeface="Montserrat Black"/>
              <a:sym typeface="Montserrat Black"/>
            </a:endParaRPr>
          </a:p>
        </p:txBody>
      </p:sp>
      <p:grpSp>
        <p:nvGrpSpPr>
          <p:cNvPr id="76" name="Google Shape;76;p16"/>
          <p:cNvGrpSpPr/>
          <p:nvPr/>
        </p:nvGrpSpPr>
        <p:grpSpPr>
          <a:xfrm>
            <a:off x="2664175" y="1318500"/>
            <a:ext cx="1973525" cy="3638582"/>
            <a:chOff x="680400" y="1089900"/>
            <a:chExt cx="1973525" cy="3126382"/>
          </a:xfrm>
        </p:grpSpPr>
        <p:sp>
          <p:nvSpPr>
            <p:cNvPr id="77" name="Google Shape;77;p16"/>
            <p:cNvSpPr/>
            <p:nvPr/>
          </p:nvSpPr>
          <p:spPr>
            <a:xfrm>
              <a:off x="841925" y="1242682"/>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MX" dirty="0">
                <a:latin typeface="Montserrat Black"/>
                <a:ea typeface="Montserrat Black"/>
                <a:cs typeface="Montserrat Black"/>
                <a:sym typeface="Montserrat Black"/>
              </a:endParaRP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Laboratorio e Imagenología</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Rehabilitación </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Farmacia</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Servicios Administrativos</a:t>
              </a:r>
              <a:endParaRPr sz="1200" dirty="0">
                <a:latin typeface="Montserrat" panose="00000500000000000000" pitchFamily="2" charset="0"/>
                <a:ea typeface="Montserrat Black"/>
                <a:cs typeface="Montserrat Black"/>
                <a:sym typeface="Montserrat Black"/>
              </a:endParaRPr>
            </a:p>
          </p:txBody>
        </p:sp>
        <p:sp>
          <p:nvSpPr>
            <p:cNvPr id="78" name="Google Shape;78;p16"/>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300" b="1">
                  <a:solidFill>
                    <a:schemeClr val="lt1"/>
                  </a:solidFill>
                  <a:latin typeface="Montserrat"/>
                  <a:ea typeface="Montserrat"/>
                  <a:cs typeface="Montserrat"/>
                  <a:sym typeface="Montserrat"/>
                </a:rPr>
                <a:t>2</a:t>
              </a:r>
              <a:endParaRPr sz="1300" b="1">
                <a:solidFill>
                  <a:schemeClr val="lt1"/>
                </a:solidFill>
                <a:latin typeface="Montserrat"/>
                <a:ea typeface="Montserrat"/>
                <a:cs typeface="Montserrat"/>
                <a:sym typeface="Montserrat"/>
              </a:endParaRPr>
            </a:p>
          </p:txBody>
        </p:sp>
      </p:grpSp>
      <p:grpSp>
        <p:nvGrpSpPr>
          <p:cNvPr id="81" name="Google Shape;81;p16"/>
          <p:cNvGrpSpPr/>
          <p:nvPr/>
        </p:nvGrpSpPr>
        <p:grpSpPr>
          <a:xfrm>
            <a:off x="4647950" y="1318500"/>
            <a:ext cx="1983775" cy="3589256"/>
            <a:chOff x="680400" y="1089900"/>
            <a:chExt cx="1983775" cy="3084000"/>
          </a:xfrm>
        </p:grpSpPr>
        <p:sp>
          <p:nvSpPr>
            <p:cNvPr id="82" name="Google Shape;82;p16"/>
            <p:cNvSpPr/>
            <p:nvPr/>
          </p:nvSpPr>
          <p:spPr>
            <a:xfrm>
              <a:off x="805375" y="1200300"/>
              <a:ext cx="18588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MX" dirty="0">
                <a:latin typeface="Montserrat Black"/>
                <a:ea typeface="Montserrat Black"/>
                <a:cs typeface="Montserrat Black"/>
                <a:sym typeface="Montserrat Black"/>
              </a:endParaRPr>
            </a:p>
            <a:p>
              <a:pPr marL="0" lvl="0" indent="0" algn="ctr" rtl="0">
                <a:spcBef>
                  <a:spcPts val="0"/>
                </a:spcBef>
                <a:spcAft>
                  <a:spcPts val="0"/>
                </a:spcAft>
                <a:buNone/>
              </a:pPr>
              <a:endParaRPr lang="es-MX" dirty="0">
                <a:latin typeface="Montserrat Black"/>
                <a:ea typeface="Montserrat Black"/>
                <a:cs typeface="Montserrat Black"/>
                <a:sym typeface="Montserrat Black"/>
              </a:endParaRP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Traumatología</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Gastroenterología</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Endodoncia</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Periodoncia</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Ortodoncia</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Rehabilitación Oral</a:t>
              </a:r>
              <a:endParaRPr sz="1200" dirty="0">
                <a:latin typeface="Montserrat" panose="00000500000000000000" pitchFamily="2" charset="0"/>
                <a:ea typeface="Montserrat Black"/>
                <a:cs typeface="Montserrat Black"/>
                <a:sym typeface="Montserrat Black"/>
              </a:endParaRPr>
            </a:p>
          </p:txBody>
        </p:sp>
        <p:sp>
          <p:nvSpPr>
            <p:cNvPr id="83" name="Google Shape;83;p16"/>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300" b="1" dirty="0">
                  <a:solidFill>
                    <a:schemeClr val="lt1"/>
                  </a:solidFill>
                  <a:latin typeface="Montserrat"/>
                  <a:ea typeface="Montserrat"/>
                  <a:cs typeface="Montserrat"/>
                  <a:sym typeface="Montserrat"/>
                </a:rPr>
                <a:t>3</a:t>
              </a:r>
              <a:endParaRPr sz="1300" b="1" dirty="0">
                <a:solidFill>
                  <a:schemeClr val="lt1"/>
                </a:solidFill>
                <a:latin typeface="Montserrat"/>
                <a:ea typeface="Montserrat"/>
                <a:cs typeface="Montserrat"/>
                <a:sym typeface="Montserrat"/>
              </a:endParaRPr>
            </a:p>
          </p:txBody>
        </p:sp>
      </p:grpSp>
      <p:grpSp>
        <p:nvGrpSpPr>
          <p:cNvPr id="86" name="Google Shape;86;p16"/>
          <p:cNvGrpSpPr/>
          <p:nvPr/>
        </p:nvGrpSpPr>
        <p:grpSpPr>
          <a:xfrm>
            <a:off x="6631725" y="1347150"/>
            <a:ext cx="1983775" cy="3560606"/>
            <a:chOff x="680400" y="1089900"/>
            <a:chExt cx="1983775" cy="3084000"/>
          </a:xfrm>
        </p:grpSpPr>
        <p:sp>
          <p:nvSpPr>
            <p:cNvPr id="87" name="Google Shape;87;p16"/>
            <p:cNvSpPr/>
            <p:nvPr/>
          </p:nvSpPr>
          <p:spPr>
            <a:xfrm>
              <a:off x="805375" y="1200300"/>
              <a:ext cx="18588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algn="ctr"/>
              <a:endParaRPr lang="es-MX" dirty="0">
                <a:latin typeface="Montserrat Black"/>
                <a:ea typeface="Montserrat Black"/>
                <a:cs typeface="Montserrat Black"/>
                <a:sym typeface="Montserrat Black"/>
              </a:endParaRPr>
            </a:p>
            <a:p>
              <a:pPr marL="0" lvl="0" indent="0" algn="ctr" rtl="0">
                <a:spcBef>
                  <a:spcPts val="0"/>
                </a:spcBef>
                <a:spcAft>
                  <a:spcPts val="0"/>
                </a:spcAft>
                <a:buNone/>
              </a:pPr>
              <a:endParaRPr lang="es-MX" dirty="0">
                <a:latin typeface="Montserrat Black"/>
                <a:ea typeface="Montserrat Black"/>
                <a:cs typeface="Montserrat Black"/>
                <a:sym typeface="Montserrat Black"/>
              </a:endParaRPr>
            </a:p>
            <a:p>
              <a:pPr marL="171450" lvl="0" indent="-171450" rtl="0">
                <a:spcBef>
                  <a:spcPts val="0"/>
                </a:spcBef>
                <a:spcAft>
                  <a:spcPts val="0"/>
                </a:spcAft>
                <a:buFont typeface="Arial" panose="020B0604020202020204" pitchFamily="34" charset="0"/>
                <a:buChar char="•"/>
              </a:pPr>
              <a:endParaRPr lang="es-MX" sz="1200" dirty="0">
                <a:latin typeface="Montserrat" panose="00000500000000000000" pitchFamily="2" charset="0"/>
                <a:ea typeface="Montserrat Black"/>
                <a:cs typeface="Montserrat Black"/>
                <a:sym typeface="Montserrat Black"/>
              </a:endParaRP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Cuidados Paliativos </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TACO</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ITS</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Procedimientos Cutáneos</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Procedimientos de Gastroenterología (Endoscopias y Colonoscopias)</a:t>
              </a:r>
            </a:p>
            <a:p>
              <a:pPr marL="171450" lvl="0" indent="-1714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IQ TMT (Dedo Gatillo y Quiste Sinovial)</a:t>
              </a:r>
            </a:p>
            <a:p>
              <a:pPr marL="0" lvl="0" indent="0" algn="ctr" rtl="0">
                <a:spcBef>
                  <a:spcPts val="0"/>
                </a:spcBef>
                <a:spcAft>
                  <a:spcPts val="0"/>
                </a:spcAft>
                <a:buNone/>
              </a:pPr>
              <a:endParaRPr dirty="0">
                <a:latin typeface="Montserrat Black"/>
                <a:ea typeface="Montserrat Black"/>
                <a:cs typeface="Montserrat Black"/>
                <a:sym typeface="Montserrat Black"/>
              </a:endParaRPr>
            </a:p>
          </p:txBody>
        </p:sp>
        <p:sp>
          <p:nvSpPr>
            <p:cNvPr id="88" name="Google Shape;88;p16"/>
            <p:cNvSpPr/>
            <p:nvPr/>
          </p:nvSpPr>
          <p:spPr>
            <a:xfrm>
              <a:off x="680400" y="10899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300" b="1" dirty="0">
                  <a:solidFill>
                    <a:schemeClr val="lt1"/>
                  </a:solidFill>
                  <a:latin typeface="Montserrat"/>
                  <a:ea typeface="Montserrat"/>
                  <a:cs typeface="Montserrat"/>
                  <a:sym typeface="Montserrat"/>
                </a:rPr>
                <a:t>4</a:t>
              </a:r>
              <a:endParaRPr sz="1300" b="1" dirty="0">
                <a:solidFill>
                  <a:schemeClr val="lt1"/>
                </a:solidFill>
                <a:latin typeface="Montserrat"/>
                <a:ea typeface="Montserrat"/>
                <a:cs typeface="Montserrat"/>
                <a:sym typeface="Montserrat"/>
              </a:endParaRPr>
            </a:p>
          </p:txBody>
        </p:sp>
      </p:grpSp>
      <p:grpSp>
        <p:nvGrpSpPr>
          <p:cNvPr id="91" name="Google Shape;91;p16"/>
          <p:cNvGrpSpPr/>
          <p:nvPr/>
        </p:nvGrpSpPr>
        <p:grpSpPr>
          <a:xfrm>
            <a:off x="680400" y="1318500"/>
            <a:ext cx="1921288" cy="3654806"/>
            <a:chOff x="680400" y="1318500"/>
            <a:chExt cx="1921288" cy="3140323"/>
          </a:xfrm>
        </p:grpSpPr>
        <p:sp>
          <p:nvSpPr>
            <p:cNvPr id="92" name="Google Shape;92;p16"/>
            <p:cNvSpPr/>
            <p:nvPr/>
          </p:nvSpPr>
          <p:spPr>
            <a:xfrm>
              <a:off x="789688" y="1485223"/>
              <a:ext cx="1812000" cy="2973600"/>
            </a:xfrm>
            <a:prstGeom prst="roundRect">
              <a:avLst>
                <a:gd name="adj" fmla="val 7171"/>
              </a:avLst>
            </a:prstGeom>
            <a:solidFill>
              <a:schemeClr val="lt1"/>
            </a:solidFill>
            <a:ln>
              <a:noFill/>
            </a:ln>
          </p:spPr>
          <p:txBody>
            <a:bodyPr spcFirstLastPara="1" wrap="square" lIns="91425" tIns="91425" rIns="91425" bIns="91425" anchor="ctr" anchorCtr="0">
              <a:noAutofit/>
            </a:bodyPr>
            <a:lstStyle/>
            <a:p>
              <a:pPr marL="285750" lvl="0" indent="-2857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Medicina</a:t>
              </a:r>
            </a:p>
            <a:p>
              <a:pPr marL="285750" lvl="0" indent="-2857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Maternidad</a:t>
              </a:r>
            </a:p>
            <a:p>
              <a:pPr marL="285750" lvl="0" indent="-2857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Urgencia 24/7</a:t>
              </a:r>
            </a:p>
            <a:p>
              <a:pPr marL="285750" lvl="0" indent="-285750" rtl="0">
                <a:spcBef>
                  <a:spcPts val="0"/>
                </a:spcBef>
                <a:spcAft>
                  <a:spcPts val="0"/>
                </a:spcAft>
                <a:buFont typeface="Arial" panose="020B0604020202020204" pitchFamily="34" charset="0"/>
                <a:buChar char="•"/>
              </a:pPr>
              <a:r>
                <a:rPr lang="es-MX" sz="1200" dirty="0">
                  <a:latin typeface="Montserrat" panose="00000500000000000000" pitchFamily="2" charset="0"/>
                  <a:ea typeface="Montserrat Black"/>
                  <a:cs typeface="Montserrat Black"/>
                  <a:sym typeface="Montserrat Black"/>
                </a:rPr>
                <a:t>Hospitalización Domiciliaria</a:t>
              </a:r>
              <a:endParaRPr sz="1200" dirty="0">
                <a:latin typeface="Montserrat" panose="00000500000000000000" pitchFamily="2" charset="0"/>
                <a:ea typeface="Montserrat Black"/>
                <a:cs typeface="Montserrat Black"/>
                <a:sym typeface="Montserrat Black"/>
              </a:endParaRPr>
            </a:p>
          </p:txBody>
        </p:sp>
        <p:sp>
          <p:nvSpPr>
            <p:cNvPr id="95" name="Google Shape;95;p16"/>
            <p:cNvSpPr/>
            <p:nvPr/>
          </p:nvSpPr>
          <p:spPr>
            <a:xfrm>
              <a:off x="680400" y="1318500"/>
              <a:ext cx="286500" cy="286500"/>
            </a:xfrm>
            <a:prstGeom prst="ellipse">
              <a:avLst/>
            </a:prstGeom>
            <a:solidFill>
              <a:srgbClr val="00B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419" sz="1300" b="1" dirty="0">
                  <a:solidFill>
                    <a:schemeClr val="lt1"/>
                  </a:solidFill>
                  <a:latin typeface="Montserrat"/>
                  <a:ea typeface="Montserrat"/>
                  <a:cs typeface="Montserrat"/>
                  <a:sym typeface="Montserrat"/>
                </a:rPr>
                <a:t>1</a:t>
              </a:r>
              <a:endParaRPr sz="1300" b="1" dirty="0">
                <a:solidFill>
                  <a:schemeClr val="lt1"/>
                </a:solidFill>
                <a:latin typeface="Montserrat"/>
                <a:ea typeface="Montserrat"/>
                <a:cs typeface="Montserrat"/>
                <a:sym typeface="Montserrat"/>
              </a:endParaRPr>
            </a:p>
          </p:txBody>
        </p:sp>
      </p:grpSp>
      <p:sp>
        <p:nvSpPr>
          <p:cNvPr id="3" name="CuadroTexto 2">
            <a:extLst>
              <a:ext uri="{FF2B5EF4-FFF2-40B4-BE49-F238E27FC236}">
                <a16:creationId xmlns:a16="http://schemas.microsoft.com/office/drawing/2014/main" id="{D9FD657D-60F5-E09E-5251-55BCEDFA11D3}"/>
              </a:ext>
            </a:extLst>
          </p:cNvPr>
          <p:cNvSpPr txBox="1"/>
          <p:nvPr/>
        </p:nvSpPr>
        <p:spPr>
          <a:xfrm>
            <a:off x="4559325" y="1769839"/>
            <a:ext cx="2286000" cy="738664"/>
          </a:xfrm>
          <a:prstGeom prst="rect">
            <a:avLst/>
          </a:prstGeom>
          <a:noFill/>
        </p:spPr>
        <p:txBody>
          <a:bodyPr wrap="square">
            <a:spAutoFit/>
          </a:bodyPr>
          <a:lstStyle/>
          <a:p>
            <a:pPr marL="0" lvl="0" indent="0" algn="ctr" rtl="0">
              <a:spcBef>
                <a:spcPts val="0"/>
              </a:spcBef>
              <a:spcAft>
                <a:spcPts val="0"/>
              </a:spcAft>
              <a:buNone/>
            </a:pPr>
            <a:r>
              <a:rPr lang="es-MX" sz="1400" dirty="0">
                <a:latin typeface="Montserrat Black"/>
                <a:ea typeface="Montserrat Black"/>
                <a:cs typeface="Montserrat Black"/>
                <a:sym typeface="Montserrat Black"/>
              </a:rPr>
              <a:t>ESPECIALIDADES MÉDICAS Y ODONTOLÓGICAS</a:t>
            </a:r>
          </a:p>
        </p:txBody>
      </p:sp>
      <p:sp>
        <p:nvSpPr>
          <p:cNvPr id="5" name="CuadroTexto 4">
            <a:extLst>
              <a:ext uri="{FF2B5EF4-FFF2-40B4-BE49-F238E27FC236}">
                <a16:creationId xmlns:a16="http://schemas.microsoft.com/office/drawing/2014/main" id="{3B5052F1-EF0B-E5F1-6B61-C78279967890}"/>
              </a:ext>
            </a:extLst>
          </p:cNvPr>
          <p:cNvSpPr txBox="1"/>
          <p:nvPr/>
        </p:nvSpPr>
        <p:spPr>
          <a:xfrm>
            <a:off x="2988750" y="1742295"/>
            <a:ext cx="1485900" cy="523220"/>
          </a:xfrm>
          <a:prstGeom prst="rect">
            <a:avLst/>
          </a:prstGeom>
          <a:noFill/>
        </p:spPr>
        <p:txBody>
          <a:bodyPr wrap="square">
            <a:spAutoFit/>
          </a:bodyPr>
          <a:lstStyle/>
          <a:p>
            <a:pPr marL="0" lvl="0" indent="0" algn="ctr" rtl="0">
              <a:spcBef>
                <a:spcPts val="0"/>
              </a:spcBef>
              <a:spcAft>
                <a:spcPts val="0"/>
              </a:spcAft>
              <a:buNone/>
            </a:pPr>
            <a:r>
              <a:rPr lang="es-MX" dirty="0">
                <a:latin typeface="Montserrat Black"/>
                <a:ea typeface="Montserrat Black"/>
                <a:cs typeface="Montserrat Black"/>
                <a:sym typeface="Montserrat Black"/>
              </a:rPr>
              <a:t>UNIDADES DE APOYO</a:t>
            </a:r>
          </a:p>
        </p:txBody>
      </p:sp>
      <p:sp>
        <p:nvSpPr>
          <p:cNvPr id="7" name="CuadroTexto 6">
            <a:extLst>
              <a:ext uri="{FF2B5EF4-FFF2-40B4-BE49-F238E27FC236}">
                <a16:creationId xmlns:a16="http://schemas.microsoft.com/office/drawing/2014/main" id="{D0C5BC56-F7E2-3788-0249-8D2D5B22C993}"/>
              </a:ext>
            </a:extLst>
          </p:cNvPr>
          <p:cNvSpPr txBox="1"/>
          <p:nvPr/>
        </p:nvSpPr>
        <p:spPr>
          <a:xfrm>
            <a:off x="917019" y="1742295"/>
            <a:ext cx="1557338" cy="523220"/>
          </a:xfrm>
          <a:prstGeom prst="rect">
            <a:avLst/>
          </a:prstGeom>
          <a:noFill/>
        </p:spPr>
        <p:txBody>
          <a:bodyPr wrap="square">
            <a:spAutoFit/>
          </a:bodyPr>
          <a:lstStyle/>
          <a:p>
            <a:pPr marL="0" lvl="0" indent="0" algn="ctr" rtl="0">
              <a:spcBef>
                <a:spcPts val="0"/>
              </a:spcBef>
              <a:spcAft>
                <a:spcPts val="0"/>
              </a:spcAft>
              <a:buNone/>
            </a:pPr>
            <a:r>
              <a:rPr lang="es-MX" dirty="0">
                <a:latin typeface="Montserrat Black"/>
                <a:ea typeface="Montserrat Black"/>
                <a:cs typeface="Montserrat Black"/>
                <a:sym typeface="Montserrat Black"/>
              </a:rPr>
              <a:t>SERVICIOS CLINICOS </a:t>
            </a:r>
          </a:p>
        </p:txBody>
      </p:sp>
      <p:sp>
        <p:nvSpPr>
          <p:cNvPr id="9" name="CuadroTexto 8">
            <a:extLst>
              <a:ext uri="{FF2B5EF4-FFF2-40B4-BE49-F238E27FC236}">
                <a16:creationId xmlns:a16="http://schemas.microsoft.com/office/drawing/2014/main" id="{E22FBB1F-2A24-5A55-759C-B99E001BFAA1}"/>
              </a:ext>
            </a:extLst>
          </p:cNvPr>
          <p:cNvSpPr txBox="1"/>
          <p:nvPr/>
        </p:nvSpPr>
        <p:spPr>
          <a:xfrm>
            <a:off x="6858000" y="1742295"/>
            <a:ext cx="1664494" cy="307777"/>
          </a:xfrm>
          <a:prstGeom prst="rect">
            <a:avLst/>
          </a:prstGeom>
          <a:noFill/>
        </p:spPr>
        <p:txBody>
          <a:bodyPr wrap="square">
            <a:spAutoFit/>
          </a:bodyPr>
          <a:lstStyle/>
          <a:p>
            <a:pPr algn="ctr"/>
            <a:r>
              <a:rPr lang="es-MX" dirty="0">
                <a:latin typeface="Montserrat Black"/>
                <a:ea typeface="Montserrat Black"/>
                <a:cs typeface="Montserrat Black"/>
                <a:sym typeface="Montserrat Black"/>
              </a:rPr>
              <a:t>POLICLÍNICOS</a:t>
            </a:r>
          </a:p>
        </p:txBody>
      </p:sp>
      <p:pic>
        <p:nvPicPr>
          <p:cNvPr id="10" name="Imagen 9">
            <a:extLst>
              <a:ext uri="{FF2B5EF4-FFF2-40B4-BE49-F238E27FC236}">
                <a16:creationId xmlns:a16="http://schemas.microsoft.com/office/drawing/2014/main" id="{B0726628-4618-98B2-5C88-063788E4A63C}"/>
              </a:ext>
            </a:extLst>
          </p:cNvPr>
          <p:cNvPicPr>
            <a:picLocks noChangeAspect="1"/>
          </p:cNvPicPr>
          <p:nvPr/>
        </p:nvPicPr>
        <p:blipFill>
          <a:blip r:embed="rId4"/>
          <a:stretch>
            <a:fillRect/>
          </a:stretch>
        </p:blipFill>
        <p:spPr>
          <a:xfrm>
            <a:off x="179268" y="206128"/>
            <a:ext cx="1511939" cy="4511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
          <a:extLst>
            <a:ext uri="{FF2B5EF4-FFF2-40B4-BE49-F238E27FC236}">
              <a16:creationId xmlns:a16="http://schemas.microsoft.com/office/drawing/2014/main" id="{47F29CCF-5207-CA50-6D45-4E7C60760CC7}"/>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3CCF6157-0052-33CA-B822-0BA9807E3968}"/>
              </a:ext>
            </a:extLst>
          </p:cNvPr>
          <p:cNvPicPr>
            <a:picLocks noChangeAspect="1"/>
          </p:cNvPicPr>
          <p:nvPr/>
        </p:nvPicPr>
        <p:blipFill>
          <a:blip r:embed="rId4"/>
          <a:stretch>
            <a:fillRect/>
          </a:stretch>
        </p:blipFill>
        <p:spPr>
          <a:xfrm>
            <a:off x="1354" y="0"/>
            <a:ext cx="9142646" cy="5143500"/>
          </a:xfrm>
          <a:prstGeom prst="rect">
            <a:avLst/>
          </a:prstGeom>
        </p:spPr>
      </p:pic>
      <p:sp>
        <p:nvSpPr>
          <p:cNvPr id="118" name="Google Shape;118;p19">
            <a:extLst>
              <a:ext uri="{FF2B5EF4-FFF2-40B4-BE49-F238E27FC236}">
                <a16:creationId xmlns:a16="http://schemas.microsoft.com/office/drawing/2014/main" id="{3ACDAA47-74D9-1539-6FD2-9BCB28FE8267}"/>
              </a:ext>
            </a:extLst>
          </p:cNvPr>
          <p:cNvSpPr txBox="1"/>
          <p:nvPr/>
        </p:nvSpPr>
        <p:spPr>
          <a:xfrm>
            <a:off x="3512042" y="303094"/>
            <a:ext cx="5072063" cy="877133"/>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s-ES" sz="2500" b="1" dirty="0">
                <a:solidFill>
                  <a:schemeClr val="bg1"/>
                </a:solidFill>
                <a:latin typeface="Montserrat"/>
                <a:ea typeface="Montserrat"/>
                <a:cs typeface="Montserrat"/>
                <a:sym typeface="Montserrat"/>
              </a:rPr>
              <a:t>INDICADORES GESTIÓN DE CASOS SSVQ</a:t>
            </a:r>
          </a:p>
        </p:txBody>
      </p:sp>
      <p:pic>
        <p:nvPicPr>
          <p:cNvPr id="6" name="Imagen 5">
            <a:extLst>
              <a:ext uri="{FF2B5EF4-FFF2-40B4-BE49-F238E27FC236}">
                <a16:creationId xmlns:a16="http://schemas.microsoft.com/office/drawing/2014/main" id="{3B9D60FB-2077-A3F3-AABD-665877EF3219}"/>
              </a:ext>
            </a:extLst>
          </p:cNvPr>
          <p:cNvPicPr>
            <a:picLocks noChangeAspect="1"/>
          </p:cNvPicPr>
          <p:nvPr/>
        </p:nvPicPr>
        <p:blipFill>
          <a:blip r:embed="rId5"/>
          <a:stretch>
            <a:fillRect/>
          </a:stretch>
        </p:blipFill>
        <p:spPr>
          <a:xfrm>
            <a:off x="3080741" y="1483320"/>
            <a:ext cx="5934667" cy="3505504"/>
          </a:xfrm>
          <a:prstGeom prst="rect">
            <a:avLst/>
          </a:prstGeom>
        </p:spPr>
      </p:pic>
      <p:pic>
        <p:nvPicPr>
          <p:cNvPr id="7" name="Imagen 6">
            <a:extLst>
              <a:ext uri="{FF2B5EF4-FFF2-40B4-BE49-F238E27FC236}">
                <a16:creationId xmlns:a16="http://schemas.microsoft.com/office/drawing/2014/main" id="{04FF22E3-C626-8039-CCE4-5D844DCAF292}"/>
              </a:ext>
            </a:extLst>
          </p:cNvPr>
          <p:cNvPicPr>
            <a:picLocks noChangeAspect="1"/>
          </p:cNvPicPr>
          <p:nvPr/>
        </p:nvPicPr>
        <p:blipFill>
          <a:blip r:embed="rId6"/>
          <a:stretch>
            <a:fillRect/>
          </a:stretch>
        </p:blipFill>
        <p:spPr>
          <a:xfrm>
            <a:off x="317867" y="1673074"/>
            <a:ext cx="2678075" cy="1604019"/>
          </a:xfrm>
          <a:prstGeom prst="rect">
            <a:avLst/>
          </a:prstGeom>
        </p:spPr>
      </p:pic>
      <p:pic>
        <p:nvPicPr>
          <p:cNvPr id="8" name="Imagen 7">
            <a:extLst>
              <a:ext uri="{FF2B5EF4-FFF2-40B4-BE49-F238E27FC236}">
                <a16:creationId xmlns:a16="http://schemas.microsoft.com/office/drawing/2014/main" id="{A25ED7BD-6115-B9BE-523E-A6C8621555F9}"/>
              </a:ext>
            </a:extLst>
          </p:cNvPr>
          <p:cNvPicPr>
            <a:picLocks noChangeAspect="1"/>
          </p:cNvPicPr>
          <p:nvPr/>
        </p:nvPicPr>
        <p:blipFill>
          <a:blip r:embed="rId7"/>
          <a:stretch>
            <a:fillRect/>
          </a:stretch>
        </p:blipFill>
        <p:spPr>
          <a:xfrm>
            <a:off x="264388" y="3470424"/>
            <a:ext cx="2671008" cy="1604018"/>
          </a:xfrm>
          <a:prstGeom prst="rect">
            <a:avLst/>
          </a:prstGeom>
        </p:spPr>
      </p:pic>
    </p:spTree>
    <p:extLst>
      <p:ext uri="{BB962C8B-B14F-4D97-AF65-F5344CB8AC3E}">
        <p14:creationId xmlns:p14="http://schemas.microsoft.com/office/powerpoint/2010/main" val="13456158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a:extLst>
            <a:ext uri="{FF2B5EF4-FFF2-40B4-BE49-F238E27FC236}">
              <a16:creationId xmlns:a16="http://schemas.microsoft.com/office/drawing/2014/main" id="{2C9D43EF-3B43-B079-C241-4D572217759B}"/>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6B626AB5-7A05-BC15-2323-1FE5FDA8928A}"/>
              </a:ext>
            </a:extLst>
          </p:cNvPr>
          <p:cNvPicPr>
            <a:picLocks noChangeAspect="1"/>
          </p:cNvPicPr>
          <p:nvPr/>
        </p:nvPicPr>
        <p:blipFill>
          <a:blip r:embed="rId4"/>
          <a:stretch>
            <a:fillRect/>
          </a:stretch>
        </p:blipFill>
        <p:spPr>
          <a:xfrm>
            <a:off x="201292" y="141670"/>
            <a:ext cx="1511939" cy="451143"/>
          </a:xfrm>
          <a:prstGeom prst="rect">
            <a:avLst/>
          </a:prstGeom>
        </p:spPr>
      </p:pic>
      <p:pic>
        <p:nvPicPr>
          <p:cNvPr id="6" name="Imagen 5">
            <a:extLst>
              <a:ext uri="{FF2B5EF4-FFF2-40B4-BE49-F238E27FC236}">
                <a16:creationId xmlns:a16="http://schemas.microsoft.com/office/drawing/2014/main" id="{1A335D08-BD8C-16A1-E668-32444D20EA64}"/>
              </a:ext>
            </a:extLst>
          </p:cNvPr>
          <p:cNvPicPr>
            <a:picLocks noChangeAspect="1"/>
          </p:cNvPicPr>
          <p:nvPr/>
        </p:nvPicPr>
        <p:blipFill>
          <a:blip r:embed="rId5"/>
          <a:stretch>
            <a:fillRect/>
          </a:stretch>
        </p:blipFill>
        <p:spPr>
          <a:xfrm>
            <a:off x="65143" y="1486828"/>
            <a:ext cx="2978095" cy="2755631"/>
          </a:xfrm>
          <a:prstGeom prst="rect">
            <a:avLst/>
          </a:prstGeom>
        </p:spPr>
      </p:pic>
      <p:pic>
        <p:nvPicPr>
          <p:cNvPr id="7" name="Imagen 6">
            <a:extLst>
              <a:ext uri="{FF2B5EF4-FFF2-40B4-BE49-F238E27FC236}">
                <a16:creationId xmlns:a16="http://schemas.microsoft.com/office/drawing/2014/main" id="{4B042959-406D-5D3E-95C6-E8E4879E7D2B}"/>
              </a:ext>
            </a:extLst>
          </p:cNvPr>
          <p:cNvPicPr>
            <a:picLocks noChangeAspect="1"/>
          </p:cNvPicPr>
          <p:nvPr/>
        </p:nvPicPr>
        <p:blipFill>
          <a:blip r:embed="rId6"/>
          <a:stretch>
            <a:fillRect/>
          </a:stretch>
        </p:blipFill>
        <p:spPr>
          <a:xfrm>
            <a:off x="3196829" y="1486828"/>
            <a:ext cx="2750343" cy="2755631"/>
          </a:xfrm>
          <a:prstGeom prst="rect">
            <a:avLst/>
          </a:prstGeom>
        </p:spPr>
      </p:pic>
      <p:pic>
        <p:nvPicPr>
          <p:cNvPr id="8" name="Imagen 7">
            <a:extLst>
              <a:ext uri="{FF2B5EF4-FFF2-40B4-BE49-F238E27FC236}">
                <a16:creationId xmlns:a16="http://schemas.microsoft.com/office/drawing/2014/main" id="{8C1665D3-C642-2219-763A-D5EEF8689567}"/>
              </a:ext>
            </a:extLst>
          </p:cNvPr>
          <p:cNvPicPr>
            <a:picLocks noChangeAspect="1"/>
          </p:cNvPicPr>
          <p:nvPr/>
        </p:nvPicPr>
        <p:blipFill>
          <a:blip r:embed="rId7"/>
          <a:stretch>
            <a:fillRect/>
          </a:stretch>
        </p:blipFill>
        <p:spPr>
          <a:xfrm>
            <a:off x="6100764" y="1473468"/>
            <a:ext cx="2843213" cy="2755631"/>
          </a:xfrm>
          <a:prstGeom prst="rect">
            <a:avLst/>
          </a:prstGeom>
        </p:spPr>
      </p:pic>
    </p:spTree>
    <p:extLst>
      <p:ext uri="{BB962C8B-B14F-4D97-AF65-F5344CB8AC3E}">
        <p14:creationId xmlns:p14="http://schemas.microsoft.com/office/powerpoint/2010/main" val="284503813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3421</TotalTime>
  <Words>1493</Words>
  <Application>Microsoft Office PowerPoint</Application>
  <PresentationFormat>Presentación en pantalla (16:9)</PresentationFormat>
  <Paragraphs>253</Paragraphs>
  <Slides>49</Slides>
  <Notes>47</Notes>
  <HiddenSlides>0</HiddenSlides>
  <MMClips>1</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49</vt:i4>
      </vt:variant>
    </vt:vector>
  </HeadingPairs>
  <TitlesOfParts>
    <vt:vector size="57" baseType="lpstr">
      <vt:lpstr>Montserrat Black</vt:lpstr>
      <vt:lpstr>Montserrat</vt:lpstr>
      <vt:lpstr>Verdana</vt:lpstr>
      <vt:lpstr>Arial</vt:lpstr>
      <vt:lpstr>Calibri</vt:lpstr>
      <vt:lpstr>Bodoni MT Black</vt:lpstr>
      <vt:lpstr>Simple Light</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katherine.giuffre</dc:creator>
  <cp:lastModifiedBy>Claudia Carreño</cp:lastModifiedBy>
  <cp:revision>54</cp:revision>
  <cp:lastPrinted>2025-08-12T15:53:33Z</cp:lastPrinted>
  <dcterms:modified xsi:type="dcterms:W3CDTF">2025-08-19T13:04:39Z</dcterms:modified>
</cp:coreProperties>
</file>