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omments/modernComment_115_97331E6E.xml" ContentType="application/vnd.ms-powerpoint.comment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1.xml" ContentType="application/vnd.openxmlformats-officedocument.themeOverride+xml"/>
  <Override PartName="/ppt/notesSlides/notesSlide37.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2.xml" ContentType="application/vnd.openxmlformats-officedocument.themeOverr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omments/modernComment_14D_C379C1B0.xml" ContentType="application/vnd.ms-powerpoint.comment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2.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63.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64.xml" ContentType="application/vnd.openxmlformats-officedocument.presentationml.notesSl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73"/>
  </p:notesMasterIdLst>
  <p:sldIdLst>
    <p:sldId id="256" r:id="rId2"/>
    <p:sldId id="311" r:id="rId3"/>
    <p:sldId id="263" r:id="rId4"/>
    <p:sldId id="312" r:id="rId5"/>
    <p:sldId id="358" r:id="rId6"/>
    <p:sldId id="359" r:id="rId7"/>
    <p:sldId id="268" r:id="rId8"/>
    <p:sldId id="349" r:id="rId9"/>
    <p:sldId id="369" r:id="rId10"/>
    <p:sldId id="370" r:id="rId11"/>
    <p:sldId id="351" r:id="rId12"/>
    <p:sldId id="366" r:id="rId13"/>
    <p:sldId id="314" r:id="rId14"/>
    <p:sldId id="360" r:id="rId15"/>
    <p:sldId id="315" r:id="rId16"/>
    <p:sldId id="317" r:id="rId17"/>
    <p:sldId id="290" r:id="rId18"/>
    <p:sldId id="367" r:id="rId19"/>
    <p:sldId id="276" r:id="rId20"/>
    <p:sldId id="275" r:id="rId21"/>
    <p:sldId id="277" r:id="rId22"/>
    <p:sldId id="368" r:id="rId23"/>
    <p:sldId id="339" r:id="rId24"/>
    <p:sldId id="340" r:id="rId25"/>
    <p:sldId id="350" r:id="rId26"/>
    <p:sldId id="344" r:id="rId27"/>
    <p:sldId id="331" r:id="rId28"/>
    <p:sldId id="341" r:id="rId29"/>
    <p:sldId id="348" r:id="rId30"/>
    <p:sldId id="322" r:id="rId31"/>
    <p:sldId id="373" r:id="rId32"/>
    <p:sldId id="374" r:id="rId33"/>
    <p:sldId id="375" r:id="rId34"/>
    <p:sldId id="345" r:id="rId35"/>
    <p:sldId id="371" r:id="rId36"/>
    <p:sldId id="335" r:id="rId37"/>
    <p:sldId id="338" r:id="rId38"/>
    <p:sldId id="326" r:id="rId39"/>
    <p:sldId id="328" r:id="rId40"/>
    <p:sldId id="327" r:id="rId41"/>
    <p:sldId id="329" r:id="rId42"/>
    <p:sldId id="330" r:id="rId43"/>
    <p:sldId id="300" r:id="rId44"/>
    <p:sldId id="346" r:id="rId45"/>
    <p:sldId id="352" r:id="rId46"/>
    <p:sldId id="354" r:id="rId47"/>
    <p:sldId id="353" r:id="rId48"/>
    <p:sldId id="270" r:id="rId49"/>
    <p:sldId id="361" r:id="rId50"/>
    <p:sldId id="267" r:id="rId51"/>
    <p:sldId id="332" r:id="rId52"/>
    <p:sldId id="333" r:id="rId53"/>
    <p:sldId id="363" r:id="rId54"/>
    <p:sldId id="372" r:id="rId55"/>
    <p:sldId id="362" r:id="rId56"/>
    <p:sldId id="357" r:id="rId57"/>
    <p:sldId id="376" r:id="rId58"/>
    <p:sldId id="364" r:id="rId59"/>
    <p:sldId id="347" r:id="rId60"/>
    <p:sldId id="343" r:id="rId61"/>
    <p:sldId id="318" r:id="rId62"/>
    <p:sldId id="320" r:id="rId63"/>
    <p:sldId id="319" r:id="rId64"/>
    <p:sldId id="321" r:id="rId65"/>
    <p:sldId id="289" r:id="rId66"/>
    <p:sldId id="299" r:id="rId67"/>
    <p:sldId id="342" r:id="rId68"/>
    <p:sldId id="258" r:id="rId69"/>
    <p:sldId id="377" r:id="rId70"/>
    <p:sldId id="378" r:id="rId71"/>
    <p:sldId id="265" r:id="rId72"/>
  </p:sldIdLst>
  <p:sldSz cx="9144000" cy="5143500" type="screen16x9"/>
  <p:notesSz cx="6858000" cy="9144000"/>
  <p:embeddedFontLst>
    <p:embeddedFont>
      <p:font typeface="Cambria" panose="02040503050406030204" pitchFamily="18" charset="0"/>
      <p:regular r:id="rId74"/>
      <p:bold r:id="rId75"/>
      <p:italic r:id="rId76"/>
      <p:boldItalic r:id="rId77"/>
    </p:embeddedFont>
    <p:embeddedFont>
      <p:font typeface="Corbel" panose="020B0503020204020204" pitchFamily="34" charset="0"/>
      <p:regular r:id="rId78"/>
      <p:bold r:id="rId79"/>
      <p:italic r:id="rId80"/>
      <p:boldItalic r:id="rId81"/>
    </p:embeddedFont>
    <p:embeddedFont>
      <p:font typeface="Garamond" panose="02020404030301010803" pitchFamily="18" charset="0"/>
      <p:regular r:id="rId82"/>
      <p:bold r:id="rId83"/>
      <p:italic r:id="rId84"/>
    </p:embeddedFont>
    <p:embeddedFont>
      <p:font typeface="Open Sans" panose="020B0606030504020204" pitchFamily="34" charset="0"/>
      <p:regular r:id="rId85"/>
      <p:bold r:id="rId86"/>
      <p:italic r:id="rId87"/>
      <p:boldItalic r:id="rId88"/>
    </p:embeddedFont>
    <p:embeddedFont>
      <p:font typeface="Open Sans Bold" panose="020B0806030504020204" charset="0"/>
      <p:regular r:id="rId89"/>
      <p:bold r:id="rId9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9D89992-AE4A-A02D-D5AA-419253FD4EE0}" name="director.hpb" initials="dh" userId="S::director.hpb@redsalud.gob.cl::21e28dd9-cae9-4a37-8733-394bcd2cb5b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94660"/>
  </p:normalViewPr>
  <p:slideViewPr>
    <p:cSldViewPr snapToGrid="0">
      <p:cViewPr varScale="1">
        <p:scale>
          <a:sx n="138" d="100"/>
          <a:sy n="138" d="100"/>
        </p:scale>
        <p:origin x="882"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font" Target="fonts/font11.fntdata"/><Relationship Id="rId89" Type="http://schemas.openxmlformats.org/officeDocument/2006/relationships/font" Target="fonts/font16.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1.fntdata"/><Relationship Id="rId79" Type="http://schemas.openxmlformats.org/officeDocument/2006/relationships/font" Target="fonts/font6.fntdata"/><Relationship Id="rId5" Type="http://schemas.openxmlformats.org/officeDocument/2006/relationships/slide" Target="slides/slide4.xml"/><Relationship Id="rId90" Type="http://schemas.openxmlformats.org/officeDocument/2006/relationships/font" Target="fonts/font17.fntdata"/><Relationship Id="rId95" Type="http://schemas.microsoft.com/office/2018/10/relationships/authors" Target="author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font" Target="fonts/font7.fntdata"/><Relationship Id="rId85" Type="http://schemas.openxmlformats.org/officeDocument/2006/relationships/font" Target="fonts/font12.fntdata"/><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2.fntdata"/><Relationship Id="rId83" Type="http://schemas.openxmlformats.org/officeDocument/2006/relationships/font" Target="fonts/font10.fntdata"/><Relationship Id="rId88" Type="http://schemas.openxmlformats.org/officeDocument/2006/relationships/font" Target="fonts/font15.fntdata"/><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font" Target="fonts/font5.fntdata"/><Relationship Id="rId81" Type="http://schemas.openxmlformats.org/officeDocument/2006/relationships/font" Target="fonts/font8.fntdata"/><Relationship Id="rId86" Type="http://schemas.openxmlformats.org/officeDocument/2006/relationships/font" Target="fonts/font13.fntdata"/><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3.fntdata"/><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14.fntdata"/><Relationship Id="rId61" Type="http://schemas.openxmlformats.org/officeDocument/2006/relationships/slide" Target="slides/slide60.xml"/><Relationship Id="rId82" Type="http://schemas.openxmlformats.org/officeDocument/2006/relationships/font" Target="fonts/font9.fntdata"/><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font" Target="fonts/font4.fntdata"/></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embeddings/oleObject1.bin"/></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3.xlsx"/></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dirty="0"/>
              <a:t>TOTAL</a:t>
            </a:r>
            <a:r>
              <a:rPr lang="es-CL" baseline="0" dirty="0"/>
              <a:t> ENCUESTAS APLICADAS V/S ALTAS </a:t>
            </a:r>
            <a:endParaRPr lang="es-CL"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L"/>
        </a:p>
      </c:txPr>
    </c:title>
    <c:autoTitleDeleted val="0"/>
    <c:plotArea>
      <c:layout/>
      <c:barChart>
        <c:barDir val="col"/>
        <c:grouping val="clustered"/>
        <c:varyColors val="0"/>
        <c:ser>
          <c:idx val="0"/>
          <c:order val="0"/>
          <c:tx>
            <c:strRef>
              <c:f>'GRAFICOS '!$H$5</c:f>
              <c:strCache>
                <c:ptCount val="1"/>
                <c:pt idx="0">
                  <c:v>APLICADAS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'GRAFICOS '!$G$6:$G$17</c:f>
              <c:strCache>
                <c:ptCount val="12"/>
                <c:pt idx="0">
                  <c:v>ENERO </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strCache>
            </c:strRef>
          </c:cat>
          <c:val>
            <c:numRef>
              <c:f>'GRAFICOS '!$H$6:$H$17</c:f>
              <c:numCache>
                <c:formatCode>General</c:formatCode>
                <c:ptCount val="12"/>
                <c:pt idx="0">
                  <c:v>51</c:v>
                </c:pt>
                <c:pt idx="1">
                  <c:v>52</c:v>
                </c:pt>
                <c:pt idx="2">
                  <c:v>71</c:v>
                </c:pt>
                <c:pt idx="3">
                  <c:v>80</c:v>
                </c:pt>
                <c:pt idx="4">
                  <c:v>77</c:v>
                </c:pt>
                <c:pt idx="5">
                  <c:v>105</c:v>
                </c:pt>
                <c:pt idx="6">
                  <c:v>82</c:v>
                </c:pt>
                <c:pt idx="7">
                  <c:v>118</c:v>
                </c:pt>
                <c:pt idx="8">
                  <c:v>94</c:v>
                </c:pt>
                <c:pt idx="9">
                  <c:v>123</c:v>
                </c:pt>
                <c:pt idx="10">
                  <c:v>98</c:v>
                </c:pt>
                <c:pt idx="11">
                  <c:v>113</c:v>
                </c:pt>
              </c:numCache>
            </c:numRef>
          </c:val>
          <c:extLst>
            <c:ext xmlns:c16="http://schemas.microsoft.com/office/drawing/2014/chart" uri="{C3380CC4-5D6E-409C-BE32-E72D297353CC}">
              <c16:uniqueId val="{00000000-8F58-4AC0-9ED2-6A4932FE965C}"/>
            </c:ext>
          </c:extLst>
        </c:ser>
        <c:ser>
          <c:idx val="1"/>
          <c:order val="1"/>
          <c:tx>
            <c:strRef>
              <c:f>'GRAFICOS '!$I$5</c:f>
              <c:strCache>
                <c:ptCount val="1"/>
                <c:pt idx="0">
                  <c:v>TOTAL ALTAS</c:v>
                </c:pt>
              </c:strCache>
            </c:strRef>
          </c:tx>
          <c:spPr>
            <a:solidFill>
              <a:schemeClr val="accent2"/>
            </a:solidFill>
            <a:ln>
              <a:noFill/>
            </a:ln>
            <a:effectLst/>
          </c:spPr>
          <c:invertIfNegative val="0"/>
          <c:dLbls>
            <c:dLbl>
              <c:idx val="9"/>
              <c:layout>
                <c:manualLayout>
                  <c:x val="1.7045454545454405E-2"/>
                  <c:y val="-9.2836257309941526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F58-4AC0-9ED2-6A4932FE965C}"/>
                </c:ext>
              </c:extLst>
            </c:dLbl>
            <c:dLbl>
              <c:idx val="11"/>
              <c:layout>
                <c:manualLayout>
                  <c:x val="7.5757575757574372E-3"/>
                  <c:y val="-1.392543859649122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F58-4AC0-9ED2-6A4932FE965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'GRAFICOS '!$G$6:$G$17</c:f>
              <c:strCache>
                <c:ptCount val="12"/>
                <c:pt idx="0">
                  <c:v>ENERO </c:v>
                </c:pt>
                <c:pt idx="1">
                  <c:v>FEBRERO</c:v>
                </c:pt>
                <c:pt idx="2">
                  <c:v>MARZO</c:v>
                </c:pt>
                <c:pt idx="3">
                  <c:v>ABRIL</c:v>
                </c:pt>
                <c:pt idx="4">
                  <c:v>MAYO</c:v>
                </c:pt>
                <c:pt idx="5">
                  <c:v>JUNIO</c:v>
                </c:pt>
                <c:pt idx="6">
                  <c:v>JULIO</c:v>
                </c:pt>
                <c:pt idx="7">
                  <c:v>AGOSTO</c:v>
                </c:pt>
                <c:pt idx="8">
                  <c:v>SEPTIEMBRE</c:v>
                </c:pt>
                <c:pt idx="9">
                  <c:v>OCTUBRE</c:v>
                </c:pt>
                <c:pt idx="10">
                  <c:v>NOVIEMBRE</c:v>
                </c:pt>
                <c:pt idx="11">
                  <c:v>DICIEMBRE</c:v>
                </c:pt>
              </c:strCache>
            </c:strRef>
          </c:cat>
          <c:val>
            <c:numRef>
              <c:f>'GRAFICOS '!$I$6:$I$17</c:f>
              <c:numCache>
                <c:formatCode>General</c:formatCode>
                <c:ptCount val="12"/>
                <c:pt idx="0">
                  <c:v>117</c:v>
                </c:pt>
                <c:pt idx="1">
                  <c:v>122</c:v>
                </c:pt>
                <c:pt idx="2">
                  <c:v>119</c:v>
                </c:pt>
                <c:pt idx="3">
                  <c:v>115</c:v>
                </c:pt>
                <c:pt idx="4">
                  <c:v>113</c:v>
                </c:pt>
                <c:pt idx="5">
                  <c:v>140</c:v>
                </c:pt>
                <c:pt idx="6">
                  <c:v>115</c:v>
                </c:pt>
                <c:pt idx="7">
                  <c:v>145</c:v>
                </c:pt>
                <c:pt idx="8">
                  <c:v>132</c:v>
                </c:pt>
                <c:pt idx="9">
                  <c:v>126</c:v>
                </c:pt>
                <c:pt idx="10">
                  <c:v>120</c:v>
                </c:pt>
                <c:pt idx="11">
                  <c:v>120</c:v>
                </c:pt>
              </c:numCache>
            </c:numRef>
          </c:val>
          <c:extLst>
            <c:ext xmlns:c16="http://schemas.microsoft.com/office/drawing/2014/chart" uri="{C3380CC4-5D6E-409C-BE32-E72D297353CC}">
              <c16:uniqueId val="{00000001-8F58-4AC0-9ED2-6A4932FE965C}"/>
            </c:ext>
          </c:extLst>
        </c:ser>
        <c:dLbls>
          <c:dLblPos val="outEnd"/>
          <c:showLegendKey val="0"/>
          <c:showVal val="1"/>
          <c:showCatName val="0"/>
          <c:showSerName val="0"/>
          <c:showPercent val="0"/>
          <c:showBubbleSize val="0"/>
        </c:dLbls>
        <c:gapWidth val="237"/>
        <c:overlap val="-65"/>
        <c:axId val="429585887"/>
        <c:axId val="681681455"/>
      </c:barChart>
      <c:catAx>
        <c:axId val="4295858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681681455"/>
        <c:crosses val="autoZero"/>
        <c:auto val="1"/>
        <c:lblAlgn val="ctr"/>
        <c:lblOffset val="100"/>
        <c:noMultiLvlLbl val="0"/>
      </c:catAx>
      <c:valAx>
        <c:axId val="6816814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4295858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legend>
    <c:plotVisOnly val="1"/>
    <c:dispBlanksAs val="gap"/>
    <c:showDLblsOverMax val="0"/>
  </c:chart>
  <c:spPr>
    <a:noFill/>
    <a:ln>
      <a:solidFill>
        <a:schemeClr val="tx1"/>
      </a:solidFill>
    </a:ln>
    <a:effectLst/>
  </c:spPr>
  <c:txPr>
    <a:bodyPr/>
    <a:lstStyle/>
    <a:p>
      <a:pPr>
        <a:defRPr/>
      </a:pPr>
      <a:endParaRPr lang="es-CL"/>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CANTIDAD</a:t>
            </a:r>
            <a:r>
              <a:rPr lang="en-US" baseline="0" dirty="0"/>
              <a:t> DE FUNCIONARIOS/AS  ESTAMENTO LEY 18.834.-</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9514845135417437"/>
          <c:y val="0.34389781700977706"/>
          <c:w val="0.24406934224269966"/>
          <c:h val="0.45895587417773726"/>
        </c:manualLayout>
      </c:layout>
      <c:pieChart>
        <c:varyColors val="1"/>
        <c:ser>
          <c:idx val="0"/>
          <c:order val="0"/>
          <c:tx>
            <c:strRef>
              <c:f>Hoja1!$C$2</c:f>
              <c:strCache>
                <c:ptCount val="1"/>
                <c:pt idx="0">
                  <c:v>N° FUNCIONARIOS/AS</c:v>
                </c:pt>
              </c:strCache>
            </c:strRef>
          </c:tx>
          <c:dPt>
            <c:idx val="0"/>
            <c:bubble3D val="0"/>
            <c:spPr>
              <a:solidFill>
                <a:schemeClr val="accent1">
                  <a:lumMod val="75000"/>
                </a:schemeClr>
              </a:solidFill>
              <a:ln w="19050">
                <a:solidFill>
                  <a:schemeClr val="lt1"/>
                </a:solidFill>
              </a:ln>
              <a:effectLst/>
            </c:spPr>
            <c:extLst>
              <c:ext xmlns:c16="http://schemas.microsoft.com/office/drawing/2014/chart" uri="{C3380CC4-5D6E-409C-BE32-E72D297353CC}">
                <c16:uniqueId val="{00000001-47C6-497F-9220-4173E46EAF04}"/>
              </c:ext>
            </c:extLst>
          </c:dPt>
          <c:dPt>
            <c:idx val="1"/>
            <c:bubble3D val="0"/>
            <c:spPr>
              <a:solidFill>
                <a:schemeClr val="accent1">
                  <a:lumMod val="50000"/>
                </a:schemeClr>
              </a:solidFill>
              <a:ln w="19050">
                <a:solidFill>
                  <a:schemeClr val="lt1"/>
                </a:solidFill>
              </a:ln>
              <a:effectLst/>
            </c:spPr>
            <c:extLst>
              <c:ext xmlns:c16="http://schemas.microsoft.com/office/drawing/2014/chart" uri="{C3380CC4-5D6E-409C-BE32-E72D297353CC}">
                <c16:uniqueId val="{00000003-47C6-497F-9220-4173E46EAF04}"/>
              </c:ext>
            </c:extLst>
          </c:dPt>
          <c:dPt>
            <c:idx val="2"/>
            <c:bubble3D val="0"/>
            <c:spPr>
              <a:solidFill>
                <a:schemeClr val="accent1">
                  <a:lumMod val="40000"/>
                  <a:lumOff val="60000"/>
                </a:schemeClr>
              </a:solidFill>
              <a:ln w="19050">
                <a:solidFill>
                  <a:schemeClr val="lt1"/>
                </a:solidFill>
              </a:ln>
              <a:effectLst/>
            </c:spPr>
            <c:extLst>
              <c:ext xmlns:c16="http://schemas.microsoft.com/office/drawing/2014/chart" uri="{C3380CC4-5D6E-409C-BE32-E72D297353CC}">
                <c16:uniqueId val="{00000005-47C6-497F-9220-4173E46EAF04}"/>
              </c:ext>
            </c:extLst>
          </c:dPt>
          <c:dPt>
            <c:idx val="3"/>
            <c:bubble3D val="0"/>
            <c:spPr>
              <a:solidFill>
                <a:schemeClr val="accent1">
                  <a:lumMod val="60000"/>
                  <a:lumOff val="40000"/>
                </a:schemeClr>
              </a:solidFill>
              <a:ln w="19050">
                <a:solidFill>
                  <a:schemeClr val="lt1"/>
                </a:solidFill>
              </a:ln>
              <a:effectLst/>
            </c:spPr>
            <c:extLst>
              <c:ext xmlns:c16="http://schemas.microsoft.com/office/drawing/2014/chart" uri="{C3380CC4-5D6E-409C-BE32-E72D297353CC}">
                <c16:uniqueId val="{00000007-47C6-497F-9220-4173E46EAF04}"/>
              </c:ext>
            </c:extLst>
          </c:dPt>
          <c:dLbls>
            <c:dLbl>
              <c:idx val="0"/>
              <c:layout>
                <c:manualLayout>
                  <c:x val="3.5528805708587859E-2"/>
                  <c:y val="-5.3432046271930246E-2"/>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bestFit"/>
              <c:showLegendKey val="0"/>
              <c:showVal val="1"/>
              <c:showCatName val="1"/>
              <c:showSerName val="0"/>
              <c:showPercent val="0"/>
              <c:showBubbleSize val="0"/>
              <c:extLst>
                <c:ext xmlns:c15="http://schemas.microsoft.com/office/drawing/2012/chart" uri="{CE6537A1-D6FC-4f65-9D91-7224C49458BB}">
                  <c15:layout>
                    <c:manualLayout>
                      <c:w val="0.26848628868006558"/>
                      <c:h val="0.16694377552443965"/>
                    </c:manualLayout>
                  </c15:layout>
                </c:ext>
                <c:ext xmlns:c16="http://schemas.microsoft.com/office/drawing/2014/chart" uri="{C3380CC4-5D6E-409C-BE32-E72D297353CC}">
                  <c16:uniqueId val="{00000001-47C6-497F-9220-4173E46EAF04}"/>
                </c:ext>
              </c:extLst>
            </c:dLbl>
            <c:dLbl>
              <c:idx val="1"/>
              <c:layout>
                <c:manualLayout>
                  <c:x val="-0.11352532476485651"/>
                  <c:y val="-4.356735206995381E-2"/>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7C6-497F-9220-4173E46EAF04}"/>
                </c:ext>
              </c:extLst>
            </c:dLbl>
            <c:dLbl>
              <c:idx val="2"/>
              <c:layout>
                <c:manualLayout>
                  <c:x val="-7.6133055177554101E-2"/>
                  <c:y val="2.4028841144957316E-2"/>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bestFit"/>
              <c:showLegendKey val="0"/>
              <c:showVal val="1"/>
              <c:showCatName val="1"/>
              <c:showSerName val="0"/>
              <c:showPercent val="0"/>
              <c:showBubbleSize val="0"/>
              <c:extLst>
                <c:ext xmlns:c15="http://schemas.microsoft.com/office/drawing/2012/chart" uri="{CE6537A1-D6FC-4f65-9D91-7224C49458BB}">
                  <c15:layout>
                    <c:manualLayout>
                      <c:w val="0.27135014242598632"/>
                      <c:h val="0.1359783978061968"/>
                    </c:manualLayout>
                  </c15:layout>
                </c:ext>
                <c:ext xmlns:c16="http://schemas.microsoft.com/office/drawing/2014/chart" uri="{C3380CC4-5D6E-409C-BE32-E72D297353CC}">
                  <c16:uniqueId val="{00000005-47C6-497F-9220-4173E46EAF04}"/>
                </c:ext>
              </c:extLst>
            </c:dLbl>
            <c:dLbl>
              <c:idx val="3"/>
              <c:layout>
                <c:manualLayout>
                  <c:x val="-9.7883058674483797E-2"/>
                  <c:y val="-4.7429112948336218E-3"/>
                </c:manualLayout>
              </c:layout>
              <c:dLblPos val="bestFit"/>
              <c:showLegendKey val="0"/>
              <c:showVal val="1"/>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7C6-497F-9220-4173E46EAF0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bestFit"/>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Hoja1!$B$3:$B$6</c:f>
              <c:strCache>
                <c:ptCount val="4"/>
                <c:pt idx="0">
                  <c:v>PROFESIONALES </c:v>
                </c:pt>
                <c:pt idx="1">
                  <c:v>TECNICO </c:v>
                </c:pt>
                <c:pt idx="2">
                  <c:v>ADMINISTRATIVO</c:v>
                </c:pt>
                <c:pt idx="3">
                  <c:v>AUXILIAR</c:v>
                </c:pt>
              </c:strCache>
            </c:strRef>
          </c:cat>
          <c:val>
            <c:numRef>
              <c:f>Hoja1!$C$3:$C$6</c:f>
              <c:numCache>
                <c:formatCode>General</c:formatCode>
                <c:ptCount val="4"/>
                <c:pt idx="0">
                  <c:v>98</c:v>
                </c:pt>
                <c:pt idx="1">
                  <c:v>100</c:v>
                </c:pt>
                <c:pt idx="2">
                  <c:v>27</c:v>
                </c:pt>
                <c:pt idx="3">
                  <c:v>54</c:v>
                </c:pt>
              </c:numCache>
            </c:numRef>
          </c:val>
          <c:extLst>
            <c:ext xmlns:c16="http://schemas.microsoft.com/office/drawing/2014/chart" uri="{C3380CC4-5D6E-409C-BE32-E72D297353CC}">
              <c16:uniqueId val="{00000008-47C6-497F-9220-4173E46EAF04}"/>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s-CL"/>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Hoja1!$B$1</c:f>
              <c:strCache>
                <c:ptCount val="1"/>
                <c:pt idx="0">
                  <c:v>Ventas</c:v>
                </c:pt>
              </c:strCache>
            </c:strRef>
          </c:tx>
          <c:dPt>
            <c:idx val="0"/>
            <c:bubble3D val="0"/>
            <c:spPr>
              <a:solidFill>
                <a:srgbClr val="FFC000"/>
              </a:solidFill>
              <a:ln w="19050">
                <a:solidFill>
                  <a:schemeClr val="lt1"/>
                </a:solidFill>
              </a:ln>
              <a:effectLst/>
            </c:spPr>
            <c:extLst>
              <c:ext xmlns:c16="http://schemas.microsoft.com/office/drawing/2014/chart" uri="{C3380CC4-5D6E-409C-BE32-E72D297353CC}">
                <c16:uniqueId val="{00000001-4DA9-4B65-B72D-5579C8A87789}"/>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2-4DA9-4B65-B72D-5579C8A87789}"/>
              </c:ext>
            </c:extLst>
          </c:dPt>
          <c:dLbls>
            <c:dLbl>
              <c:idx val="0"/>
              <c:tx>
                <c:rich>
                  <a:bodyPr/>
                  <a:lstStyle/>
                  <a:p>
                    <a:fld id="{8D2C13BF-C350-4B3A-A8E4-C90C3EF41225}" type="PERCENTAGE">
                      <a:rPr lang="en-US" smtClean="0"/>
                      <a:pPr/>
                      <a:t>[PORCENTAJE]</a:t>
                    </a:fld>
                    <a:endParaRPr lang="es-CL"/>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4DA9-4B65-B72D-5579C8A87789}"/>
                </c:ext>
              </c:extLst>
            </c:dLbl>
            <c:dLbl>
              <c:idx val="1"/>
              <c:tx>
                <c:rich>
                  <a:bodyPr/>
                  <a:lstStyle/>
                  <a:p>
                    <a:fld id="{85DFD06C-B309-428D-9ADB-CE3CEA6488B9}" type="PERCENTAGE">
                      <a:rPr lang="en-US" smtClean="0"/>
                      <a:pPr/>
                      <a:t>[PORCENTAJE]</a:t>
                    </a:fld>
                    <a:endParaRPr lang="es-CL"/>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4DA9-4B65-B72D-5579C8A87789}"/>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s-CL"/>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Hoja1!$A$2:$A$5</c:f>
              <c:strCache>
                <c:ptCount val="2"/>
                <c:pt idx="0">
                  <c:v>LEY 18834</c:v>
                </c:pt>
                <c:pt idx="1">
                  <c:v>LEY 19664</c:v>
                </c:pt>
              </c:strCache>
            </c:strRef>
          </c:cat>
          <c:val>
            <c:numRef>
              <c:f>Hoja1!$B$2:$B$5</c:f>
              <c:numCache>
                <c:formatCode>General</c:formatCode>
                <c:ptCount val="2"/>
                <c:pt idx="0">
                  <c:v>94.5</c:v>
                </c:pt>
                <c:pt idx="1">
                  <c:v>5.4</c:v>
                </c:pt>
              </c:numCache>
            </c:numRef>
          </c:val>
          <c:extLst>
            <c:ext xmlns:c16="http://schemas.microsoft.com/office/drawing/2014/chart" uri="{C3380CC4-5D6E-409C-BE32-E72D297353CC}">
              <c16:uniqueId val="{00000000-4DA9-4B65-B72D-5579C8A8778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58994411198402819"/>
          <c:y val="0.38881995590433444"/>
          <c:w val="0.26617095531137719"/>
          <c:h val="0.24816077598619735"/>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s-CL"/>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1" i="0" u="none" strike="noStrike" kern="1200" baseline="0">
                <a:solidFill>
                  <a:schemeClr val="dk1">
                    <a:lumMod val="75000"/>
                    <a:lumOff val="25000"/>
                  </a:schemeClr>
                </a:solidFill>
                <a:latin typeface="+mn-lt"/>
                <a:ea typeface="+mn-ea"/>
                <a:cs typeface="+mn-cs"/>
              </a:defRPr>
            </a:pPr>
            <a:r>
              <a:rPr lang="es-CL" sz="1100" dirty="0"/>
              <a:t>SITUACIÓN PRESUPUESTARIA GASTO AÑO 2024 </a:t>
            </a:r>
          </a:p>
        </c:rich>
      </c:tx>
      <c:overlay val="0"/>
      <c:spPr>
        <a:noFill/>
        <a:ln>
          <a:noFill/>
        </a:ln>
        <a:effectLst/>
      </c:spPr>
      <c:txPr>
        <a:bodyPr rot="0" spcFirstLastPara="1" vertOverflow="ellipsis" vert="horz" wrap="square" anchor="ctr" anchorCtr="1"/>
        <a:lstStyle/>
        <a:p>
          <a:pPr>
            <a:defRPr sz="1100" b="1" i="0" u="none" strike="noStrike" kern="1200" baseline="0">
              <a:solidFill>
                <a:schemeClr val="dk1">
                  <a:lumMod val="75000"/>
                  <a:lumOff val="25000"/>
                </a:schemeClr>
              </a:solidFill>
              <a:latin typeface="+mn-lt"/>
              <a:ea typeface="+mn-ea"/>
              <a:cs typeface="+mn-cs"/>
            </a:defRPr>
          </a:pPr>
          <a:endParaRPr lang="es-CL"/>
        </a:p>
      </c:txPr>
    </c:title>
    <c:autoTitleDeleted val="0"/>
    <c:plotArea>
      <c:layout/>
      <c:pieChart>
        <c:varyColors val="1"/>
        <c:ser>
          <c:idx val="0"/>
          <c:order val="0"/>
          <c:explosion val="6"/>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7DE2-45DA-8972-D2E2C463848C}"/>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7DE2-45DA-8972-D2E2C463848C}"/>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7DE2-45DA-8972-D2E2C463848C}"/>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7DE2-45DA-8972-D2E2C463848C}"/>
              </c:ext>
            </c:extLst>
          </c:dPt>
          <c:dLbls>
            <c:dLbl>
              <c:idx val="0"/>
              <c:layout>
                <c:manualLayout>
                  <c:x val="4.0506812302052893E-2"/>
                  <c:y val="-2.7514466417733963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7DE2-45DA-8972-D2E2C463848C}"/>
                </c:ext>
              </c:extLst>
            </c:dLbl>
            <c:dLbl>
              <c:idx val="1"/>
              <c:layout>
                <c:manualLayout>
                  <c:x val="-9.8390266995526995E-3"/>
                  <c:y val="9.169628867571559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DE2-45DA-8972-D2E2C463848C}"/>
                </c:ext>
              </c:extLst>
            </c:dLbl>
            <c:dLbl>
              <c:idx val="2"/>
              <c:layout>
                <c:manualLayout>
                  <c:x val="-5.2260464326199102E-2"/>
                  <c:y val="2.3188116986800251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7DE2-45DA-8972-D2E2C463848C}"/>
                </c:ext>
              </c:extLst>
            </c:dLbl>
            <c:dLbl>
              <c:idx val="3"/>
              <c:layout>
                <c:manualLayout>
                  <c:x val="0.11396472456660942"/>
                  <c:y val="5.6552421614808432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7DE2-45DA-8972-D2E2C463848C}"/>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s-CL"/>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Hoja1!$B$2:$B$5</c:f>
              <c:strCache>
                <c:ptCount val="4"/>
                <c:pt idx="0">
                  <c:v>21 GASTO EN PERSONAL</c:v>
                </c:pt>
                <c:pt idx="1">
                  <c:v>22 BIENES Y SERVICIOS DE CONSUMO</c:v>
                </c:pt>
                <c:pt idx="2">
                  <c:v>29 ADQUISICION DE ACTIVOS NO FINANCIEROS</c:v>
                </c:pt>
                <c:pt idx="3">
                  <c:v>OTROS</c:v>
                </c:pt>
              </c:strCache>
            </c:strRef>
          </c:cat>
          <c:val>
            <c:numRef>
              <c:f>Hoja1!$C$2:$C$5</c:f>
              <c:numCache>
                <c:formatCode>#,##0</c:formatCode>
                <c:ptCount val="4"/>
                <c:pt idx="0">
                  <c:v>8306312</c:v>
                </c:pt>
                <c:pt idx="1">
                  <c:v>2773780</c:v>
                </c:pt>
                <c:pt idx="2">
                  <c:v>40408</c:v>
                </c:pt>
                <c:pt idx="3">
                  <c:v>345852</c:v>
                </c:pt>
              </c:numCache>
            </c:numRef>
          </c:val>
          <c:extLst>
            <c:ext xmlns:c16="http://schemas.microsoft.com/office/drawing/2014/chart" uri="{C3380CC4-5D6E-409C-BE32-E72D297353CC}">
              <c16:uniqueId val="{00000008-7DE2-45DA-8972-D2E2C463848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700" b="0" i="0" u="none" strike="noStrike" kern="1200" baseline="0">
              <a:solidFill>
                <a:schemeClr val="dk1">
                  <a:lumMod val="75000"/>
                  <a:lumOff val="25000"/>
                </a:schemeClr>
              </a:solidFill>
              <a:latin typeface="+mn-lt"/>
              <a:ea typeface="+mn-ea"/>
              <a:cs typeface="+mn-cs"/>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CL"/>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dk2" tx2="lt2" accent1="accent1" accent2="accent2" accent3="accent3" accent4="accent4" accent5="accent5" accent6="accent6" hlink="hlink" folHlink="folHlink"/>
  <c:chart>
    <c:autoTitleDeleted val="1"/>
    <c:plotArea>
      <c:layout/>
      <c:pieChart>
        <c:varyColors val="1"/>
        <c:ser>
          <c:idx val="0"/>
          <c:order val="0"/>
          <c:tx>
            <c:strRef>
              <c:f>Hoja1!$B$1</c:f>
              <c:strCache>
                <c:ptCount val="1"/>
                <c:pt idx="0">
                  <c:v>Ventas</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C500-4786-9C6A-F4B14878FD97}"/>
              </c:ext>
            </c:extLst>
          </c:dPt>
          <c:dPt>
            <c:idx val="1"/>
            <c:bubble3D val="0"/>
            <c:spPr>
              <a:solidFill>
                <a:srgbClr val="7030A0"/>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C500-4786-9C6A-F4B14878FD97}"/>
              </c:ext>
            </c:extLst>
          </c:dPt>
          <c:dPt>
            <c:idx val="2"/>
            <c:bubble3D val="0"/>
            <c:spPr>
              <a:solidFill>
                <a:srgbClr val="92D050"/>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C500-4786-9C6A-F4B14878FD97}"/>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C500-4786-9C6A-F4B14878FD97}"/>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C500-4786-9C6A-F4B14878FD97}"/>
              </c:ext>
            </c:extLst>
          </c:dPt>
          <c:dPt>
            <c:idx val="5"/>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C500-4786-9C6A-F4B14878FD97}"/>
              </c:ext>
            </c:extLst>
          </c:dPt>
          <c:dPt>
            <c:idx val="6"/>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C500-4786-9C6A-F4B14878FD97}"/>
              </c:ext>
            </c:extLst>
          </c:dPt>
          <c:dPt>
            <c:idx val="7"/>
            <c:bubble3D val="0"/>
            <c:spPr>
              <a:solidFill>
                <a:schemeClr val="accent5">
                  <a:lumMod val="20000"/>
                  <a:lumOff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F-C500-4786-9C6A-F4B14878FD97}"/>
              </c:ext>
            </c:extLst>
          </c:dPt>
          <c:dPt>
            <c:idx val="8"/>
            <c:bubble3D val="0"/>
            <c:spPr>
              <a:solidFill>
                <a:srgbClr val="FF99FF"/>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1-C500-4786-9C6A-F4B14878FD97}"/>
              </c:ext>
            </c:extLst>
          </c:dPt>
          <c:dLbls>
            <c:dLbl>
              <c:idx val="0"/>
              <c:layout>
                <c:manualLayout>
                  <c:x val="-6.0822650791839364E-2"/>
                  <c:y val="0.10322850509965767"/>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8FA481D8-BB3B-4907-88F0-2EAF97D08AF2}"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C500-4786-9C6A-F4B14878FD97}"/>
                </c:ext>
              </c:extLst>
            </c:dLbl>
            <c:dLbl>
              <c:idx val="1"/>
              <c:layout>
                <c:manualLayout>
                  <c:x val="-4.4646683657296522E-2"/>
                  <c:y val="-2.3019917596782017E-2"/>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3EA891FB-8E06-42C2-8E75-0BA668A1274F}"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C500-4786-9C6A-F4B14878FD97}"/>
                </c:ext>
              </c:extLst>
            </c:dLbl>
            <c:dLbl>
              <c:idx val="2"/>
              <c:delete val="1"/>
              <c:extLst>
                <c:ext xmlns:c15="http://schemas.microsoft.com/office/drawing/2012/chart" uri="{CE6537A1-D6FC-4f65-9D91-7224C49458BB}"/>
                <c:ext xmlns:c16="http://schemas.microsoft.com/office/drawing/2014/chart" uri="{C3380CC4-5D6E-409C-BE32-E72D297353CC}">
                  <c16:uniqueId val="{00000005-C500-4786-9C6A-F4B14878FD97}"/>
                </c:ext>
              </c:extLst>
            </c:dLbl>
            <c:dLbl>
              <c:idx val="3"/>
              <c:layout>
                <c:manualLayout>
                  <c:x val="-5.0048435974488756E-2"/>
                  <c:y val="-0.10699423456333963"/>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F043A9F0-701A-48F6-AC06-F8F612BBF807}"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C500-4786-9C6A-F4B14878FD97}"/>
                </c:ext>
              </c:extLst>
            </c:dLbl>
            <c:dLbl>
              <c:idx val="4"/>
              <c:layout>
                <c:manualLayout>
                  <c:x val="7.3645504456870459E-2"/>
                  <c:y val="-5.4530015825321909E-2"/>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9107A38F-05A8-4A97-8E09-08A7719AA1E9}"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C500-4786-9C6A-F4B14878FD97}"/>
                </c:ext>
              </c:extLst>
            </c:dLbl>
            <c:dLbl>
              <c:idx val="5"/>
              <c:delete val="1"/>
              <c:extLst>
                <c:ext xmlns:c15="http://schemas.microsoft.com/office/drawing/2012/chart" uri="{CE6537A1-D6FC-4f65-9D91-7224C49458BB}"/>
                <c:ext xmlns:c16="http://schemas.microsoft.com/office/drawing/2014/chart" uri="{C3380CC4-5D6E-409C-BE32-E72D297353CC}">
                  <c16:uniqueId val="{0000000B-C500-4786-9C6A-F4B14878FD97}"/>
                </c:ext>
              </c:extLst>
            </c:dLbl>
            <c:dLbl>
              <c:idx val="6"/>
              <c:layout>
                <c:manualLayout>
                  <c:x val="4.4978127734033237E-2"/>
                  <c:y val="-3.5591497549515135E-2"/>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E1465FE6-08A1-4675-9A9B-F04755C0E660}"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C500-4786-9C6A-F4B14878FD97}"/>
                </c:ext>
              </c:extLst>
            </c:dLbl>
            <c:dLbl>
              <c:idx val="7"/>
              <c:layout>
                <c:manualLayout>
                  <c:x val="5.581700838119872E-2"/>
                  <c:y val="4.8031455441610138E-2"/>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C760774B-9EF1-4D24-AA2A-C6C37CFEFDAD}"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C500-4786-9C6A-F4B14878FD97}"/>
                </c:ext>
              </c:extLst>
            </c:dLbl>
            <c:dLbl>
              <c:idx val="8"/>
              <c:layout>
                <c:manualLayout>
                  <c:x val="5.0917367213156324E-2"/>
                  <c:y val="5.9365453391986941E-2"/>
                </c:manualLayout>
              </c:layout>
              <c:tx>
                <c:rich>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fld id="{871242C1-913A-4EBE-973B-33FC6D535B41}" type="VALUE">
                      <a:rPr lang="en-US" sz="900" smtClean="0">
                        <a:solidFill>
                          <a:schemeClr val="dk1"/>
                        </a:solidFill>
                        <a:latin typeface="+mn-lt"/>
                        <a:ea typeface="+mn-ea"/>
                        <a:cs typeface="+mn-cs"/>
                      </a:rPr>
                      <a:pPr>
                        <a:defRPr>
                          <a:solidFill>
                            <a:schemeClr val="dk1"/>
                          </a:solidFill>
                        </a:defRPr>
                      </a:pPr>
                      <a:t>[VALOR]</a:t>
                    </a:fld>
                    <a:endParaRPr lang="es-CL"/>
                  </a:p>
                </c:rich>
              </c:tx>
              <c:spPr>
                <a:solidFill>
                  <a:schemeClr val="lt1"/>
                </a:solidFill>
                <a:ln w="25400" cap="flat" cmpd="sng" algn="ctr">
                  <a:solidFill>
                    <a:schemeClr val="accent4"/>
                  </a:solidFill>
                  <a:prstDash val="solid"/>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dk1"/>
                      </a:solidFill>
                      <a:latin typeface="+mn-lt"/>
                      <a:ea typeface="+mn-ea"/>
                      <a:cs typeface="+mn-cs"/>
                    </a:defRPr>
                  </a:pPr>
                  <a:endParaRPr lang="es-CL"/>
                </a:p>
              </c:txPr>
              <c:dLblPos val="bestFit"/>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1-C500-4786-9C6A-F4B14878FD97}"/>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s-CL"/>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Hoja1!$A$2:$A$10</c:f>
              <c:strCache>
                <c:ptCount val="9"/>
                <c:pt idx="0">
                  <c:v>Alimentos</c:v>
                </c:pt>
                <c:pt idx="1">
                  <c:v>Artículos para estructuras, obras y construcciones</c:v>
                </c:pt>
                <c:pt idx="2">
                  <c:v>Formación y Capacitación</c:v>
                </c:pt>
                <c:pt idx="3">
                  <c:v>Reactivos e Insumos para laboratorio</c:v>
                </c:pt>
                <c:pt idx="4">
                  <c:v>Insumos médicos</c:v>
                </c:pt>
                <c:pt idx="5">
                  <c:v>Equipos de producción</c:v>
                </c:pt>
                <c:pt idx="6">
                  <c:v>Servicios de Seguridad</c:v>
                </c:pt>
                <c:pt idx="7">
                  <c:v>Servicio transporte, almacenaje y correo</c:v>
                </c:pt>
                <c:pt idx="8">
                  <c:v>Tecnologías de la información</c:v>
                </c:pt>
              </c:strCache>
            </c:strRef>
          </c:cat>
          <c:val>
            <c:numRef>
              <c:f>Hoja1!$B$2:$B$10</c:f>
              <c:numCache>
                <c:formatCode>"$"#,##0</c:formatCode>
                <c:ptCount val="9"/>
                <c:pt idx="0">
                  <c:v>388146384</c:v>
                </c:pt>
                <c:pt idx="1">
                  <c:v>97865694</c:v>
                </c:pt>
                <c:pt idx="2">
                  <c:v>61296916</c:v>
                </c:pt>
                <c:pt idx="3">
                  <c:v>260077205</c:v>
                </c:pt>
                <c:pt idx="4">
                  <c:v>167728230</c:v>
                </c:pt>
                <c:pt idx="5">
                  <c:v>42423300</c:v>
                </c:pt>
                <c:pt idx="6">
                  <c:v>213893062</c:v>
                </c:pt>
                <c:pt idx="7">
                  <c:v>112001100</c:v>
                </c:pt>
                <c:pt idx="8">
                  <c:v>188864700</c:v>
                </c:pt>
              </c:numCache>
            </c:numRef>
          </c:val>
          <c:extLst>
            <c:ext xmlns:c16="http://schemas.microsoft.com/office/drawing/2014/chart" uri="{C3380CC4-5D6E-409C-BE32-E72D297353CC}">
              <c16:uniqueId val="{00000012-C500-4786-9C6A-F4B14878FD97}"/>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tr"/>
      <c:layout>
        <c:manualLayout>
          <c:xMode val="edge"/>
          <c:yMode val="edge"/>
          <c:x val="0.66620868043668457"/>
          <c:y val="5.3122886761804503E-2"/>
          <c:w val="0.32251917785639111"/>
          <c:h val="0.87314784475847207"/>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800" b="0" i="0" u="none" strike="noStrike" kern="1200" baseline="0">
              <a:solidFill>
                <a:schemeClr val="dk1">
                  <a:lumMod val="75000"/>
                  <a:lumOff val="25000"/>
                </a:schemeClr>
              </a:solidFill>
              <a:latin typeface="+mn-lt"/>
              <a:ea typeface="+mn-ea"/>
              <a:cs typeface="+mn-cs"/>
            </a:defRPr>
          </a:pPr>
          <a:endParaRPr lang="es-C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dk1">
          <a:lumMod val="25000"/>
          <a:lumOff val="75000"/>
        </a:schemeClr>
      </a:solidFill>
      <a:round/>
    </a:ln>
    <a:effectLst/>
  </c:spPr>
  <c:txPr>
    <a:bodyPr/>
    <a:lstStyle/>
    <a:p>
      <a:pPr>
        <a:defRPr/>
      </a:pPr>
      <a:endParaRPr lang="es-CL"/>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sz="1400" b="0" i="0" u="none" strike="noStrike" kern="1200" spc="0" baseline="0">
                <a:solidFill>
                  <a:sysClr val="windowText" lastClr="000000">
                    <a:lumMod val="65000"/>
                    <a:lumOff val="35000"/>
                  </a:sysClr>
                </a:solidFill>
              </a:rPr>
              <a:t>PACIENTES EN CCPP 2023 VS 2024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L"/>
        </a:p>
      </c:txPr>
    </c:title>
    <c:autoTitleDeleted val="0"/>
    <c:plotArea>
      <c:layout/>
      <c:barChart>
        <c:barDir val="col"/>
        <c:grouping val="clustered"/>
        <c:varyColors val="0"/>
        <c:ser>
          <c:idx val="0"/>
          <c:order val="0"/>
          <c:tx>
            <c:strRef>
              <c:f>Hoja1!$B$1</c:f>
              <c:strCache>
                <c:ptCount val="1"/>
                <c:pt idx="0">
                  <c:v>2023</c:v>
                </c:pt>
              </c:strCache>
            </c:strRef>
          </c:tx>
          <c:spPr>
            <a:solidFill>
              <a:schemeClr val="accent4">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c:f>
              <c:strCache>
                <c:ptCount val="1"/>
                <c:pt idx="0">
                  <c:v>PACIENTES CCPP</c:v>
                </c:pt>
              </c:strCache>
            </c:strRef>
          </c:cat>
          <c:val>
            <c:numRef>
              <c:f>Hoja1!$B$2</c:f>
              <c:numCache>
                <c:formatCode>General</c:formatCode>
                <c:ptCount val="1"/>
                <c:pt idx="0">
                  <c:v>236</c:v>
                </c:pt>
              </c:numCache>
            </c:numRef>
          </c:val>
          <c:extLst>
            <c:ext xmlns:c16="http://schemas.microsoft.com/office/drawing/2014/chart" uri="{C3380CC4-5D6E-409C-BE32-E72D297353CC}">
              <c16:uniqueId val="{00000000-32BE-4274-8426-1FAB3022A2CC}"/>
            </c:ext>
          </c:extLst>
        </c:ser>
        <c:ser>
          <c:idx val="1"/>
          <c:order val="1"/>
          <c:tx>
            <c:strRef>
              <c:f>Hoja1!$C$1</c:f>
              <c:strCache>
                <c:ptCount val="1"/>
                <c:pt idx="0">
                  <c:v>2024</c:v>
                </c:pt>
              </c:strCache>
            </c:strRef>
          </c:tx>
          <c:spPr>
            <a:solidFill>
              <a:schemeClr val="accent4">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c:f>
              <c:strCache>
                <c:ptCount val="1"/>
                <c:pt idx="0">
                  <c:v>PACIENTES CCPP</c:v>
                </c:pt>
              </c:strCache>
            </c:strRef>
          </c:cat>
          <c:val>
            <c:numRef>
              <c:f>Hoja1!$C$2</c:f>
              <c:numCache>
                <c:formatCode>General</c:formatCode>
                <c:ptCount val="1"/>
                <c:pt idx="0">
                  <c:v>313</c:v>
                </c:pt>
              </c:numCache>
            </c:numRef>
          </c:val>
          <c:extLst>
            <c:ext xmlns:c16="http://schemas.microsoft.com/office/drawing/2014/chart" uri="{C3380CC4-5D6E-409C-BE32-E72D297353CC}">
              <c16:uniqueId val="{00000001-32BE-4274-8426-1FAB3022A2CC}"/>
            </c:ext>
          </c:extLst>
        </c:ser>
        <c:dLbls>
          <c:dLblPos val="outEnd"/>
          <c:showLegendKey val="0"/>
          <c:showVal val="1"/>
          <c:showCatName val="0"/>
          <c:showSerName val="0"/>
          <c:showPercent val="0"/>
          <c:showBubbleSize val="0"/>
        </c:dLbls>
        <c:gapWidth val="219"/>
        <c:overlap val="-27"/>
        <c:axId val="1514706080"/>
        <c:axId val="1514697440"/>
      </c:barChart>
      <c:catAx>
        <c:axId val="15147060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514697440"/>
        <c:crosses val="autoZero"/>
        <c:auto val="1"/>
        <c:lblAlgn val="ctr"/>
        <c:lblOffset val="100"/>
        <c:noMultiLvlLbl val="0"/>
      </c:catAx>
      <c:valAx>
        <c:axId val="15146974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51470608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s-CL"/>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solidFill>
        <a:schemeClr val="tx1"/>
      </a:solidFill>
    </a:ln>
    <a:effectLst/>
  </c:spPr>
  <c:txPr>
    <a:bodyPr/>
    <a:lstStyle/>
    <a:p>
      <a:pPr>
        <a:defRPr/>
      </a:pPr>
      <a:endParaRPr lang="es-CL"/>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a:t>ATENCIÓN</a:t>
            </a:r>
            <a:r>
              <a:rPr lang="es-CL" baseline="0"/>
              <a:t> MÉDICO 2023 VS 2024</a:t>
            </a:r>
            <a:endParaRPr lang="es-CL"/>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L"/>
        </a:p>
      </c:txPr>
    </c:title>
    <c:autoTitleDeleted val="0"/>
    <c:plotArea>
      <c:layout/>
      <c:barChart>
        <c:barDir val="col"/>
        <c:grouping val="clustered"/>
        <c:varyColors val="0"/>
        <c:ser>
          <c:idx val="0"/>
          <c:order val="0"/>
          <c:tx>
            <c:strRef>
              <c:f>Hoja1!$B$1</c:f>
              <c:strCache>
                <c:ptCount val="1"/>
                <c:pt idx="0">
                  <c:v>2023</c:v>
                </c:pt>
              </c:strCache>
            </c:strRef>
          </c:tx>
          <c:spPr>
            <a:solidFill>
              <a:schemeClr val="accent4">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 </c:v>
                </c:pt>
                <c:pt idx="1">
                  <c:v>DOMICILIO</c:v>
                </c:pt>
              </c:strCache>
            </c:strRef>
          </c:cat>
          <c:val>
            <c:numRef>
              <c:f>Hoja1!$B$2:$B$3</c:f>
              <c:numCache>
                <c:formatCode>General</c:formatCode>
                <c:ptCount val="2"/>
                <c:pt idx="0">
                  <c:v>1179</c:v>
                </c:pt>
                <c:pt idx="1">
                  <c:v>583</c:v>
                </c:pt>
              </c:numCache>
            </c:numRef>
          </c:val>
          <c:extLst>
            <c:ext xmlns:c16="http://schemas.microsoft.com/office/drawing/2014/chart" uri="{C3380CC4-5D6E-409C-BE32-E72D297353CC}">
              <c16:uniqueId val="{00000000-E0C0-47FD-9700-22BC62407AD0}"/>
            </c:ext>
          </c:extLst>
        </c:ser>
        <c:ser>
          <c:idx val="1"/>
          <c:order val="1"/>
          <c:tx>
            <c:strRef>
              <c:f>Hoja1!$C$1</c:f>
              <c:strCache>
                <c:ptCount val="1"/>
                <c:pt idx="0">
                  <c:v>2024</c:v>
                </c:pt>
              </c:strCache>
            </c:strRef>
          </c:tx>
          <c:spPr>
            <a:solidFill>
              <a:schemeClr val="accent4">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 </c:v>
                </c:pt>
                <c:pt idx="1">
                  <c:v>DOMICILIO</c:v>
                </c:pt>
              </c:strCache>
            </c:strRef>
          </c:cat>
          <c:val>
            <c:numRef>
              <c:f>Hoja1!$C$2:$C$3</c:f>
              <c:numCache>
                <c:formatCode>General</c:formatCode>
                <c:ptCount val="2"/>
                <c:pt idx="0">
                  <c:v>2888</c:v>
                </c:pt>
                <c:pt idx="1">
                  <c:v>549</c:v>
                </c:pt>
              </c:numCache>
            </c:numRef>
          </c:val>
          <c:extLst>
            <c:ext xmlns:c16="http://schemas.microsoft.com/office/drawing/2014/chart" uri="{C3380CC4-5D6E-409C-BE32-E72D297353CC}">
              <c16:uniqueId val="{00000001-E0C0-47FD-9700-22BC62407AD0}"/>
            </c:ext>
          </c:extLst>
        </c:ser>
        <c:dLbls>
          <c:dLblPos val="outEnd"/>
          <c:showLegendKey val="0"/>
          <c:showVal val="1"/>
          <c:showCatName val="0"/>
          <c:showSerName val="0"/>
          <c:showPercent val="0"/>
          <c:showBubbleSize val="0"/>
        </c:dLbls>
        <c:gapWidth val="219"/>
        <c:overlap val="-27"/>
        <c:axId val="1204875392"/>
        <c:axId val="1204869632"/>
      </c:barChart>
      <c:catAx>
        <c:axId val="120487539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204869632"/>
        <c:crosses val="autoZero"/>
        <c:auto val="1"/>
        <c:lblAlgn val="ctr"/>
        <c:lblOffset val="100"/>
        <c:noMultiLvlLbl val="0"/>
      </c:catAx>
      <c:valAx>
        <c:axId val="12048696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20487539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s-CL"/>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solidFill>
        <a:schemeClr val="tx1"/>
      </a:solidFill>
    </a:ln>
    <a:effectLst/>
  </c:spPr>
  <c:txPr>
    <a:bodyPr/>
    <a:lstStyle/>
    <a:p>
      <a:pPr>
        <a:defRPr/>
      </a:pPr>
      <a:endParaRPr lang="es-CL"/>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sz="1400" b="0" i="0" u="none" strike="noStrike" kern="1200" spc="0" baseline="0">
                <a:solidFill>
                  <a:sysClr val="windowText" lastClr="000000">
                    <a:lumMod val="65000"/>
                    <a:lumOff val="35000"/>
                  </a:sysClr>
                </a:solidFill>
              </a:rPr>
              <a:t>ATENCIÓN ENFERMERA 2023 VS 2024</a:t>
            </a:r>
          </a:p>
        </c:rich>
      </c:tx>
      <c:layout>
        <c:manualLayout>
          <c:xMode val="edge"/>
          <c:yMode val="edge"/>
          <c:x val="0.11166036513720753"/>
          <c:y val="2.6416902824070915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L"/>
        </a:p>
      </c:txPr>
    </c:title>
    <c:autoTitleDeleted val="0"/>
    <c:plotArea>
      <c:layout/>
      <c:barChart>
        <c:barDir val="col"/>
        <c:grouping val="clustered"/>
        <c:varyColors val="0"/>
        <c:ser>
          <c:idx val="0"/>
          <c:order val="0"/>
          <c:tx>
            <c:strRef>
              <c:f>Hoja1!$B$1</c:f>
              <c:strCache>
                <c:ptCount val="1"/>
                <c:pt idx="0">
                  <c:v>2023</c:v>
                </c:pt>
              </c:strCache>
            </c:strRef>
          </c:tx>
          <c:spPr>
            <a:solidFill>
              <a:schemeClr val="accent4">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c:v>
                </c:pt>
                <c:pt idx="1">
                  <c:v>DOMICILIO</c:v>
                </c:pt>
              </c:strCache>
            </c:strRef>
          </c:cat>
          <c:val>
            <c:numRef>
              <c:f>Hoja1!$B$2:$B$3</c:f>
              <c:numCache>
                <c:formatCode>General</c:formatCode>
                <c:ptCount val="2"/>
                <c:pt idx="0">
                  <c:v>549</c:v>
                </c:pt>
                <c:pt idx="1">
                  <c:v>302</c:v>
                </c:pt>
              </c:numCache>
            </c:numRef>
          </c:val>
          <c:extLst>
            <c:ext xmlns:c16="http://schemas.microsoft.com/office/drawing/2014/chart" uri="{C3380CC4-5D6E-409C-BE32-E72D297353CC}">
              <c16:uniqueId val="{00000000-646A-4698-BDCF-8DE7A8C3C878}"/>
            </c:ext>
          </c:extLst>
        </c:ser>
        <c:ser>
          <c:idx val="1"/>
          <c:order val="1"/>
          <c:tx>
            <c:strRef>
              <c:f>Hoja1!$C$1</c:f>
              <c:strCache>
                <c:ptCount val="1"/>
                <c:pt idx="0">
                  <c:v>2024</c:v>
                </c:pt>
              </c:strCache>
            </c:strRef>
          </c:tx>
          <c:spPr>
            <a:solidFill>
              <a:schemeClr val="accent4">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c:v>
                </c:pt>
                <c:pt idx="1">
                  <c:v>DOMICILIO</c:v>
                </c:pt>
              </c:strCache>
            </c:strRef>
          </c:cat>
          <c:val>
            <c:numRef>
              <c:f>Hoja1!$C$2:$C$3</c:f>
              <c:numCache>
                <c:formatCode>General</c:formatCode>
                <c:ptCount val="2"/>
                <c:pt idx="0">
                  <c:v>1554</c:v>
                </c:pt>
                <c:pt idx="1">
                  <c:v>549</c:v>
                </c:pt>
              </c:numCache>
            </c:numRef>
          </c:val>
          <c:extLst>
            <c:ext xmlns:c16="http://schemas.microsoft.com/office/drawing/2014/chart" uri="{C3380CC4-5D6E-409C-BE32-E72D297353CC}">
              <c16:uniqueId val="{00000001-646A-4698-BDCF-8DE7A8C3C878}"/>
            </c:ext>
          </c:extLst>
        </c:ser>
        <c:dLbls>
          <c:dLblPos val="outEnd"/>
          <c:showLegendKey val="0"/>
          <c:showVal val="1"/>
          <c:showCatName val="0"/>
          <c:showSerName val="0"/>
          <c:showPercent val="0"/>
          <c:showBubbleSize val="0"/>
        </c:dLbls>
        <c:gapWidth val="219"/>
        <c:overlap val="-27"/>
        <c:axId val="1403860224"/>
        <c:axId val="1403860704"/>
      </c:barChart>
      <c:catAx>
        <c:axId val="14038602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403860704"/>
        <c:crosses val="autoZero"/>
        <c:auto val="1"/>
        <c:lblAlgn val="ctr"/>
        <c:lblOffset val="100"/>
        <c:noMultiLvlLbl val="0"/>
      </c:catAx>
      <c:valAx>
        <c:axId val="14038607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40386022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s-CL"/>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solidFill>
        <a:schemeClr val="tx1"/>
      </a:solidFill>
    </a:ln>
    <a:effectLst/>
  </c:spPr>
  <c:txPr>
    <a:bodyPr/>
    <a:lstStyle/>
    <a:p>
      <a:pPr>
        <a:defRPr/>
      </a:pPr>
      <a:endParaRPr lang="es-CL"/>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CL" sz="1400" b="0" i="0" u="none" strike="noStrike" kern="1200" spc="0" baseline="0">
                <a:solidFill>
                  <a:sysClr val="windowText" lastClr="000000">
                    <a:lumMod val="65000"/>
                    <a:lumOff val="35000"/>
                  </a:sysClr>
                </a:solidFill>
              </a:rPr>
              <a:t>ATENCIÓN TENS 2023 VS 2024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CL"/>
        </a:p>
      </c:txPr>
    </c:title>
    <c:autoTitleDeleted val="0"/>
    <c:plotArea>
      <c:layout/>
      <c:barChart>
        <c:barDir val="col"/>
        <c:grouping val="clustered"/>
        <c:varyColors val="0"/>
        <c:ser>
          <c:idx val="0"/>
          <c:order val="0"/>
          <c:tx>
            <c:strRef>
              <c:f>Hoja1!$B$1</c:f>
              <c:strCache>
                <c:ptCount val="1"/>
                <c:pt idx="0">
                  <c:v>2023</c:v>
                </c:pt>
              </c:strCache>
            </c:strRef>
          </c:tx>
          <c:spPr>
            <a:solidFill>
              <a:schemeClr val="accent4">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c:v>
                </c:pt>
                <c:pt idx="1">
                  <c:v>DOMICILIO</c:v>
                </c:pt>
              </c:strCache>
            </c:strRef>
          </c:cat>
          <c:val>
            <c:numRef>
              <c:f>Hoja1!$B$2:$B$3</c:f>
              <c:numCache>
                <c:formatCode>General</c:formatCode>
                <c:ptCount val="2"/>
                <c:pt idx="0">
                  <c:v>300</c:v>
                </c:pt>
                <c:pt idx="1">
                  <c:v>70</c:v>
                </c:pt>
              </c:numCache>
            </c:numRef>
          </c:val>
          <c:extLst>
            <c:ext xmlns:c16="http://schemas.microsoft.com/office/drawing/2014/chart" uri="{C3380CC4-5D6E-409C-BE32-E72D297353CC}">
              <c16:uniqueId val="{00000000-3F70-49A6-BD25-FC6A4CA57BF4}"/>
            </c:ext>
          </c:extLst>
        </c:ser>
        <c:ser>
          <c:idx val="1"/>
          <c:order val="1"/>
          <c:tx>
            <c:strRef>
              <c:f>Hoja1!$C$1</c:f>
              <c:strCache>
                <c:ptCount val="1"/>
                <c:pt idx="0">
                  <c:v>2024</c:v>
                </c:pt>
              </c:strCache>
            </c:strRef>
          </c:tx>
          <c:spPr>
            <a:solidFill>
              <a:schemeClr val="accent4">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s-C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Hoja1!$A$2:$A$3</c:f>
              <c:strCache>
                <c:ptCount val="2"/>
                <c:pt idx="0">
                  <c:v>AMBULATORIO</c:v>
                </c:pt>
                <c:pt idx="1">
                  <c:v>DOMICILIO</c:v>
                </c:pt>
              </c:strCache>
            </c:strRef>
          </c:cat>
          <c:val>
            <c:numRef>
              <c:f>Hoja1!$C$2:$C$3</c:f>
              <c:numCache>
                <c:formatCode>General</c:formatCode>
                <c:ptCount val="2"/>
                <c:pt idx="0">
                  <c:v>865</c:v>
                </c:pt>
                <c:pt idx="1">
                  <c:v>141</c:v>
                </c:pt>
              </c:numCache>
            </c:numRef>
          </c:val>
          <c:extLst>
            <c:ext xmlns:c16="http://schemas.microsoft.com/office/drawing/2014/chart" uri="{C3380CC4-5D6E-409C-BE32-E72D297353CC}">
              <c16:uniqueId val="{00000001-3F70-49A6-BD25-FC6A4CA57BF4}"/>
            </c:ext>
          </c:extLst>
        </c:ser>
        <c:dLbls>
          <c:dLblPos val="outEnd"/>
          <c:showLegendKey val="0"/>
          <c:showVal val="1"/>
          <c:showCatName val="0"/>
          <c:showSerName val="0"/>
          <c:showPercent val="0"/>
          <c:showBubbleSize val="0"/>
        </c:dLbls>
        <c:gapWidth val="219"/>
        <c:overlap val="-27"/>
        <c:axId val="1521165776"/>
        <c:axId val="1521143696"/>
      </c:barChart>
      <c:catAx>
        <c:axId val="1521165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521143696"/>
        <c:crosses val="autoZero"/>
        <c:auto val="1"/>
        <c:lblAlgn val="ctr"/>
        <c:lblOffset val="100"/>
        <c:noMultiLvlLbl val="0"/>
      </c:catAx>
      <c:valAx>
        <c:axId val="15211436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CL"/>
          </a:p>
        </c:txPr>
        <c:crossAx val="152116577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s-CL"/>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solidFill>
        <a:schemeClr val="tx1"/>
      </a:solidFill>
    </a:ln>
    <a:effectLst/>
  </c:spPr>
  <c:txPr>
    <a:bodyPr/>
    <a:lstStyle/>
    <a:p>
      <a:pPr>
        <a:defRPr/>
      </a:pPr>
      <a:endParaRPr lang="es-CL"/>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Reversed" id="25">
  <a:schemeClr val="accent5"/>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withinLinear" id="17">
  <a:schemeClr val="accent4"/>
</cs:colorStyle>
</file>

<file path=ppt/charts/colors7.xml><?xml version="1.0" encoding="utf-8"?>
<cs:colorStyle xmlns:cs="http://schemas.microsoft.com/office/drawing/2012/chartStyle" xmlns:a="http://schemas.openxmlformats.org/drawingml/2006/main" meth="withinLinear" id="17">
  <a:schemeClr val="accent4"/>
</cs:colorStyle>
</file>

<file path=ppt/charts/colors8.xml><?xml version="1.0" encoding="utf-8"?>
<cs:colorStyle xmlns:cs="http://schemas.microsoft.com/office/drawing/2012/chartStyle" xmlns:a="http://schemas.openxmlformats.org/drawingml/2006/main" meth="withinLinear" id="17">
  <a:schemeClr val="accent4"/>
</cs:colorStyle>
</file>

<file path=ppt/charts/colors9.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modernComment_14D_C379C1B0.xml><?xml version="1.0" encoding="utf-8"?>
<p188:cmLst xmlns:a="http://schemas.openxmlformats.org/drawingml/2006/main" xmlns:r="http://schemas.openxmlformats.org/officeDocument/2006/relationships" xmlns:p188="http://schemas.microsoft.com/office/powerpoint/2018/8/main">
  <p188:cm id="{985B4B26-232B-4B5D-8854-ACFAD89445A4}" authorId="{B9D89992-AE4A-A02D-D5AA-419253FD4EE0}" created="2025-07-22T21:26:03.492">
    <pc:sldMkLst xmlns:pc="http://schemas.microsoft.com/office/powerpoint/2013/main/command">
      <pc:docMk/>
      <pc:sldMk cId="3279536560" sldId="333"/>
    </pc:sldMkLst>
    <p188:txBody>
      <a:bodyPr/>
      <a:lstStyle/>
      <a:p>
        <a:r>
          <a:rPr lang="es-CL"/>
          <a:t>Fotos laboratorio
</a:t>
        </a:r>
      </a:p>
    </p188:txBody>
  </p188:cm>
</p188:cmLst>
</file>

<file path=ppt/comments/modernComment_115_97331E6E.xml><?xml version="1.0" encoding="utf-8"?>
<p188:cmLst xmlns:a="http://schemas.openxmlformats.org/drawingml/2006/main" xmlns:r="http://schemas.openxmlformats.org/officeDocument/2006/relationships" xmlns:p188="http://schemas.microsoft.com/office/powerpoint/2018/8/main">
  <p188:cm id="{E40F8648-01BF-42FF-A99B-3FC812617BE5}" authorId="{B9D89992-AE4A-A02D-D5AA-419253FD4EE0}" created="2025-07-22T21:29:02.233">
    <pc:sldMkLst xmlns:pc="http://schemas.microsoft.com/office/powerpoint/2013/main/command">
      <pc:docMk/>
      <pc:sldMk cId="2536709742" sldId="277"/>
    </pc:sldMkLst>
    <p188:txBody>
      <a:bodyPr/>
      <a:lstStyle/>
      <a:p>
        <a:r>
          <a:rPr lang="es-CL"/>
          <a:t>Agregar fotos</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B05EDC-7523-4438-A077-B8B070AF3C0B}"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s-CL"/>
        </a:p>
      </dgm:t>
    </dgm:pt>
    <dgm:pt modelId="{8D573715-3451-45B6-A40D-C74548FA350C}">
      <dgm:prSet phldrT="[Texto]"/>
      <dgm:spPr/>
      <dgm:t>
        <a:bodyPr/>
        <a:lstStyle/>
        <a:p>
          <a:r>
            <a:rPr lang="es-CL" b="1" dirty="0"/>
            <a:t>POLICLINICO</a:t>
          </a:r>
        </a:p>
      </dgm:t>
    </dgm:pt>
    <dgm:pt modelId="{A623B9B1-01C8-42E1-AD71-8B2522F889D2}" type="parTrans" cxnId="{31D5C2E7-2588-49BF-846A-42A71D4567A3}">
      <dgm:prSet/>
      <dgm:spPr/>
      <dgm:t>
        <a:bodyPr/>
        <a:lstStyle/>
        <a:p>
          <a:endParaRPr lang="es-CL"/>
        </a:p>
      </dgm:t>
    </dgm:pt>
    <dgm:pt modelId="{8EE85FF2-324E-4A32-9EC0-1B54A5A44D49}" type="sibTrans" cxnId="{31D5C2E7-2588-49BF-846A-42A71D4567A3}">
      <dgm:prSet/>
      <dgm:spPr/>
      <dgm:t>
        <a:bodyPr/>
        <a:lstStyle/>
        <a:p>
          <a:endParaRPr lang="es-CL"/>
        </a:p>
      </dgm:t>
    </dgm:pt>
    <dgm:pt modelId="{584AE5E3-67C4-4174-BD3B-FBFEF6ACEDB4}">
      <dgm:prSet/>
      <dgm:spPr/>
      <dgm:t>
        <a:bodyPr/>
        <a:lstStyle/>
        <a:p>
          <a:r>
            <a:rPr lang="es-ES" b="1" baseline="0" dirty="0">
              <a:solidFill>
                <a:schemeClr val="bg1"/>
              </a:solidFill>
              <a:latin typeface="Garamond" panose="02020404030301010803"/>
              <a:ea typeface="+mn-ea"/>
              <a:cs typeface="Segoe UI" panose="020B0502040204020203" pitchFamily="34" charset="0"/>
            </a:rPr>
            <a:t>Cuidados Paliativos y Alivio del Dolor.</a:t>
          </a:r>
          <a:endParaRPr lang="es-CL" b="1" baseline="0" dirty="0">
            <a:solidFill>
              <a:schemeClr val="bg1"/>
            </a:solidFill>
          </a:endParaRPr>
        </a:p>
      </dgm:t>
    </dgm:pt>
    <dgm:pt modelId="{77C6769C-084C-4A28-A678-7365A2253E63}" type="parTrans" cxnId="{3CE874E1-1272-4FF8-A717-6B4F16B930C8}">
      <dgm:prSet/>
      <dgm:spPr/>
      <dgm:t>
        <a:bodyPr/>
        <a:lstStyle/>
        <a:p>
          <a:endParaRPr lang="es-CL"/>
        </a:p>
      </dgm:t>
    </dgm:pt>
    <dgm:pt modelId="{7A70C4E9-515A-4CC1-9153-EB5A56E63BE3}" type="sibTrans" cxnId="{3CE874E1-1272-4FF8-A717-6B4F16B930C8}">
      <dgm:prSet/>
      <dgm:spPr/>
      <dgm:t>
        <a:bodyPr/>
        <a:lstStyle/>
        <a:p>
          <a:endParaRPr lang="es-CL"/>
        </a:p>
      </dgm:t>
    </dgm:pt>
    <dgm:pt modelId="{1ACB967F-10A3-4EAB-A431-25F564CFB20E}">
      <dgm:prSet/>
      <dgm:spPr/>
      <dgm:t>
        <a:bodyPr/>
        <a:lstStyle/>
        <a:p>
          <a:r>
            <a:rPr lang="es-ES" b="1" baseline="0" dirty="0">
              <a:solidFill>
                <a:schemeClr val="bg1"/>
              </a:solidFill>
              <a:latin typeface="Garamond" panose="02020404030301010803"/>
              <a:ea typeface="+mn-ea"/>
              <a:cs typeface="Segoe UI" panose="020B0502040204020203" pitchFamily="34" charset="0"/>
            </a:rPr>
            <a:t>Terapia Anticoagulante Oral (TACO). </a:t>
          </a:r>
          <a:endParaRPr lang="es-CL" b="1" baseline="0" dirty="0">
            <a:solidFill>
              <a:schemeClr val="bg1"/>
            </a:solidFill>
          </a:endParaRPr>
        </a:p>
      </dgm:t>
    </dgm:pt>
    <dgm:pt modelId="{BD39005C-8012-4EE1-A5B6-58B9899900A2}" type="parTrans" cxnId="{F56A4F48-D53D-437B-A0C2-1C261B2649D9}">
      <dgm:prSet/>
      <dgm:spPr/>
      <dgm:t>
        <a:bodyPr/>
        <a:lstStyle/>
        <a:p>
          <a:endParaRPr lang="es-CL"/>
        </a:p>
      </dgm:t>
    </dgm:pt>
    <dgm:pt modelId="{8BF27B42-BEEF-459B-BA6B-D52CD41E8229}" type="sibTrans" cxnId="{F56A4F48-D53D-437B-A0C2-1C261B2649D9}">
      <dgm:prSet/>
      <dgm:spPr/>
      <dgm:t>
        <a:bodyPr/>
        <a:lstStyle/>
        <a:p>
          <a:endParaRPr lang="es-CL"/>
        </a:p>
      </dgm:t>
    </dgm:pt>
    <dgm:pt modelId="{275A2B83-7A6E-49EF-A653-D46A7D8A4573}">
      <dgm:prSet/>
      <dgm:spPr/>
      <dgm:t>
        <a:bodyPr/>
        <a:lstStyle/>
        <a:p>
          <a:r>
            <a:rPr lang="es-CL" b="1" baseline="0" dirty="0">
              <a:solidFill>
                <a:schemeClr val="bg1"/>
              </a:solidFill>
              <a:latin typeface="Garamond" panose="02020404030301010803" pitchFamily="18" charset="0"/>
            </a:rPr>
            <a:t>Atención Funcionarios/as. </a:t>
          </a:r>
        </a:p>
      </dgm:t>
    </dgm:pt>
    <dgm:pt modelId="{5D554F63-6E8D-436D-ABBC-C331CA15B3F2}" type="parTrans" cxnId="{1C8634B5-9885-4A3F-96B7-52CBA632CC56}">
      <dgm:prSet/>
      <dgm:spPr/>
      <dgm:t>
        <a:bodyPr/>
        <a:lstStyle/>
        <a:p>
          <a:endParaRPr lang="es-CL"/>
        </a:p>
      </dgm:t>
    </dgm:pt>
    <dgm:pt modelId="{5356448C-64FB-452D-BDDB-FA8C2942D8A6}" type="sibTrans" cxnId="{1C8634B5-9885-4A3F-96B7-52CBA632CC56}">
      <dgm:prSet/>
      <dgm:spPr/>
      <dgm:t>
        <a:bodyPr/>
        <a:lstStyle/>
        <a:p>
          <a:endParaRPr lang="es-CL"/>
        </a:p>
      </dgm:t>
    </dgm:pt>
    <dgm:pt modelId="{78FCCC8C-CDD3-4FF3-9CA8-E9149DA9AE03}" type="pres">
      <dgm:prSet presAssocID="{79B05EDC-7523-4438-A077-B8B070AF3C0B}" presName="hierChild1" presStyleCnt="0">
        <dgm:presLayoutVars>
          <dgm:orgChart val="1"/>
          <dgm:chPref val="1"/>
          <dgm:dir/>
          <dgm:animOne val="branch"/>
          <dgm:animLvl val="lvl"/>
          <dgm:resizeHandles/>
        </dgm:presLayoutVars>
      </dgm:prSet>
      <dgm:spPr/>
    </dgm:pt>
    <dgm:pt modelId="{A54EF0AB-E5E9-4F4E-A30E-61F1FCA49753}" type="pres">
      <dgm:prSet presAssocID="{8D573715-3451-45B6-A40D-C74548FA350C}" presName="hierRoot1" presStyleCnt="0">
        <dgm:presLayoutVars>
          <dgm:hierBranch val="init"/>
        </dgm:presLayoutVars>
      </dgm:prSet>
      <dgm:spPr/>
    </dgm:pt>
    <dgm:pt modelId="{4C85F6F6-A686-4681-A634-EDDB28217C1E}" type="pres">
      <dgm:prSet presAssocID="{8D573715-3451-45B6-A40D-C74548FA350C}" presName="rootComposite1" presStyleCnt="0"/>
      <dgm:spPr/>
    </dgm:pt>
    <dgm:pt modelId="{65111DD4-294B-4687-A7AF-0E2720527528}" type="pres">
      <dgm:prSet presAssocID="{8D573715-3451-45B6-A40D-C74548FA350C}" presName="rootText1" presStyleLbl="node0" presStyleIdx="0" presStyleCnt="1">
        <dgm:presLayoutVars>
          <dgm:chPref val="3"/>
        </dgm:presLayoutVars>
      </dgm:prSet>
      <dgm:spPr/>
    </dgm:pt>
    <dgm:pt modelId="{2C9AA2C8-6137-4882-8CDC-FB2715275E01}" type="pres">
      <dgm:prSet presAssocID="{8D573715-3451-45B6-A40D-C74548FA350C}" presName="rootConnector1" presStyleLbl="node1" presStyleIdx="0" presStyleCnt="0"/>
      <dgm:spPr/>
    </dgm:pt>
    <dgm:pt modelId="{F78D0695-8960-4A2D-B87F-73994EB7EFC4}" type="pres">
      <dgm:prSet presAssocID="{8D573715-3451-45B6-A40D-C74548FA350C}" presName="hierChild2" presStyleCnt="0"/>
      <dgm:spPr/>
    </dgm:pt>
    <dgm:pt modelId="{B474E485-BCE7-4FB2-B015-5F55E77EE4BA}" type="pres">
      <dgm:prSet presAssocID="{77C6769C-084C-4A28-A678-7365A2253E63}" presName="Name64" presStyleLbl="parChTrans1D2" presStyleIdx="0" presStyleCnt="3"/>
      <dgm:spPr/>
    </dgm:pt>
    <dgm:pt modelId="{D5A66728-A761-42A3-A116-DFEEC9CCA8C3}" type="pres">
      <dgm:prSet presAssocID="{584AE5E3-67C4-4174-BD3B-FBFEF6ACEDB4}" presName="hierRoot2" presStyleCnt="0">
        <dgm:presLayoutVars>
          <dgm:hierBranch val="init"/>
        </dgm:presLayoutVars>
      </dgm:prSet>
      <dgm:spPr/>
    </dgm:pt>
    <dgm:pt modelId="{83A22621-3E34-49EA-B5E3-C65A5D200BBC}" type="pres">
      <dgm:prSet presAssocID="{584AE5E3-67C4-4174-BD3B-FBFEF6ACEDB4}" presName="rootComposite" presStyleCnt="0"/>
      <dgm:spPr/>
    </dgm:pt>
    <dgm:pt modelId="{B98C6EDD-066B-49B7-9A5E-CBBA2E360F7B}" type="pres">
      <dgm:prSet presAssocID="{584AE5E3-67C4-4174-BD3B-FBFEF6ACEDB4}" presName="rootText" presStyleLbl="node2" presStyleIdx="0" presStyleCnt="3">
        <dgm:presLayoutVars>
          <dgm:chPref val="3"/>
        </dgm:presLayoutVars>
      </dgm:prSet>
      <dgm:spPr/>
    </dgm:pt>
    <dgm:pt modelId="{F49AC33F-FC2E-4322-B251-EB958821EBEC}" type="pres">
      <dgm:prSet presAssocID="{584AE5E3-67C4-4174-BD3B-FBFEF6ACEDB4}" presName="rootConnector" presStyleLbl="node2" presStyleIdx="0" presStyleCnt="3"/>
      <dgm:spPr/>
    </dgm:pt>
    <dgm:pt modelId="{1999EB81-DAC5-4225-829B-19550EC2A4B3}" type="pres">
      <dgm:prSet presAssocID="{584AE5E3-67C4-4174-BD3B-FBFEF6ACEDB4}" presName="hierChild4" presStyleCnt="0"/>
      <dgm:spPr/>
    </dgm:pt>
    <dgm:pt modelId="{C824B56E-414C-4E43-B2B3-66817C5DF7AD}" type="pres">
      <dgm:prSet presAssocID="{584AE5E3-67C4-4174-BD3B-FBFEF6ACEDB4}" presName="hierChild5" presStyleCnt="0"/>
      <dgm:spPr/>
    </dgm:pt>
    <dgm:pt modelId="{83CB7A74-3E79-4B38-8696-EA4D2188B74B}" type="pres">
      <dgm:prSet presAssocID="{BD39005C-8012-4EE1-A5B6-58B9899900A2}" presName="Name64" presStyleLbl="parChTrans1D2" presStyleIdx="1" presStyleCnt="3"/>
      <dgm:spPr/>
    </dgm:pt>
    <dgm:pt modelId="{87ECAE2B-8F47-46C2-A0DF-239545C5491A}" type="pres">
      <dgm:prSet presAssocID="{1ACB967F-10A3-4EAB-A431-25F564CFB20E}" presName="hierRoot2" presStyleCnt="0">
        <dgm:presLayoutVars>
          <dgm:hierBranch val="init"/>
        </dgm:presLayoutVars>
      </dgm:prSet>
      <dgm:spPr/>
    </dgm:pt>
    <dgm:pt modelId="{4A4ED6B6-97DA-4855-8C58-756B3D94D98E}" type="pres">
      <dgm:prSet presAssocID="{1ACB967F-10A3-4EAB-A431-25F564CFB20E}" presName="rootComposite" presStyleCnt="0"/>
      <dgm:spPr/>
    </dgm:pt>
    <dgm:pt modelId="{6FE3D252-E602-46C1-9D99-10ABE1E0D124}" type="pres">
      <dgm:prSet presAssocID="{1ACB967F-10A3-4EAB-A431-25F564CFB20E}" presName="rootText" presStyleLbl="node2" presStyleIdx="1" presStyleCnt="3">
        <dgm:presLayoutVars>
          <dgm:chPref val="3"/>
        </dgm:presLayoutVars>
      </dgm:prSet>
      <dgm:spPr/>
    </dgm:pt>
    <dgm:pt modelId="{F2D0AA05-5CE0-41B7-A1EB-AF0F5D7AAB69}" type="pres">
      <dgm:prSet presAssocID="{1ACB967F-10A3-4EAB-A431-25F564CFB20E}" presName="rootConnector" presStyleLbl="node2" presStyleIdx="1" presStyleCnt="3"/>
      <dgm:spPr/>
    </dgm:pt>
    <dgm:pt modelId="{74849EFE-ED75-45E9-A06A-47B52B3E5998}" type="pres">
      <dgm:prSet presAssocID="{1ACB967F-10A3-4EAB-A431-25F564CFB20E}" presName="hierChild4" presStyleCnt="0"/>
      <dgm:spPr/>
    </dgm:pt>
    <dgm:pt modelId="{1615A0DC-13CD-42B6-9E2E-C5D43A11B4A2}" type="pres">
      <dgm:prSet presAssocID="{1ACB967F-10A3-4EAB-A431-25F564CFB20E}" presName="hierChild5" presStyleCnt="0"/>
      <dgm:spPr/>
    </dgm:pt>
    <dgm:pt modelId="{670DF5BD-D3C7-46A6-B9CB-89F65606EC69}" type="pres">
      <dgm:prSet presAssocID="{5D554F63-6E8D-436D-ABBC-C331CA15B3F2}" presName="Name64" presStyleLbl="parChTrans1D2" presStyleIdx="2" presStyleCnt="3"/>
      <dgm:spPr/>
    </dgm:pt>
    <dgm:pt modelId="{29E4EB36-9DC7-49F1-8AA9-8A6CDC2E068C}" type="pres">
      <dgm:prSet presAssocID="{275A2B83-7A6E-49EF-A653-D46A7D8A4573}" presName="hierRoot2" presStyleCnt="0">
        <dgm:presLayoutVars>
          <dgm:hierBranch val="init"/>
        </dgm:presLayoutVars>
      </dgm:prSet>
      <dgm:spPr/>
    </dgm:pt>
    <dgm:pt modelId="{E02AA618-8FA9-443D-BA45-E8EE891AFE6E}" type="pres">
      <dgm:prSet presAssocID="{275A2B83-7A6E-49EF-A653-D46A7D8A4573}" presName="rootComposite" presStyleCnt="0"/>
      <dgm:spPr/>
    </dgm:pt>
    <dgm:pt modelId="{2C28DFCE-9ABB-404D-B2C9-72D22C21EBD8}" type="pres">
      <dgm:prSet presAssocID="{275A2B83-7A6E-49EF-A653-D46A7D8A4573}" presName="rootText" presStyleLbl="node2" presStyleIdx="2" presStyleCnt="3">
        <dgm:presLayoutVars>
          <dgm:chPref val="3"/>
        </dgm:presLayoutVars>
      </dgm:prSet>
      <dgm:spPr/>
    </dgm:pt>
    <dgm:pt modelId="{A0372AA0-F29E-4DF1-9379-BE00585C9F04}" type="pres">
      <dgm:prSet presAssocID="{275A2B83-7A6E-49EF-A653-D46A7D8A4573}" presName="rootConnector" presStyleLbl="node2" presStyleIdx="2" presStyleCnt="3"/>
      <dgm:spPr/>
    </dgm:pt>
    <dgm:pt modelId="{5CD07F4A-FA60-4A23-A660-C1EE4AC7F930}" type="pres">
      <dgm:prSet presAssocID="{275A2B83-7A6E-49EF-A653-D46A7D8A4573}" presName="hierChild4" presStyleCnt="0"/>
      <dgm:spPr/>
    </dgm:pt>
    <dgm:pt modelId="{A319FD54-4373-440E-B770-817D58D06875}" type="pres">
      <dgm:prSet presAssocID="{275A2B83-7A6E-49EF-A653-D46A7D8A4573}" presName="hierChild5" presStyleCnt="0"/>
      <dgm:spPr/>
    </dgm:pt>
    <dgm:pt modelId="{8526A8A3-14DF-4CB9-B069-296DE48309F2}" type="pres">
      <dgm:prSet presAssocID="{8D573715-3451-45B6-A40D-C74548FA350C}" presName="hierChild3" presStyleCnt="0"/>
      <dgm:spPr/>
    </dgm:pt>
  </dgm:ptLst>
  <dgm:cxnLst>
    <dgm:cxn modelId="{7CEE7709-A23C-43DF-9AD2-5BC7D2F08866}" type="presOf" srcId="{275A2B83-7A6E-49EF-A653-D46A7D8A4573}" destId="{2C28DFCE-9ABB-404D-B2C9-72D22C21EBD8}" srcOrd="0" destOrd="0" presId="urn:microsoft.com/office/officeart/2009/3/layout/HorizontalOrganizationChart"/>
    <dgm:cxn modelId="{EE4AC324-E0EE-4D1D-AFD7-1DC8FA65AC34}" type="presOf" srcId="{1ACB967F-10A3-4EAB-A431-25F564CFB20E}" destId="{6FE3D252-E602-46C1-9D99-10ABE1E0D124}" srcOrd="0" destOrd="0" presId="urn:microsoft.com/office/officeart/2009/3/layout/HorizontalOrganizationChart"/>
    <dgm:cxn modelId="{09D82963-80BF-4C3C-8C33-44BB2B329533}" type="presOf" srcId="{5D554F63-6E8D-436D-ABBC-C331CA15B3F2}" destId="{670DF5BD-D3C7-46A6-B9CB-89F65606EC69}" srcOrd="0" destOrd="0" presId="urn:microsoft.com/office/officeart/2009/3/layout/HorizontalOrganizationChart"/>
    <dgm:cxn modelId="{F56A4F48-D53D-437B-A0C2-1C261B2649D9}" srcId="{8D573715-3451-45B6-A40D-C74548FA350C}" destId="{1ACB967F-10A3-4EAB-A431-25F564CFB20E}" srcOrd="1" destOrd="0" parTransId="{BD39005C-8012-4EE1-A5B6-58B9899900A2}" sibTransId="{8BF27B42-BEEF-459B-BA6B-D52CD41E8229}"/>
    <dgm:cxn modelId="{6D39AF4A-1076-4495-B05B-D4A377669B46}" type="presOf" srcId="{77C6769C-084C-4A28-A678-7365A2253E63}" destId="{B474E485-BCE7-4FB2-B015-5F55E77EE4BA}" srcOrd="0" destOrd="0" presId="urn:microsoft.com/office/officeart/2009/3/layout/HorizontalOrganizationChart"/>
    <dgm:cxn modelId="{1C25CE4A-F0E6-44CF-B2A9-69336BAB53BF}" type="presOf" srcId="{275A2B83-7A6E-49EF-A653-D46A7D8A4573}" destId="{A0372AA0-F29E-4DF1-9379-BE00585C9F04}" srcOrd="1" destOrd="0" presId="urn:microsoft.com/office/officeart/2009/3/layout/HorizontalOrganizationChart"/>
    <dgm:cxn modelId="{ECFC1C59-3561-45BD-BCBF-DDAAB234785B}" type="presOf" srcId="{8D573715-3451-45B6-A40D-C74548FA350C}" destId="{65111DD4-294B-4687-A7AF-0E2720527528}" srcOrd="0" destOrd="0" presId="urn:microsoft.com/office/officeart/2009/3/layout/HorizontalOrganizationChart"/>
    <dgm:cxn modelId="{4B62F47F-BFEC-4EFF-B6A5-42BAE12985F4}" type="presOf" srcId="{584AE5E3-67C4-4174-BD3B-FBFEF6ACEDB4}" destId="{F49AC33F-FC2E-4322-B251-EB958821EBEC}" srcOrd="1" destOrd="0" presId="urn:microsoft.com/office/officeart/2009/3/layout/HorizontalOrganizationChart"/>
    <dgm:cxn modelId="{5861709C-8F6C-4ED6-8A13-7029C62D3D6E}" type="presOf" srcId="{584AE5E3-67C4-4174-BD3B-FBFEF6ACEDB4}" destId="{B98C6EDD-066B-49B7-9A5E-CBBA2E360F7B}" srcOrd="0" destOrd="0" presId="urn:microsoft.com/office/officeart/2009/3/layout/HorizontalOrganizationChart"/>
    <dgm:cxn modelId="{35D0DDA3-49F3-4D4F-9F0E-257F0F37A9F4}" type="presOf" srcId="{BD39005C-8012-4EE1-A5B6-58B9899900A2}" destId="{83CB7A74-3E79-4B38-8696-EA4D2188B74B}" srcOrd="0" destOrd="0" presId="urn:microsoft.com/office/officeart/2009/3/layout/HorizontalOrganizationChart"/>
    <dgm:cxn modelId="{1C8634B5-9885-4A3F-96B7-52CBA632CC56}" srcId="{8D573715-3451-45B6-A40D-C74548FA350C}" destId="{275A2B83-7A6E-49EF-A653-D46A7D8A4573}" srcOrd="2" destOrd="0" parTransId="{5D554F63-6E8D-436D-ABBC-C331CA15B3F2}" sibTransId="{5356448C-64FB-452D-BDDB-FA8C2942D8A6}"/>
    <dgm:cxn modelId="{3CE874E1-1272-4FF8-A717-6B4F16B930C8}" srcId="{8D573715-3451-45B6-A40D-C74548FA350C}" destId="{584AE5E3-67C4-4174-BD3B-FBFEF6ACEDB4}" srcOrd="0" destOrd="0" parTransId="{77C6769C-084C-4A28-A678-7365A2253E63}" sibTransId="{7A70C4E9-515A-4CC1-9153-EB5A56E63BE3}"/>
    <dgm:cxn modelId="{1920D8E5-9F56-4D37-A171-9E62A5899C38}" type="presOf" srcId="{8D573715-3451-45B6-A40D-C74548FA350C}" destId="{2C9AA2C8-6137-4882-8CDC-FB2715275E01}" srcOrd="1" destOrd="0" presId="urn:microsoft.com/office/officeart/2009/3/layout/HorizontalOrganizationChart"/>
    <dgm:cxn modelId="{31D5C2E7-2588-49BF-846A-42A71D4567A3}" srcId="{79B05EDC-7523-4438-A077-B8B070AF3C0B}" destId="{8D573715-3451-45B6-A40D-C74548FA350C}" srcOrd="0" destOrd="0" parTransId="{A623B9B1-01C8-42E1-AD71-8B2522F889D2}" sibTransId="{8EE85FF2-324E-4A32-9EC0-1B54A5A44D49}"/>
    <dgm:cxn modelId="{D9F3C9F4-3284-4E01-8A3D-20629C402D55}" type="presOf" srcId="{1ACB967F-10A3-4EAB-A431-25F564CFB20E}" destId="{F2D0AA05-5CE0-41B7-A1EB-AF0F5D7AAB69}" srcOrd="1" destOrd="0" presId="urn:microsoft.com/office/officeart/2009/3/layout/HorizontalOrganizationChart"/>
    <dgm:cxn modelId="{2C48A3FC-CE38-47BC-AE7E-97DD7181C4C6}" type="presOf" srcId="{79B05EDC-7523-4438-A077-B8B070AF3C0B}" destId="{78FCCC8C-CDD3-4FF3-9CA8-E9149DA9AE03}" srcOrd="0" destOrd="0" presId="urn:microsoft.com/office/officeart/2009/3/layout/HorizontalOrganizationChart"/>
    <dgm:cxn modelId="{FC018B4D-B21E-427F-A4D6-3BAE067DBC4C}" type="presParOf" srcId="{78FCCC8C-CDD3-4FF3-9CA8-E9149DA9AE03}" destId="{A54EF0AB-E5E9-4F4E-A30E-61F1FCA49753}" srcOrd="0" destOrd="0" presId="urn:microsoft.com/office/officeart/2009/3/layout/HorizontalOrganizationChart"/>
    <dgm:cxn modelId="{253C57DC-90CF-428B-B7ED-4EA3174184BC}" type="presParOf" srcId="{A54EF0AB-E5E9-4F4E-A30E-61F1FCA49753}" destId="{4C85F6F6-A686-4681-A634-EDDB28217C1E}" srcOrd="0" destOrd="0" presId="urn:microsoft.com/office/officeart/2009/3/layout/HorizontalOrganizationChart"/>
    <dgm:cxn modelId="{5090E0D6-3861-4B2B-AEB6-E3E995CE8A27}" type="presParOf" srcId="{4C85F6F6-A686-4681-A634-EDDB28217C1E}" destId="{65111DD4-294B-4687-A7AF-0E2720527528}" srcOrd="0" destOrd="0" presId="urn:microsoft.com/office/officeart/2009/3/layout/HorizontalOrganizationChart"/>
    <dgm:cxn modelId="{04130133-EDB6-4FCB-A3D2-744A6F6BB124}" type="presParOf" srcId="{4C85F6F6-A686-4681-A634-EDDB28217C1E}" destId="{2C9AA2C8-6137-4882-8CDC-FB2715275E01}" srcOrd="1" destOrd="0" presId="urn:microsoft.com/office/officeart/2009/3/layout/HorizontalOrganizationChart"/>
    <dgm:cxn modelId="{19C0D695-9504-492D-8B9C-C0D46BF48A70}" type="presParOf" srcId="{A54EF0AB-E5E9-4F4E-A30E-61F1FCA49753}" destId="{F78D0695-8960-4A2D-B87F-73994EB7EFC4}" srcOrd="1" destOrd="0" presId="urn:microsoft.com/office/officeart/2009/3/layout/HorizontalOrganizationChart"/>
    <dgm:cxn modelId="{42F985EE-011E-4F9F-88EE-13F14C333601}" type="presParOf" srcId="{F78D0695-8960-4A2D-B87F-73994EB7EFC4}" destId="{B474E485-BCE7-4FB2-B015-5F55E77EE4BA}" srcOrd="0" destOrd="0" presId="urn:microsoft.com/office/officeart/2009/3/layout/HorizontalOrganizationChart"/>
    <dgm:cxn modelId="{F945BFAE-C57A-4A63-AA33-33D703DDA9A6}" type="presParOf" srcId="{F78D0695-8960-4A2D-B87F-73994EB7EFC4}" destId="{D5A66728-A761-42A3-A116-DFEEC9CCA8C3}" srcOrd="1" destOrd="0" presId="urn:microsoft.com/office/officeart/2009/3/layout/HorizontalOrganizationChart"/>
    <dgm:cxn modelId="{B4C06A58-837E-41A9-B630-3DFB10ACBCE9}" type="presParOf" srcId="{D5A66728-A761-42A3-A116-DFEEC9CCA8C3}" destId="{83A22621-3E34-49EA-B5E3-C65A5D200BBC}" srcOrd="0" destOrd="0" presId="urn:microsoft.com/office/officeart/2009/3/layout/HorizontalOrganizationChart"/>
    <dgm:cxn modelId="{903D6FB1-29A4-4AD6-A0E1-3266132E8D88}" type="presParOf" srcId="{83A22621-3E34-49EA-B5E3-C65A5D200BBC}" destId="{B98C6EDD-066B-49B7-9A5E-CBBA2E360F7B}" srcOrd="0" destOrd="0" presId="urn:microsoft.com/office/officeart/2009/3/layout/HorizontalOrganizationChart"/>
    <dgm:cxn modelId="{5321E065-A30A-4426-BE7A-437EEBD34711}" type="presParOf" srcId="{83A22621-3E34-49EA-B5E3-C65A5D200BBC}" destId="{F49AC33F-FC2E-4322-B251-EB958821EBEC}" srcOrd="1" destOrd="0" presId="urn:microsoft.com/office/officeart/2009/3/layout/HorizontalOrganizationChart"/>
    <dgm:cxn modelId="{91224BE7-E12B-41E1-9D1D-A0F8C726EDDA}" type="presParOf" srcId="{D5A66728-A761-42A3-A116-DFEEC9CCA8C3}" destId="{1999EB81-DAC5-4225-829B-19550EC2A4B3}" srcOrd="1" destOrd="0" presId="urn:microsoft.com/office/officeart/2009/3/layout/HorizontalOrganizationChart"/>
    <dgm:cxn modelId="{079AB10B-1B07-4187-A5F8-448D1C22464B}" type="presParOf" srcId="{D5A66728-A761-42A3-A116-DFEEC9CCA8C3}" destId="{C824B56E-414C-4E43-B2B3-66817C5DF7AD}" srcOrd="2" destOrd="0" presId="urn:microsoft.com/office/officeart/2009/3/layout/HorizontalOrganizationChart"/>
    <dgm:cxn modelId="{E411F7CA-65B7-4679-9339-C0F18B31DD44}" type="presParOf" srcId="{F78D0695-8960-4A2D-B87F-73994EB7EFC4}" destId="{83CB7A74-3E79-4B38-8696-EA4D2188B74B}" srcOrd="2" destOrd="0" presId="urn:microsoft.com/office/officeart/2009/3/layout/HorizontalOrganizationChart"/>
    <dgm:cxn modelId="{6D9F8735-8E6E-4BE0-AD00-3EC4AAEE73E9}" type="presParOf" srcId="{F78D0695-8960-4A2D-B87F-73994EB7EFC4}" destId="{87ECAE2B-8F47-46C2-A0DF-239545C5491A}" srcOrd="3" destOrd="0" presId="urn:microsoft.com/office/officeart/2009/3/layout/HorizontalOrganizationChart"/>
    <dgm:cxn modelId="{F3C049EA-2F34-4740-A266-B9E4524373D2}" type="presParOf" srcId="{87ECAE2B-8F47-46C2-A0DF-239545C5491A}" destId="{4A4ED6B6-97DA-4855-8C58-756B3D94D98E}" srcOrd="0" destOrd="0" presId="urn:microsoft.com/office/officeart/2009/3/layout/HorizontalOrganizationChart"/>
    <dgm:cxn modelId="{A1B315F4-6081-45F3-A1EB-57F652AA5165}" type="presParOf" srcId="{4A4ED6B6-97DA-4855-8C58-756B3D94D98E}" destId="{6FE3D252-E602-46C1-9D99-10ABE1E0D124}" srcOrd="0" destOrd="0" presId="urn:microsoft.com/office/officeart/2009/3/layout/HorizontalOrganizationChart"/>
    <dgm:cxn modelId="{349873F9-CCE8-4745-903B-42354FEA6145}" type="presParOf" srcId="{4A4ED6B6-97DA-4855-8C58-756B3D94D98E}" destId="{F2D0AA05-5CE0-41B7-A1EB-AF0F5D7AAB69}" srcOrd="1" destOrd="0" presId="urn:microsoft.com/office/officeart/2009/3/layout/HorizontalOrganizationChart"/>
    <dgm:cxn modelId="{5BADB670-583E-414E-A899-EAEB62D80039}" type="presParOf" srcId="{87ECAE2B-8F47-46C2-A0DF-239545C5491A}" destId="{74849EFE-ED75-45E9-A06A-47B52B3E5998}" srcOrd="1" destOrd="0" presId="urn:microsoft.com/office/officeart/2009/3/layout/HorizontalOrganizationChart"/>
    <dgm:cxn modelId="{8AE4B362-3DF3-45A9-AFF6-E9DE23C2D45D}" type="presParOf" srcId="{87ECAE2B-8F47-46C2-A0DF-239545C5491A}" destId="{1615A0DC-13CD-42B6-9E2E-C5D43A11B4A2}" srcOrd="2" destOrd="0" presId="urn:microsoft.com/office/officeart/2009/3/layout/HorizontalOrganizationChart"/>
    <dgm:cxn modelId="{30AC25EA-AE55-4F6E-BDDB-697448738781}" type="presParOf" srcId="{F78D0695-8960-4A2D-B87F-73994EB7EFC4}" destId="{670DF5BD-D3C7-46A6-B9CB-89F65606EC69}" srcOrd="4" destOrd="0" presId="urn:microsoft.com/office/officeart/2009/3/layout/HorizontalOrganizationChart"/>
    <dgm:cxn modelId="{4013FC33-8456-4199-94AC-8BA60C90F872}" type="presParOf" srcId="{F78D0695-8960-4A2D-B87F-73994EB7EFC4}" destId="{29E4EB36-9DC7-49F1-8AA9-8A6CDC2E068C}" srcOrd="5" destOrd="0" presId="urn:microsoft.com/office/officeart/2009/3/layout/HorizontalOrganizationChart"/>
    <dgm:cxn modelId="{C05E69B9-ABBE-4C04-A199-F82330164B6D}" type="presParOf" srcId="{29E4EB36-9DC7-49F1-8AA9-8A6CDC2E068C}" destId="{E02AA618-8FA9-443D-BA45-E8EE891AFE6E}" srcOrd="0" destOrd="0" presId="urn:microsoft.com/office/officeart/2009/3/layout/HorizontalOrganizationChart"/>
    <dgm:cxn modelId="{D64FECEB-AF20-4899-9EB9-3DA9D6CB817C}" type="presParOf" srcId="{E02AA618-8FA9-443D-BA45-E8EE891AFE6E}" destId="{2C28DFCE-9ABB-404D-B2C9-72D22C21EBD8}" srcOrd="0" destOrd="0" presId="urn:microsoft.com/office/officeart/2009/3/layout/HorizontalOrganizationChart"/>
    <dgm:cxn modelId="{15DB1F07-E3B8-4F3B-82B0-258308141026}" type="presParOf" srcId="{E02AA618-8FA9-443D-BA45-E8EE891AFE6E}" destId="{A0372AA0-F29E-4DF1-9379-BE00585C9F04}" srcOrd="1" destOrd="0" presId="urn:microsoft.com/office/officeart/2009/3/layout/HorizontalOrganizationChart"/>
    <dgm:cxn modelId="{030303FD-F938-4027-AD49-0C99A522B047}" type="presParOf" srcId="{29E4EB36-9DC7-49F1-8AA9-8A6CDC2E068C}" destId="{5CD07F4A-FA60-4A23-A660-C1EE4AC7F930}" srcOrd="1" destOrd="0" presId="urn:microsoft.com/office/officeart/2009/3/layout/HorizontalOrganizationChart"/>
    <dgm:cxn modelId="{DC62C9AB-705B-490E-AC59-523CA672D6AB}" type="presParOf" srcId="{29E4EB36-9DC7-49F1-8AA9-8A6CDC2E068C}" destId="{A319FD54-4373-440E-B770-817D58D06875}" srcOrd="2" destOrd="0" presId="urn:microsoft.com/office/officeart/2009/3/layout/HorizontalOrganizationChart"/>
    <dgm:cxn modelId="{AA3694D3-7C78-4784-A752-3DC629D8D7C7}" type="presParOf" srcId="{A54EF0AB-E5E9-4F4E-A30E-61F1FCA49753}" destId="{8526A8A3-14DF-4CB9-B069-296DE48309F2}" srcOrd="2" destOrd="0" presId="urn:microsoft.com/office/officeart/2009/3/layout/HorizontalOrganizationChar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DF5BD-D3C7-46A6-B9CB-89F65606EC69}">
      <dsp:nvSpPr>
        <dsp:cNvPr id="0" name=""/>
        <dsp:cNvSpPr/>
      </dsp:nvSpPr>
      <dsp:spPr>
        <a:xfrm>
          <a:off x="2679856" y="1820429"/>
          <a:ext cx="535395" cy="1151100"/>
        </a:xfrm>
        <a:custGeom>
          <a:avLst/>
          <a:gdLst/>
          <a:ahLst/>
          <a:cxnLst/>
          <a:rect l="0" t="0" r="0" b="0"/>
          <a:pathLst>
            <a:path>
              <a:moveTo>
                <a:pt x="0" y="0"/>
              </a:moveTo>
              <a:lnTo>
                <a:pt x="267697" y="0"/>
              </a:lnTo>
              <a:lnTo>
                <a:pt x="267697" y="1151100"/>
              </a:lnTo>
              <a:lnTo>
                <a:pt x="535395" y="115110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CB7A74-3E79-4B38-8696-EA4D2188B74B}">
      <dsp:nvSpPr>
        <dsp:cNvPr id="0" name=""/>
        <dsp:cNvSpPr/>
      </dsp:nvSpPr>
      <dsp:spPr>
        <a:xfrm>
          <a:off x="2679856" y="1774709"/>
          <a:ext cx="535395" cy="91440"/>
        </a:xfrm>
        <a:custGeom>
          <a:avLst/>
          <a:gdLst/>
          <a:ahLst/>
          <a:cxnLst/>
          <a:rect l="0" t="0" r="0" b="0"/>
          <a:pathLst>
            <a:path>
              <a:moveTo>
                <a:pt x="0" y="45720"/>
              </a:moveTo>
              <a:lnTo>
                <a:pt x="535395" y="457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74E485-BCE7-4FB2-B015-5F55E77EE4BA}">
      <dsp:nvSpPr>
        <dsp:cNvPr id="0" name=""/>
        <dsp:cNvSpPr/>
      </dsp:nvSpPr>
      <dsp:spPr>
        <a:xfrm>
          <a:off x="2679856" y="669328"/>
          <a:ext cx="535395" cy="1151100"/>
        </a:xfrm>
        <a:custGeom>
          <a:avLst/>
          <a:gdLst/>
          <a:ahLst/>
          <a:cxnLst/>
          <a:rect l="0" t="0" r="0" b="0"/>
          <a:pathLst>
            <a:path>
              <a:moveTo>
                <a:pt x="0" y="1151100"/>
              </a:moveTo>
              <a:lnTo>
                <a:pt x="267697" y="1151100"/>
              </a:lnTo>
              <a:lnTo>
                <a:pt x="267697" y="0"/>
              </a:lnTo>
              <a:lnTo>
                <a:pt x="53539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111DD4-294B-4687-A7AF-0E2720527528}">
      <dsp:nvSpPr>
        <dsp:cNvPr id="0" name=""/>
        <dsp:cNvSpPr/>
      </dsp:nvSpPr>
      <dsp:spPr>
        <a:xfrm>
          <a:off x="2878" y="1412190"/>
          <a:ext cx="2676978" cy="816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s-CL" sz="2100" b="1" kern="1200" dirty="0"/>
            <a:t>POLICLINICO</a:t>
          </a:r>
        </a:p>
      </dsp:txBody>
      <dsp:txXfrm>
        <a:off x="2878" y="1412190"/>
        <a:ext cx="2676978" cy="816478"/>
      </dsp:txXfrm>
    </dsp:sp>
    <dsp:sp modelId="{B98C6EDD-066B-49B7-9A5E-CBBA2E360F7B}">
      <dsp:nvSpPr>
        <dsp:cNvPr id="0" name=""/>
        <dsp:cNvSpPr/>
      </dsp:nvSpPr>
      <dsp:spPr>
        <a:xfrm>
          <a:off x="3215252" y="261089"/>
          <a:ext cx="2676978" cy="816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s-ES" sz="2100" b="1" kern="1200" baseline="0" dirty="0">
              <a:solidFill>
                <a:schemeClr val="bg1"/>
              </a:solidFill>
              <a:latin typeface="Garamond" panose="02020404030301010803"/>
              <a:ea typeface="+mn-ea"/>
              <a:cs typeface="Segoe UI" panose="020B0502040204020203" pitchFamily="34" charset="0"/>
            </a:rPr>
            <a:t>Cuidados Paliativos y Alivio del Dolor.</a:t>
          </a:r>
          <a:endParaRPr lang="es-CL" sz="2100" b="1" kern="1200" baseline="0" dirty="0">
            <a:solidFill>
              <a:schemeClr val="bg1"/>
            </a:solidFill>
          </a:endParaRPr>
        </a:p>
      </dsp:txBody>
      <dsp:txXfrm>
        <a:off x="3215252" y="261089"/>
        <a:ext cx="2676978" cy="816478"/>
      </dsp:txXfrm>
    </dsp:sp>
    <dsp:sp modelId="{6FE3D252-E602-46C1-9D99-10ABE1E0D124}">
      <dsp:nvSpPr>
        <dsp:cNvPr id="0" name=""/>
        <dsp:cNvSpPr/>
      </dsp:nvSpPr>
      <dsp:spPr>
        <a:xfrm>
          <a:off x="3215252" y="1412190"/>
          <a:ext cx="2676978" cy="816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s-ES" sz="2100" b="1" kern="1200" baseline="0" dirty="0">
              <a:solidFill>
                <a:schemeClr val="bg1"/>
              </a:solidFill>
              <a:latin typeface="Garamond" panose="02020404030301010803"/>
              <a:ea typeface="+mn-ea"/>
              <a:cs typeface="Segoe UI" panose="020B0502040204020203" pitchFamily="34" charset="0"/>
            </a:rPr>
            <a:t>Terapia Anticoagulante Oral (TACO). </a:t>
          </a:r>
          <a:endParaRPr lang="es-CL" sz="2100" b="1" kern="1200" baseline="0" dirty="0">
            <a:solidFill>
              <a:schemeClr val="bg1"/>
            </a:solidFill>
          </a:endParaRPr>
        </a:p>
      </dsp:txBody>
      <dsp:txXfrm>
        <a:off x="3215252" y="1412190"/>
        <a:ext cx="2676978" cy="816478"/>
      </dsp:txXfrm>
    </dsp:sp>
    <dsp:sp modelId="{2C28DFCE-9ABB-404D-B2C9-72D22C21EBD8}">
      <dsp:nvSpPr>
        <dsp:cNvPr id="0" name=""/>
        <dsp:cNvSpPr/>
      </dsp:nvSpPr>
      <dsp:spPr>
        <a:xfrm>
          <a:off x="3215252" y="2563290"/>
          <a:ext cx="2676978" cy="816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s-CL" sz="2100" b="1" kern="1200" baseline="0" dirty="0">
              <a:solidFill>
                <a:schemeClr val="bg1"/>
              </a:solidFill>
              <a:latin typeface="Garamond" panose="02020404030301010803" pitchFamily="18" charset="0"/>
            </a:rPr>
            <a:t>Atención Funcionarios/as. </a:t>
          </a:r>
        </a:p>
      </dsp:txBody>
      <dsp:txXfrm>
        <a:off x="3215252" y="2563290"/>
        <a:ext cx="2676978" cy="816478"/>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a:extLst>
            <a:ext uri="{FF2B5EF4-FFF2-40B4-BE49-F238E27FC236}">
              <a16:creationId xmlns:a16="http://schemas.microsoft.com/office/drawing/2014/main" id="{8C44E71E-23DE-7296-17C1-2E373A0DDC1E}"/>
            </a:ext>
          </a:extLst>
        </p:cNvPr>
        <p:cNvGrpSpPr/>
        <p:nvPr/>
      </p:nvGrpSpPr>
      <p:grpSpPr>
        <a:xfrm>
          <a:off x="0" y="0"/>
          <a:ext cx="0" cy="0"/>
          <a:chOff x="0" y="0"/>
          <a:chExt cx="0" cy="0"/>
        </a:xfrm>
      </p:grpSpPr>
      <p:sp>
        <p:nvSpPr>
          <p:cNvPr id="97" name="Google Shape;97;g3401611c57f_0_66:notes">
            <a:extLst>
              <a:ext uri="{FF2B5EF4-FFF2-40B4-BE49-F238E27FC236}">
                <a16:creationId xmlns:a16="http://schemas.microsoft.com/office/drawing/2014/main" id="{A4FB7E0D-A6A7-CED8-3771-E7201D4FA10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401611c57f_0_66:notes">
            <a:extLst>
              <a:ext uri="{FF2B5EF4-FFF2-40B4-BE49-F238E27FC236}">
                <a16:creationId xmlns:a16="http://schemas.microsoft.com/office/drawing/2014/main" id="{3282D20A-3A81-53C2-F023-5702DF29D23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71391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401611c57f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401611c57f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95C60CA-AC08-0A6A-67E2-B06B1BE2663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3CE05D34-73A5-B8E7-87AC-600C50A748A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E98822A-8CFF-EB77-34F8-16D7CB87A38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22425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AE93BAB-1821-1518-C547-2F318BD25997}"/>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27F7C28-6BAC-28AC-C18D-43C28DD4E08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CDC25455-CDC1-A19D-24B3-5B9218181D1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0284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2E0184FB-33F1-9163-DCBB-6DC8B314B46E}"/>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244E107-EFA7-1EBD-254C-0F96D9100D8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2906ECC-5038-F5A8-35DF-4D60E560C19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1325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A9F2362F-4FC0-21D6-0EC1-82E0D3726BA4}"/>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559DCAF-53B4-9681-C331-A94D16235DA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B1366EE-33ED-F3D9-D3FD-478963611E3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69726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E7449210-7F43-7D7B-DF66-2AA7ABDE11F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90A03BC-470C-FD41-01A8-0FAEE747512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7853CDEA-5278-1FD7-E4B0-7E63978F957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9548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A5E69F9D-FA48-1387-CC64-E6474C60DDD4}"/>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1CA873F4-50DC-202B-8705-CD6A194CF2B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BF58CC4-1DE9-7DAF-6244-0DD62EFED9D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6947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1F87702C-6EDE-B97B-D364-8636590660A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1D4426D-30D9-199B-8C62-8EA8E204FD5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7746B608-A21A-2A29-3EF7-0D642033217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2724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209874E-6C0A-9966-8182-B075CCC5F0BE}"/>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580E17C-7BF6-6053-6647-EBB859246A3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96BC1D1-2AFF-2629-592B-29677274A0C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91414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792E64EF-9394-A5D7-B90B-074CFD02C44C}"/>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66C9A41-FA75-AD01-ADD2-245591749B9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5320868A-E078-B23A-AEBA-EDAE35AAF8C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67603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1CD4E078-7760-DBDB-FB97-EC9B4E35BD6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C805682-6DC4-C2E7-A407-0BC358C20BD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26908C49-B792-E35E-1D0E-9B28B671BF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30905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17567ED8-1588-F044-78C0-7D15702F065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539BB3CD-9318-1088-6942-28C4877BCFD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D0D397A-7EDA-09AE-1D86-5EB94FABAFD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44998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C6E350A-B859-87A6-AC24-BE2D20FE091C}"/>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7CE98051-6434-4F63-6091-98F6FF09DEB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626C8768-6B0C-951C-DD99-DEB77CE2158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11665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B6219039-47B6-49E8-1C78-444CAC5863A6}"/>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DA16C270-A3B1-727D-F060-BF022A8E114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BFDEC1F9-48FA-3CAE-5F9A-B3ED93F1513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6485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29E1D990-85FC-F1BA-B17B-34AE9EF1CC45}"/>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83086BFC-BCA7-3C36-4E4A-EC954ED0003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5BC3EACA-16D0-7F6A-90F6-6561EC0D121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190622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879CE47-4A1A-977F-CFDA-94F05FC81027}"/>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28864826-CAC9-1730-E45A-614C6E223A5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3E7DB71-5C61-E92E-8B98-4FDD0E0E39B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07473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361CFD42-501E-1433-B009-415D1EFC9C7F}"/>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117A26BD-7B00-7FA9-D6CC-95056A3E3DD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52799C86-1890-0103-43FC-2BA25E729B7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1152902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4DDD99A7-932A-6F4B-B44C-AD2D3D0764FD}"/>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59A16147-9180-CF03-B1A5-FDF08A8CDAB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1F6A3E28-0348-02A6-538D-887D2B6CBCF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8449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766BBD8-8B58-F2F1-0E15-7EEEA2E9B695}"/>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252CF82C-712E-E6EE-715C-7287A5B84C7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E087640-C83B-3B1E-E502-C04A7A511CE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23716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56623982-F7FF-CD92-5DE4-3E0C42856B6D}"/>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BAA838B-B6AD-C9E6-AD25-A23351DF782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00B8E042-86F9-48EF-7BEF-1EC37B3DB2F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103321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814AC7D1-A135-AEC5-A919-F31CED79CB2A}"/>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0BA083D-7E68-1880-B2EF-9F548B21E88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6E24A93D-750F-7D34-B27C-EEECC0A527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477202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609808F-9CF2-9766-2F10-B68EE24F6684}"/>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79D58F0-C12C-9246-3C17-1FC150F7C27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A817294-CD9F-9ED5-0A1A-A040FFF08FA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005146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F0EEA52-167B-E450-4421-200BB30C8D8B}"/>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6C39980-FD53-78D3-5439-3D7FCE53B50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D03DD025-FF83-EB94-2876-DC2C48A23BA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15998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8CE4F50-7A57-F139-9FC9-D7FE0DB8A9D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D3F1E792-3C26-BCB7-EFA9-F6FACC391F1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2CC26501-B1FC-9B02-00BA-376E5C0DDEA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20906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CBBD558-B252-320F-0C1B-8A76AA204F71}"/>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9897D9B9-80C0-5BF8-7082-48E91026B90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E56097F-9A7E-FB6C-E9A6-131B1A4BDBC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63710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360031E6-E508-5156-F161-64D256FC6D8C}"/>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68982583-E608-9106-4D6E-247B5100116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249ED947-1412-0F69-AA00-D2D3BAE61AE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9877914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1C3F0C6-2732-05E7-D4D5-26F393FDF2A0}"/>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95B85A4-57AD-50D1-61F0-9747E6F0774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7AABF6B4-CEAA-6020-65F7-28F18F12D83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891008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7CF3F916-680C-6890-B98D-97E686AE092D}"/>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96A1CE9-BFFF-9749-86BD-CCA24321E53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C8E410F-6297-E493-D07F-6E8CF958DFF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10714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EEA3A43B-4935-656F-292C-9F11267AEBAF}"/>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47058C66-8DE6-8809-93A7-36DA41824B5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6583C825-1377-127F-340A-311F6DCC1D5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24379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B0360575-E3A7-F4D3-4A7E-4C41A96C5090}"/>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88C0BACF-FEB9-6FBA-6CE2-91992D04655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748EEDE-0EAD-7801-B7AE-5235125F8B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19353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89613EB4-0B86-C1EE-4271-3E7C7FD8C5B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47BB77DF-005E-B2A9-4812-8D2326A9D17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0F95ADD9-C529-38E6-E179-33A7AA38EB1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39168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4CD6505-B99B-2C82-2FF4-1466F1338430}"/>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90224938-64E6-9F96-CD59-69644C16D64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90D9D14-14B5-6F42-373D-A0229BBF6B7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358664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8D9CEB94-2A60-D3A0-D2C2-33DD0C3BE90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8971CA7-7AC5-5ED5-9350-E04DE0DBC35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E2924814-A6C6-E985-3003-D965ED0224D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706313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80066C6-8B51-94DD-B543-B4292E206E92}"/>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1C66AA67-865B-E44D-FEBD-155F1C87591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EBAC6671-A9EC-0930-40C4-FC5CF37F230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620681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2AA44900-695B-A6E7-627E-AD80EEAFA3FB}"/>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8566182-4437-665C-A3AC-A6B30F104E0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47214E7A-210B-29D3-1BBB-DE96EC11BFA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085510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771B804-51B1-CE3B-B7D6-A1B379E48C5A}"/>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F4A691D3-DAEA-8DE9-E960-6B8C310EF4D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72C1863F-05FA-EB16-5BAF-9FD4021A64D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1554305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EC635C8E-CB6D-2D39-0924-2F9AEC7D18D7}"/>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2920CD4D-B890-594E-7CA2-B4605EC4B2B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BC64CC2-F78D-EA8F-684D-50BDCB8F12B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397598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A69CE9E7-3E96-2CED-EBCB-AC34019078C4}"/>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6905BDF7-B7CA-325A-7898-AEA54943042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54F26F4F-2300-957D-C85F-16CC1028D77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4101947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B8D1221C-3CEB-C6B5-AAC1-EB6B61A01F71}"/>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36232774-1CAC-AE34-4527-27A007B4F08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81E06428-F38F-77BD-C008-F48BDEDC330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9387907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824FBD07-9382-6156-7412-03D19970D6A2}"/>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2AF7546-A32C-B6A1-A01D-4A2FFAEB8EB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C0A8354-FFE0-B291-5538-4F1F60A5D89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7419800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2AAA2C89-2D18-3775-E1D2-11953EFDECF1}"/>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2F337705-19A5-9DE4-BA3E-17AC5DC8DC7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0EB1418-1B8F-4FD2-86D0-C96A9FD2CB7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04880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D1F0114-443B-AD39-CCE1-8B0F4005EAF4}"/>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F33BA1F0-335E-A2ED-B680-363DE943026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6CCACC6C-4FDD-E8B2-2FBE-EC5F647A3FD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23144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3A28C4EB-FCAC-15AE-C749-848F085FB39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E190B40-DFC9-6459-270E-6AC2D53BDD2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EC5363B0-A978-6102-331A-F949165B8C5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29240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04FA2D9-0BF1-4076-A505-8A3B9A8AB727}"/>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CFFA0F4-C3F9-42CD-01C1-1F22A03E968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4A5D4AF2-3916-950C-DA44-74E0B044F11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354500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D2B26B34-A9A4-C2FC-F0DA-8E5A9D7EEB26}"/>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D2F4572A-9FA9-4D67-9DCE-CD307AF9317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E5FC4C2-310D-3540-0D88-797D7E6A2ED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749843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AE117F4A-8734-47BF-7EAF-A7CF9BD42F4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6DE1358-6DE4-43A9-8A65-8B6FCFB0C85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8E7D31CA-2887-C5F4-00F2-0F271B95884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1636633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07050FF-9B86-A444-5CF4-4C08D74D113F}"/>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A36F791-FCAB-EF10-2815-0526FC0EA07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4015E557-D35D-E772-2EA2-F394401E356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52301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E8D6A73-7BC6-5012-9E9F-34AD1AC4ECA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D60176AC-FF24-8A6B-1DAD-E864B620FA8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70EDD61-18C1-98A8-A004-A339CC0179B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201863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0D2AD3C8-C1A1-CA98-1549-1884DA9EB66E}"/>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10A9F10-6E6A-1765-D92B-C62F03B3E3F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FD4BE1F4-DAC2-45E9-86BB-9495BD5441B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1357758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4D2538B7-3565-26E1-BA61-5442E66E705B}"/>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9CA513D-3295-9DF4-006C-2AB8822C0C8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EB9217D5-F054-08DE-4976-04C97C75DBE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1546585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67626EE-3CFA-FA0E-9F27-24293E4FCD32}"/>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E3A26B58-61B0-3B41-021D-7B281A12CF2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C043F464-EF3C-C7AE-417A-3E1DFD572FE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3947986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577FE79-629D-51A3-CE89-BCA71F2AB61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D5F4A9B2-0857-1618-F23D-7439032FE0B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86E1591E-83FC-C619-7F52-861069CF993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815262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470BAD0B-1050-5200-F238-37124628834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55173D4A-FEDA-4D40-6F7A-C7F2F127E2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1789D94C-7502-DF9E-6691-A8EFEBB3CB4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1425570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8367C7D-169F-C516-D895-51AD533DACA1}"/>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46E992DA-01A8-1546-1F6D-5589E691038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7A965595-192F-9408-F576-09DBE6EA123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85049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149FCDB-0405-9743-86EC-5F5873EC1817}"/>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49702F16-6C48-C216-86DF-E770A0A76B6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82F972F5-9CF4-8B8C-C892-03C9F7B7C15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383097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470BAD0B-1050-5200-F238-371246288348}"/>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55173D4A-FEDA-4D40-6F7A-C7F2F127E2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1789D94C-7502-DF9E-6691-A8EFEBB3CB4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230478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44AE507F-2362-EA45-B820-EDE7548694BE}"/>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96DEAC8D-F092-3642-E5B2-605EDE25FC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89017766-9051-D894-6F4A-202F15303B3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571660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F9395CF4-1297-EB0D-5918-00CBCEC164B5}"/>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3121917-5CA9-4CE6-E15A-BA09E3E0E43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596949F-6576-F638-5623-1E3DCBC66E4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103055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5761184-E325-FF0B-2A82-B0C49985D8D6}"/>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F09DE725-E286-35C0-C0CB-1210F0B8139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8C8EABF-1148-D1B0-F6D2-0FC3DC77A72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0273433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CF9A648D-289E-D13B-FAF4-5B6EE5F51D10}"/>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C78BD217-2306-1841-966E-7B12FA35303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06422AFB-3B08-38F4-1740-175CC14F66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65080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CB9F1DF7-FF8C-D52B-687E-31F625E312C9}"/>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15C46B9B-020B-CF9D-185A-DB73CD2490A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4ACD10F-F4DC-D549-1BDD-9BDF02C09F2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1618935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C5859D4A-84D1-F495-F69E-6C07AA1DB2D2}"/>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B99AEFFA-1018-204B-8082-94D5B577592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2D14CD6-2A87-8B09-B242-C72908DD28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5094657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7322426B-3703-379E-4069-6CD0EA7379EB}"/>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5937710F-5DB9-6B7D-0AA6-76DA38AE3AC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3429A26-40D6-628D-83DD-D79AD15BC39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225557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E8EBC775-6CDB-F7DB-C3D0-4C599EDC5770}"/>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A770AF2F-31C3-A892-54D7-5B840BAC6F7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907A0AE7-E1F6-743A-5B2E-F52A72BAF81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786884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1E17EDED-29AD-0DF3-9068-A17CA713AD4B}"/>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60AE9FA3-ADEC-BBA3-5ADC-2D9135ECC22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39F0B109-B321-68B7-1DC9-D7A20DC1F4E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2974925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401611c57f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1461269A-B5B0-8DDB-127C-79BF668A3CD6}"/>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3FBDF79E-3E85-AF63-8D45-8F811D613D5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53E504F4-76D2-D10A-CA13-A00F909584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722246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6E9CD6D1-CE74-A986-A683-E87FBBC296AA}"/>
            </a:ext>
          </a:extLst>
        </p:cNvPr>
        <p:cNvGrpSpPr/>
        <p:nvPr/>
      </p:nvGrpSpPr>
      <p:grpSpPr>
        <a:xfrm>
          <a:off x="0" y="0"/>
          <a:ext cx="0" cy="0"/>
          <a:chOff x="0" y="0"/>
          <a:chExt cx="0" cy="0"/>
        </a:xfrm>
      </p:grpSpPr>
      <p:sp>
        <p:nvSpPr>
          <p:cNvPr id="61" name="Google Shape;61;g3401611c57f_0_3:notes">
            <a:extLst>
              <a:ext uri="{FF2B5EF4-FFF2-40B4-BE49-F238E27FC236}">
                <a16:creationId xmlns:a16="http://schemas.microsoft.com/office/drawing/2014/main" id="{03E410C3-C147-56FC-561D-D452C779A5C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01611c57f_0_3:notes">
            <a:extLst>
              <a:ext uri="{FF2B5EF4-FFF2-40B4-BE49-F238E27FC236}">
                <a16:creationId xmlns:a16="http://schemas.microsoft.com/office/drawing/2014/main" id="{A0CD2E0D-B19E-64D7-52B4-B1EEAFA1FA1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5535048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3480310bb8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3480310bb8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419"/>
              <a:t>‹Nº›</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s-419"/>
              <a:t>‹Nº›</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Lst>
  <p:transition spd="med">
    <p:fad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8.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1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chart" Target="../charts/char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6.png"/><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6.png"/><Relationship Id="rId7"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32.emf"/><Relationship Id="rId5" Type="http://schemas.openxmlformats.org/officeDocument/2006/relationships/package" Target="../embeddings/Microsoft_Word_Document.docx"/><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5.jp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microsoft.com/office/2018/10/relationships/comments" Target="../comments/modernComment_115_97331E6E.xm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5.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image" Target="../media/image6.png"/><Relationship Id="rId7" Type="http://schemas.openxmlformats.org/officeDocument/2006/relationships/chart" Target="../charts/chart2.xm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6.png"/><Relationship Id="rId7"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6.png"/><Relationship Id="rId7"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image" Target="../media/image47.png"/><Relationship Id="rId10" Type="http://schemas.openxmlformats.org/officeDocument/2006/relationships/image" Target="../media/image14.png"/><Relationship Id="rId4" Type="http://schemas.openxmlformats.org/officeDocument/2006/relationships/image" Target="../media/image5.png"/><Relationship Id="rId9" Type="http://schemas.openxmlformats.org/officeDocument/2006/relationships/image" Target="../media/image13.png"/></Relationships>
</file>

<file path=ppt/slides/_rels/slide30.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image" Target="../media/image6.png"/><Relationship Id="rId7"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52.jpeg"/><Relationship Id="rId5" Type="http://schemas.openxmlformats.org/officeDocument/2006/relationships/image" Target="../media/image51.png"/><Relationship Id="rId4" Type="http://schemas.openxmlformats.org/officeDocument/2006/relationships/image" Target="../media/image5.png"/><Relationship Id="rId9" Type="http://schemas.openxmlformats.org/officeDocument/2006/relationships/image" Target="../media/image55.jpe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56.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6.png"/><Relationship Id="rId7"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png"/><Relationship Id="rId9" Type="http://schemas.openxmlformats.org/officeDocument/2006/relationships/image" Target="../media/image61.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xml"/><Relationship Id="rId5" Type="http://schemas.openxmlformats.org/officeDocument/2006/relationships/chart" Target="../charts/chart4.xml"/><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chart" Target="../charts/chart5.xml"/><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image" Target="../media/image64.png"/><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67.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68.jpeg"/><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69.jpeg"/><Relationship Id="rId4" Type="http://schemas.openxmlformats.org/officeDocument/2006/relationships/image" Target="../media/image5.png"/></Relationships>
</file>

<file path=ppt/slides/_rels/slide42.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image" Target="../media/image6.png"/><Relationship Id="rId7" Type="http://schemas.openxmlformats.org/officeDocument/2006/relationships/image" Target="../media/image72.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xml"/><Relationship Id="rId5" Type="http://schemas.openxmlformats.org/officeDocument/2006/relationships/image" Target="../media/image74.png"/><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5.png"/></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1.xml"/><Relationship Id="rId5" Type="http://schemas.openxmlformats.org/officeDocument/2006/relationships/image" Target="../media/image75.png"/><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1.xml"/><Relationship Id="rId5" Type="http://schemas.openxmlformats.org/officeDocument/2006/relationships/image" Target="../media/image76.png"/><Relationship Id="rId4" Type="http://schemas.openxmlformats.org/officeDocument/2006/relationships/image" Target="../media/image5.png"/></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image" Target="../media/image77.png"/><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6.png"/><Relationship Id="rId7" Type="http://schemas.openxmlformats.org/officeDocument/2006/relationships/image" Target="../media/image79.png"/><Relationship Id="rId2" Type="http://schemas.openxmlformats.org/officeDocument/2006/relationships/notesSlide" Target="../notesSlides/notesSlide48.xml"/><Relationship Id="rId1" Type="http://schemas.openxmlformats.org/officeDocument/2006/relationships/slideLayout" Target="../slideLayouts/slideLayout1.xml"/><Relationship Id="rId6" Type="http://schemas.openxmlformats.org/officeDocument/2006/relationships/image" Target="../media/image78.emf"/><Relationship Id="rId5" Type="http://schemas.openxmlformats.org/officeDocument/2006/relationships/package" Target="../embeddings/Microsoft_Excel_Worksheet4.xlsx"/><Relationship Id="rId4" Type="http://schemas.openxmlformats.org/officeDocument/2006/relationships/image" Target="../media/image5.png"/><Relationship Id="rId9" Type="http://schemas.openxmlformats.org/officeDocument/2006/relationships/image" Target="../media/image81.png"/></Relationships>
</file>

<file path=ppt/slides/_rels/slide4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11.png"/></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1.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5.png"/></Relationships>
</file>

<file path=ppt/slides/_rels/slide52.xml.rels><?xml version="1.0" encoding="UTF-8" standalone="yes"?>
<Relationships xmlns="http://schemas.openxmlformats.org/package/2006/relationships"><Relationship Id="rId3" Type="http://schemas.microsoft.com/office/2018/10/relationships/comments" Target="../comments/modernComment_14D_C379C1B0.xml"/><Relationship Id="rId2" Type="http://schemas.openxmlformats.org/officeDocument/2006/relationships/notesSlide" Target="../notesSlides/notesSlide52.xml"/><Relationship Id="rId1" Type="http://schemas.openxmlformats.org/officeDocument/2006/relationships/slideLayout" Target="../slideLayouts/slideLayout1.xml"/><Relationship Id="rId6" Type="http://schemas.openxmlformats.org/officeDocument/2006/relationships/image" Target="../media/image88.png"/><Relationship Id="rId5" Type="http://schemas.openxmlformats.org/officeDocument/2006/relationships/image" Target="../media/image5.png"/><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6.png"/><Relationship Id="rId7" Type="http://schemas.openxmlformats.org/officeDocument/2006/relationships/image" Target="../media/image91.png"/><Relationship Id="rId2" Type="http://schemas.openxmlformats.org/officeDocument/2006/relationships/notesSlide" Target="../notesSlides/notesSlide53.xml"/><Relationship Id="rId1" Type="http://schemas.openxmlformats.org/officeDocument/2006/relationships/slideLayout" Target="../slideLayouts/slideLayout1.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5.png"/></Relationships>
</file>

<file path=ppt/slides/_rels/slide54.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6.png"/><Relationship Id="rId7" Type="http://schemas.openxmlformats.org/officeDocument/2006/relationships/image" Target="../media/image95.png"/><Relationship Id="rId2" Type="http://schemas.openxmlformats.org/officeDocument/2006/relationships/notesSlide" Target="../notesSlides/notesSlide54.xml"/><Relationship Id="rId1" Type="http://schemas.openxmlformats.org/officeDocument/2006/relationships/slideLayout" Target="../slideLayouts/slideLayout1.xml"/><Relationship Id="rId6" Type="http://schemas.openxmlformats.org/officeDocument/2006/relationships/image" Target="../media/image94.png"/><Relationship Id="rId5" Type="http://schemas.openxmlformats.org/officeDocument/2006/relationships/image" Target="../media/image93.png"/><Relationship Id="rId10" Type="http://schemas.openxmlformats.org/officeDocument/2006/relationships/image" Target="../media/image98.png"/><Relationship Id="rId4" Type="http://schemas.openxmlformats.org/officeDocument/2006/relationships/image" Target="../media/image5.png"/><Relationship Id="rId9" Type="http://schemas.openxmlformats.org/officeDocument/2006/relationships/image" Target="../media/image97.png"/></Relationships>
</file>

<file path=ppt/slides/_rels/slide55.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slideLayout" Target="../slideLayouts/slideLayout1.xml"/><Relationship Id="rId7" Type="http://schemas.openxmlformats.org/officeDocument/2006/relationships/image" Target="../media/image9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55.xml"/><Relationship Id="rId9" Type="http://schemas.openxmlformats.org/officeDocument/2006/relationships/image" Target="../media/image101.png"/></Relationships>
</file>

<file path=ppt/slides/_rels/slide56.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6.png"/><Relationship Id="rId7" Type="http://schemas.openxmlformats.org/officeDocument/2006/relationships/image" Target="../media/image104.png"/><Relationship Id="rId2" Type="http://schemas.openxmlformats.org/officeDocument/2006/relationships/notesSlide" Target="../notesSlides/notesSlide56.xml"/><Relationship Id="rId1" Type="http://schemas.openxmlformats.org/officeDocument/2006/relationships/slideLayout" Target="../slideLayouts/slideLayout1.xml"/><Relationship Id="rId6" Type="http://schemas.openxmlformats.org/officeDocument/2006/relationships/image" Target="../media/image103.png"/><Relationship Id="rId11" Type="http://schemas.openxmlformats.org/officeDocument/2006/relationships/image" Target="../media/image106.png"/><Relationship Id="rId5" Type="http://schemas.openxmlformats.org/officeDocument/2006/relationships/image" Target="../media/image102.png"/><Relationship Id="rId10" Type="http://schemas.openxmlformats.org/officeDocument/2006/relationships/image" Target="../media/image14.png"/><Relationship Id="rId4" Type="http://schemas.openxmlformats.org/officeDocument/2006/relationships/image" Target="../media/image5.png"/><Relationship Id="rId9" Type="http://schemas.openxmlformats.org/officeDocument/2006/relationships/image" Target="../media/image11.png"/></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9.png"/><Relationship Id="rId2" Type="http://schemas.openxmlformats.org/officeDocument/2006/relationships/notesSlide" Target="../notesSlides/notesSlide57.xml"/><Relationship Id="rId1" Type="http://schemas.openxmlformats.org/officeDocument/2006/relationships/slideLayout" Target="../slideLayouts/slideLayout1.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5.png"/></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2.png"/><Relationship Id="rId2" Type="http://schemas.openxmlformats.org/officeDocument/2006/relationships/notesSlide" Target="../notesSlides/notesSlide58.xml"/><Relationship Id="rId1" Type="http://schemas.openxmlformats.org/officeDocument/2006/relationships/slideLayout" Target="../slideLayouts/slideLayout1.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5.png"/></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9.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5.png"/></Relationships>
</file>

<file path=ppt/slides/_rels/slide60.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6.png"/><Relationship Id="rId7" Type="http://schemas.openxmlformats.org/officeDocument/2006/relationships/image" Target="../media/image115.png"/><Relationship Id="rId2" Type="http://schemas.openxmlformats.org/officeDocument/2006/relationships/notesSlide" Target="../notesSlides/notesSlide60.xml"/><Relationship Id="rId1" Type="http://schemas.openxmlformats.org/officeDocument/2006/relationships/slideLayout" Target="../slideLayouts/slideLayout1.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5.png"/></Relationships>
</file>

<file path=ppt/slides/_rels/slide6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png"/><Relationship Id="rId7" Type="http://schemas.openxmlformats.org/officeDocument/2006/relationships/diagramQuickStyle" Target="../diagrams/quickStyle1.xml"/><Relationship Id="rId2" Type="http://schemas.openxmlformats.org/officeDocument/2006/relationships/notesSlide" Target="../notesSlides/notesSlide61.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2.xml"/><Relationship Id="rId1" Type="http://schemas.openxmlformats.org/officeDocument/2006/relationships/slideLayout" Target="../slideLayouts/slideLayout1.xml"/><Relationship Id="rId5" Type="http://schemas.openxmlformats.org/officeDocument/2006/relationships/chart" Target="../charts/chart6.xml"/><Relationship Id="rId4" Type="http://schemas.openxmlformats.org/officeDocument/2006/relationships/image" Target="../media/image5.png"/></Relationships>
</file>

<file path=ppt/slides/_rels/slide6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3.xml"/><Relationship Id="rId1" Type="http://schemas.openxmlformats.org/officeDocument/2006/relationships/slideLayout" Target="../slideLayouts/slideLayout1.xml"/><Relationship Id="rId6" Type="http://schemas.openxmlformats.org/officeDocument/2006/relationships/chart" Target="../charts/chart8.xml"/><Relationship Id="rId5" Type="http://schemas.openxmlformats.org/officeDocument/2006/relationships/chart" Target="../charts/chart7.xml"/><Relationship Id="rId4" Type="http://schemas.openxmlformats.org/officeDocument/2006/relationships/image" Target="../media/image5.png"/></Relationships>
</file>

<file path=ppt/slides/_rels/slide6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4.xml"/><Relationship Id="rId1" Type="http://schemas.openxmlformats.org/officeDocument/2006/relationships/slideLayout" Target="../slideLayouts/slideLayout1.xml"/><Relationship Id="rId6" Type="http://schemas.openxmlformats.org/officeDocument/2006/relationships/image" Target="../media/image117.png"/><Relationship Id="rId5" Type="http://schemas.openxmlformats.org/officeDocument/2006/relationships/chart" Target="../charts/chart9.xml"/><Relationship Id="rId4" Type="http://schemas.openxmlformats.org/officeDocument/2006/relationships/image" Target="../media/image5.png"/></Relationships>
</file>

<file path=ppt/slides/_rels/slide65.xml.rels><?xml version="1.0" encoding="UTF-8" standalone="yes"?>
<Relationships xmlns="http://schemas.openxmlformats.org/package/2006/relationships"><Relationship Id="rId8" Type="http://schemas.openxmlformats.org/officeDocument/2006/relationships/image" Target="../media/image121.jpeg"/><Relationship Id="rId3" Type="http://schemas.openxmlformats.org/officeDocument/2006/relationships/image" Target="../media/image6.png"/><Relationship Id="rId7" Type="http://schemas.openxmlformats.org/officeDocument/2006/relationships/image" Target="../media/image120.jpe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119.jpeg"/><Relationship Id="rId5" Type="http://schemas.openxmlformats.org/officeDocument/2006/relationships/image" Target="../media/image118.jpeg"/><Relationship Id="rId4" Type="http://schemas.openxmlformats.org/officeDocument/2006/relationships/image" Target="../media/image5.png"/><Relationship Id="rId9" Type="http://schemas.openxmlformats.org/officeDocument/2006/relationships/image" Target="../media/image122.png"/></Relationships>
</file>

<file path=ppt/slides/_rels/slide6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5.png"/><Relationship Id="rId2" Type="http://schemas.openxmlformats.org/officeDocument/2006/relationships/notesSlide" Target="../notesSlides/notesSlide66.xml"/><Relationship Id="rId1" Type="http://schemas.openxmlformats.org/officeDocument/2006/relationships/slideLayout" Target="../slideLayouts/slideLayout1.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5.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2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6.png"/><Relationship Id="rId7" Type="http://schemas.openxmlformats.org/officeDocument/2006/relationships/image" Target="../media/image129.png"/><Relationship Id="rId2" Type="http://schemas.openxmlformats.org/officeDocument/2006/relationships/notesSlide" Target="../notesSlides/notesSlide68.xml"/><Relationship Id="rId1" Type="http://schemas.openxmlformats.org/officeDocument/2006/relationships/slideLayout" Target="../slideLayouts/slideLayout1.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5.png"/></Relationships>
</file>

<file path=ppt/slides/_rels/slide69.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6.png"/><Relationship Id="rId7" Type="http://schemas.openxmlformats.org/officeDocument/2006/relationships/image" Target="../media/image133.png"/><Relationship Id="rId12" Type="http://schemas.openxmlformats.org/officeDocument/2006/relationships/image" Target="../media/image138.png"/><Relationship Id="rId2" Type="http://schemas.openxmlformats.org/officeDocument/2006/relationships/notesSlide" Target="../notesSlides/notesSlide69.xml"/><Relationship Id="rId1" Type="http://schemas.openxmlformats.org/officeDocument/2006/relationships/slideLayout" Target="../slideLayouts/slideLayout1.xml"/><Relationship Id="rId6" Type="http://schemas.openxmlformats.org/officeDocument/2006/relationships/image" Target="../media/image132.png"/><Relationship Id="rId11" Type="http://schemas.openxmlformats.org/officeDocument/2006/relationships/image" Target="../media/image137.png"/><Relationship Id="rId5" Type="http://schemas.openxmlformats.org/officeDocument/2006/relationships/image" Target="../media/image131.png"/><Relationship Id="rId10" Type="http://schemas.openxmlformats.org/officeDocument/2006/relationships/image" Target="../media/image136.png"/><Relationship Id="rId4" Type="http://schemas.openxmlformats.org/officeDocument/2006/relationships/image" Target="../media/image5.png"/><Relationship Id="rId9" Type="http://schemas.openxmlformats.org/officeDocument/2006/relationships/image" Target="../media/image135.png"/></Relationships>
</file>

<file path=ppt/slides/_rels/slide7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0.xml"/><Relationship Id="rId1" Type="http://schemas.openxmlformats.org/officeDocument/2006/relationships/slideLayout" Target="../slideLayouts/slideLayout1.xml"/><Relationship Id="rId5" Type="http://schemas.openxmlformats.org/officeDocument/2006/relationships/image" Target="../media/image139.png"/><Relationship Id="rId4" Type="http://schemas.openxmlformats.org/officeDocument/2006/relationships/image" Target="../media/image5.png"/></Relationships>
</file>

<file path=ppt/slides/_rels/slide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9">
          <a:extLst>
            <a:ext uri="{FF2B5EF4-FFF2-40B4-BE49-F238E27FC236}">
              <a16:creationId xmlns:a16="http://schemas.microsoft.com/office/drawing/2014/main" id="{9F9BFFF7-122B-187B-E780-250A4F825DE3}"/>
            </a:ext>
          </a:extLst>
        </p:cNvPr>
        <p:cNvGrpSpPr/>
        <p:nvPr/>
      </p:nvGrpSpPr>
      <p:grpSpPr>
        <a:xfrm>
          <a:off x="0" y="0"/>
          <a:ext cx="0" cy="0"/>
          <a:chOff x="0" y="0"/>
          <a:chExt cx="0" cy="0"/>
        </a:xfrm>
      </p:grpSpPr>
      <p:pic>
        <p:nvPicPr>
          <p:cNvPr id="104" name="Google Shape;104;p17" title="logo-2.png">
            <a:extLst>
              <a:ext uri="{FF2B5EF4-FFF2-40B4-BE49-F238E27FC236}">
                <a16:creationId xmlns:a16="http://schemas.microsoft.com/office/drawing/2014/main" id="{72E08337-A27C-56A8-21CB-6F4F5F32A514}"/>
              </a:ext>
            </a:extLst>
          </p:cNvPr>
          <p:cNvPicPr preferRelativeResize="0"/>
          <p:nvPr/>
        </p:nvPicPr>
        <p:blipFill>
          <a:blip r:embed="rId4">
            <a:alphaModFix/>
          </a:blip>
          <a:stretch>
            <a:fillRect/>
          </a:stretch>
        </p:blipFill>
        <p:spPr>
          <a:xfrm>
            <a:off x="421775" y="464443"/>
            <a:ext cx="2851850" cy="849425"/>
          </a:xfrm>
          <a:prstGeom prst="rect">
            <a:avLst/>
          </a:prstGeom>
          <a:noFill/>
          <a:ln>
            <a:noFill/>
          </a:ln>
        </p:spPr>
      </p:pic>
      <p:sp>
        <p:nvSpPr>
          <p:cNvPr id="2" name="Título 1">
            <a:extLst>
              <a:ext uri="{FF2B5EF4-FFF2-40B4-BE49-F238E27FC236}">
                <a16:creationId xmlns:a16="http://schemas.microsoft.com/office/drawing/2014/main" id="{215C313E-E5DB-8EF2-302A-D7E3CD4F6682}"/>
              </a:ext>
            </a:extLst>
          </p:cNvPr>
          <p:cNvSpPr txBox="1">
            <a:spLocks/>
          </p:cNvSpPr>
          <p:nvPr/>
        </p:nvSpPr>
        <p:spPr>
          <a:xfrm>
            <a:off x="574175" y="1966743"/>
            <a:ext cx="7886700" cy="1888885"/>
          </a:xfrm>
          <a:prstGeom prst="rect">
            <a:avLst/>
          </a:prstGeom>
          <a:noFill/>
          <a:ln>
            <a:noFill/>
          </a:ln>
        </p:spPr>
        <p:txBody>
          <a:bodyPr spcFirstLastPara="1" wrap="square" lIns="91425" tIns="91425" rIns="91425" bIns="91425" anchor="b" anchorCtr="0">
            <a:normAutofit fontScale="62500" lnSpcReduction="2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r>
              <a:rPr lang="es-CL" b="1" dirty="0">
                <a:solidFill>
                  <a:schemeClr val="bg1"/>
                </a:solidFill>
              </a:rPr>
              <a:t>CUENTA PUBLICA PARTICIPATIVA</a:t>
            </a:r>
            <a:br>
              <a:rPr lang="es-CL" b="1" dirty="0">
                <a:solidFill>
                  <a:schemeClr val="bg1"/>
                </a:solidFill>
              </a:rPr>
            </a:br>
            <a:r>
              <a:rPr lang="es-CL" b="1" dirty="0">
                <a:solidFill>
                  <a:schemeClr val="bg1"/>
                </a:solidFill>
              </a:rPr>
              <a:t>GESTION 2024.</a:t>
            </a:r>
          </a:p>
          <a:p>
            <a:br>
              <a:rPr lang="es-CL" b="1" dirty="0">
                <a:solidFill>
                  <a:schemeClr val="bg1"/>
                </a:solidFill>
              </a:rPr>
            </a:br>
            <a:r>
              <a:rPr lang="es-CL" b="1" dirty="0">
                <a:solidFill>
                  <a:schemeClr val="bg1"/>
                </a:solidFill>
              </a:rPr>
              <a:t>HOSPITAL JUANA ROSS DE EDWARS</a:t>
            </a:r>
          </a:p>
        </p:txBody>
      </p:sp>
    </p:spTree>
    <p:extLst>
      <p:ext uri="{BB962C8B-B14F-4D97-AF65-F5344CB8AC3E}">
        <p14:creationId xmlns:p14="http://schemas.microsoft.com/office/powerpoint/2010/main" val="5702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0"/>
        <p:cNvGrpSpPr/>
        <p:nvPr/>
      </p:nvGrpSpPr>
      <p:grpSpPr>
        <a:xfrm>
          <a:off x="0" y="0"/>
          <a:ext cx="0" cy="0"/>
          <a:chOff x="0" y="0"/>
          <a:chExt cx="0" cy="0"/>
        </a:xfrm>
      </p:grpSpPr>
      <p:sp>
        <p:nvSpPr>
          <p:cNvPr id="142" name="Google Shape;142;p20"/>
          <p:cNvSpPr txBox="1"/>
          <p:nvPr/>
        </p:nvSpPr>
        <p:spPr>
          <a:xfrm>
            <a:off x="50400" y="2440800"/>
            <a:ext cx="3261600" cy="2511426"/>
          </a:xfrm>
          <a:prstGeom prst="rect">
            <a:avLst/>
          </a:prstGeom>
          <a:noFill/>
          <a:ln>
            <a:noFill/>
          </a:ln>
        </p:spPr>
        <p:txBody>
          <a:bodyPr spcFirstLastPara="1" wrap="square" lIns="91425" tIns="91425" rIns="91425" bIns="91425" anchor="t" anchorCtr="0">
            <a:spAutoFit/>
          </a:bodyPr>
          <a:lstStyle/>
          <a:p>
            <a:pPr marL="0" lvl="0" indent="0" algn="just" rtl="0">
              <a:lnSpc>
                <a:spcPct val="90000"/>
              </a:lnSpc>
              <a:spcBef>
                <a:spcPts val="0"/>
              </a:spcBef>
              <a:spcAft>
                <a:spcPts val="0"/>
              </a:spcAft>
              <a:buNone/>
            </a:pPr>
            <a:r>
              <a:rPr lang="es-CL" sz="1200" b="1" dirty="0">
                <a:solidFill>
                  <a:srgbClr val="3547C7"/>
                </a:solidFill>
                <a:latin typeface="+mn-lt"/>
                <a:ea typeface="Montserrat Black"/>
                <a:cs typeface="Montserrat Black"/>
                <a:sym typeface="Montserrat Black"/>
              </a:rPr>
              <a:t>Durante el año 2024, trabajamos comprometidos en fortalecer nuestras actividades y en responder a las necesidades de nuestra comunidad. Esta cuenta pública entrega una mirada sobre los logros alcanzados, los desafíos enfrentados y las metas trazadas para el futuro.</a:t>
            </a:r>
          </a:p>
          <a:p>
            <a:pPr marL="0" lvl="0" indent="0" algn="just" rtl="0">
              <a:lnSpc>
                <a:spcPct val="90000"/>
              </a:lnSpc>
              <a:spcBef>
                <a:spcPts val="0"/>
              </a:spcBef>
              <a:spcAft>
                <a:spcPts val="0"/>
              </a:spcAft>
              <a:buNone/>
            </a:pPr>
            <a:r>
              <a:rPr lang="es-CL" sz="1200" b="1" dirty="0">
                <a:solidFill>
                  <a:srgbClr val="3547C7"/>
                </a:solidFill>
                <a:latin typeface="+mn-lt"/>
                <a:ea typeface="Montserrat Black"/>
                <a:cs typeface="Montserrat Black"/>
                <a:sym typeface="Montserrat Black"/>
              </a:rPr>
              <a:t>Creemos firmemente en una gestión abierta y participativa , por eso valoramos la opinión de cada persona . Esta cuenta pública  es una invitación a seguir construyendo junto una institución más cercana, eficiente y transparente.</a:t>
            </a:r>
            <a:endParaRPr sz="1200" b="1" dirty="0">
              <a:solidFill>
                <a:srgbClr val="3547C7"/>
              </a:solidFill>
              <a:latin typeface="+mn-lt"/>
              <a:ea typeface="Montserrat Black"/>
              <a:cs typeface="Montserrat Black"/>
              <a:sym typeface="Montserrat Black"/>
            </a:endParaRPr>
          </a:p>
        </p:txBody>
      </p:sp>
      <p:pic>
        <p:nvPicPr>
          <p:cNvPr id="143" name="Google Shape;143;p20" title="logo-1.png"/>
          <p:cNvPicPr preferRelativeResize="0"/>
          <p:nvPr/>
        </p:nvPicPr>
        <p:blipFill>
          <a:blip r:embed="rId4">
            <a:alphaModFix/>
          </a:blip>
          <a:stretch>
            <a:fillRect/>
          </a:stretch>
        </p:blipFill>
        <p:spPr>
          <a:xfrm>
            <a:off x="365602" y="1904299"/>
            <a:ext cx="1972598" cy="5875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F7D5CFC1-9919-C960-06C6-90C4014FA4C7}"/>
            </a:ext>
          </a:extLst>
        </p:cNvPr>
        <p:cNvGrpSpPr/>
        <p:nvPr/>
      </p:nvGrpSpPr>
      <p:grpSpPr>
        <a:xfrm>
          <a:off x="0" y="0"/>
          <a:ext cx="0" cy="0"/>
          <a:chOff x="0" y="0"/>
          <a:chExt cx="0" cy="0"/>
        </a:xfrm>
      </p:grpSpPr>
      <p:pic>
        <p:nvPicPr>
          <p:cNvPr id="64" name="Google Shape;64;p15" title="3.png">
            <a:extLst>
              <a:ext uri="{FF2B5EF4-FFF2-40B4-BE49-F238E27FC236}">
                <a16:creationId xmlns:a16="http://schemas.microsoft.com/office/drawing/2014/main" id="{10BFC98E-7044-46AB-DF9F-E752CC0C7A60}"/>
              </a:ext>
            </a:extLst>
          </p:cNvPr>
          <p:cNvPicPr preferRelativeResize="0"/>
          <p:nvPr/>
        </p:nvPicPr>
        <p:blipFill rotWithShape="1">
          <a:blip r:embed="rId4">
            <a:alphaModFix/>
          </a:blip>
          <a:srcRect t="2947" b="1986"/>
          <a:stretch/>
        </p:blipFill>
        <p:spPr>
          <a:xfrm>
            <a:off x="576248" y="1995054"/>
            <a:ext cx="2042261" cy="1918856"/>
          </a:xfrm>
          <a:prstGeom prst="rect">
            <a:avLst/>
          </a:prstGeom>
          <a:noFill/>
          <a:ln>
            <a:noFill/>
          </a:ln>
        </p:spPr>
      </p:pic>
      <p:pic>
        <p:nvPicPr>
          <p:cNvPr id="68" name="Google Shape;68;p15" title="logo-1.png">
            <a:extLst>
              <a:ext uri="{FF2B5EF4-FFF2-40B4-BE49-F238E27FC236}">
                <a16:creationId xmlns:a16="http://schemas.microsoft.com/office/drawing/2014/main" id="{60B65DF2-DB22-A368-92EA-F6B66FAEF7EC}"/>
              </a:ext>
            </a:extLst>
          </p:cNvPr>
          <p:cNvPicPr preferRelativeResize="0"/>
          <p:nvPr/>
        </p:nvPicPr>
        <p:blipFill>
          <a:blip r:embed="rId5">
            <a:alphaModFix/>
          </a:blip>
          <a:stretch>
            <a:fillRect/>
          </a:stretch>
        </p:blipFill>
        <p:spPr>
          <a:xfrm>
            <a:off x="160570" y="280274"/>
            <a:ext cx="1511398" cy="450175"/>
          </a:xfrm>
          <a:prstGeom prst="rect">
            <a:avLst/>
          </a:prstGeom>
          <a:noFill/>
          <a:ln>
            <a:noFill/>
          </a:ln>
        </p:spPr>
      </p:pic>
      <p:sp>
        <p:nvSpPr>
          <p:cNvPr id="2" name="Content Placeholder 11">
            <a:extLst>
              <a:ext uri="{FF2B5EF4-FFF2-40B4-BE49-F238E27FC236}">
                <a16:creationId xmlns:a16="http://schemas.microsoft.com/office/drawing/2014/main" id="{EE925183-605A-E607-1557-A1ADE5E241B4}"/>
              </a:ext>
            </a:extLst>
          </p:cNvPr>
          <p:cNvSpPr txBox="1">
            <a:spLocks/>
          </p:cNvSpPr>
          <p:nvPr/>
        </p:nvSpPr>
        <p:spPr>
          <a:xfrm>
            <a:off x="2867891" y="1364672"/>
            <a:ext cx="5784273" cy="2727397"/>
          </a:xfrm>
          <a:prstGeom prst="rect">
            <a:avLst/>
          </a:prstGeom>
          <a:noFill/>
        </p:spPr>
        <p:txBody>
          <a:bodyPr vert="horz" lIns="0" tIns="34290" rIns="0" bIns="34290" rtlCol="0">
            <a:normAutofit/>
          </a:bodyPr>
          <a:lstStyle>
            <a:lvl1pPr marL="108000" indent="0" algn="l" defTabSz="457200" rtl="0" eaLnBrk="1" latinLnBrk="0" hangingPunct="1">
              <a:spcBef>
                <a:spcPct val="20000"/>
              </a:spcBef>
              <a:buFont typeface="Arial"/>
              <a:buNone/>
              <a:defRPr sz="1800" kern="1200">
                <a:solidFill>
                  <a:schemeClr val="tx1">
                    <a:lumMod val="90000"/>
                    <a:lumOff val="10000"/>
                  </a:schemeClr>
                </a:solidFill>
                <a:latin typeface="Cambria"/>
                <a:ea typeface="+mn-ea"/>
                <a:cs typeface="Cambria"/>
              </a:defRPr>
            </a:lvl1pPr>
            <a:lvl2pPr marL="525600" indent="-140400" algn="l" defTabSz="457200" rtl="0" eaLnBrk="1" latinLnBrk="0" hangingPunct="1">
              <a:spcBef>
                <a:spcPts val="600"/>
              </a:spcBef>
              <a:buSzPct val="80000"/>
              <a:buFont typeface="Lucida Grande"/>
              <a:buChar char="›"/>
              <a:defRPr sz="1600" kern="1200">
                <a:solidFill>
                  <a:schemeClr val="tx1">
                    <a:lumMod val="90000"/>
                    <a:lumOff val="10000"/>
                  </a:schemeClr>
                </a:solidFill>
                <a:latin typeface="Cambria"/>
                <a:ea typeface="+mn-ea"/>
                <a:cs typeface="Cambria"/>
              </a:defRPr>
            </a:lvl2pPr>
            <a:lvl3pPr marL="1143000" indent="-228600" algn="l" defTabSz="457200" rtl="0" eaLnBrk="1" latinLnBrk="0" hangingPunct="1">
              <a:spcBef>
                <a:spcPct val="20000"/>
              </a:spcBef>
              <a:buFont typeface="Arial"/>
              <a:buChar char="•"/>
              <a:defRPr sz="1400" kern="1200">
                <a:solidFill>
                  <a:schemeClr val="tx1">
                    <a:lumMod val="90000"/>
                    <a:lumOff val="10000"/>
                  </a:schemeClr>
                </a:solidFill>
                <a:latin typeface="Cambria"/>
                <a:ea typeface="+mn-ea"/>
                <a:cs typeface="Cambria"/>
              </a:defRPr>
            </a:lvl3pPr>
            <a:lvl4pPr marL="16002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4pPr>
            <a:lvl5pPr marL="20574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just"/>
            <a:endParaRPr lang="es-CL" sz="2000" b="1" dirty="0"/>
          </a:p>
          <a:p>
            <a:pPr algn="just"/>
            <a:r>
              <a:rPr lang="es-CL" sz="2000" b="1" dirty="0"/>
              <a:t>Somos un Hospital del Servicio de Salud Viña del Mar Quillota, centrado en la rehabilitación integral del adulto, con equipo de salud comprometido que brinda atención de calidad con enfoque comunitario, inclusivo, con perspectiva de género y con conciencia medio ambiental. </a:t>
            </a:r>
          </a:p>
          <a:p>
            <a:pPr algn="ctr"/>
            <a:endParaRPr lang="es-CL" sz="1100" dirty="0"/>
          </a:p>
          <a:p>
            <a:pPr algn="ctr"/>
            <a:endParaRPr lang="es-CL" sz="1100" dirty="0"/>
          </a:p>
          <a:p>
            <a:pPr algn="ctr"/>
            <a:endParaRPr lang="es-CL" dirty="0"/>
          </a:p>
          <a:p>
            <a:pPr algn="ctr"/>
            <a:endParaRPr lang="en-US" dirty="0"/>
          </a:p>
        </p:txBody>
      </p:sp>
      <p:sp>
        <p:nvSpPr>
          <p:cNvPr id="3" name="Título 7">
            <a:extLst>
              <a:ext uri="{FF2B5EF4-FFF2-40B4-BE49-F238E27FC236}">
                <a16:creationId xmlns:a16="http://schemas.microsoft.com/office/drawing/2014/main" id="{BD54C49B-F48C-7446-0DEC-B055AA6D2D56}"/>
              </a:ext>
            </a:extLst>
          </p:cNvPr>
          <p:cNvSpPr txBox="1">
            <a:spLocks/>
          </p:cNvSpPr>
          <p:nvPr/>
        </p:nvSpPr>
        <p:spPr>
          <a:xfrm>
            <a:off x="4447490" y="956502"/>
            <a:ext cx="2306104" cy="408170"/>
          </a:xfrm>
          <a:prstGeom prst="rect">
            <a:avLst/>
          </a:prstGeom>
          <a:noFill/>
          <a:ln>
            <a:noFill/>
          </a:ln>
        </p:spPr>
        <p:txBody>
          <a:bodyPr spcFirstLastPara="1" wrap="square" lIns="91425" tIns="91425" rIns="91425" bIns="91425" anchor="b" anchorCtr="0">
            <a:normAutofit fontScale="32500" lnSpcReduction="2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r>
              <a:rPr lang="es-CL" b="1" dirty="0"/>
              <a:t>MISION</a:t>
            </a:r>
            <a:r>
              <a:rPr lang="es-CL" dirty="0"/>
              <a:t> </a:t>
            </a:r>
          </a:p>
        </p:txBody>
      </p:sp>
      <p:pic>
        <p:nvPicPr>
          <p:cNvPr id="5" name="Imagen 4">
            <a:extLst>
              <a:ext uri="{FF2B5EF4-FFF2-40B4-BE49-F238E27FC236}">
                <a16:creationId xmlns:a16="http://schemas.microsoft.com/office/drawing/2014/main" id="{7DBAEE19-629E-B8EC-25B1-57A3C11B1545}"/>
              </a:ext>
            </a:extLst>
          </p:cNvPr>
          <p:cNvPicPr>
            <a:picLocks noChangeAspect="1"/>
          </p:cNvPicPr>
          <p:nvPr/>
        </p:nvPicPr>
        <p:blipFill>
          <a:blip r:embed="rId6"/>
          <a:stretch>
            <a:fillRect/>
          </a:stretch>
        </p:blipFill>
        <p:spPr>
          <a:xfrm>
            <a:off x="6872195" y="85603"/>
            <a:ext cx="1511398" cy="1511398"/>
          </a:xfrm>
          <a:prstGeom prst="rect">
            <a:avLst/>
          </a:prstGeom>
        </p:spPr>
      </p:pic>
    </p:spTree>
    <p:extLst>
      <p:ext uri="{BB962C8B-B14F-4D97-AF65-F5344CB8AC3E}">
        <p14:creationId xmlns:p14="http://schemas.microsoft.com/office/powerpoint/2010/main" val="2456248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EDB07E6-BE5A-4793-6198-0C319D95B97A}"/>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526DAADA-F02D-ED87-B784-5E39AE370EB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ontent Placeholder 11">
            <a:extLst>
              <a:ext uri="{FF2B5EF4-FFF2-40B4-BE49-F238E27FC236}">
                <a16:creationId xmlns:a16="http://schemas.microsoft.com/office/drawing/2014/main" id="{9BDB10A6-723C-CE42-8CE6-BC7EE7DAF747}"/>
              </a:ext>
            </a:extLst>
          </p:cNvPr>
          <p:cNvSpPr txBox="1">
            <a:spLocks/>
          </p:cNvSpPr>
          <p:nvPr/>
        </p:nvSpPr>
        <p:spPr>
          <a:xfrm>
            <a:off x="1393720" y="1823388"/>
            <a:ext cx="5898976" cy="1970913"/>
          </a:xfrm>
          <a:prstGeom prst="rect">
            <a:avLst/>
          </a:prstGeom>
          <a:noFill/>
        </p:spPr>
        <p:txBody>
          <a:bodyPr vert="horz" lIns="0" tIns="34290" rIns="0" bIns="34290" rtlCol="0">
            <a:normAutofit/>
          </a:bodyPr>
          <a:lstStyle>
            <a:lvl1pPr marL="108000" indent="0" algn="l" defTabSz="457200" rtl="0" eaLnBrk="1" latinLnBrk="0" hangingPunct="1">
              <a:spcBef>
                <a:spcPct val="20000"/>
              </a:spcBef>
              <a:buFont typeface="Arial"/>
              <a:buNone/>
              <a:defRPr sz="1800" kern="1200">
                <a:solidFill>
                  <a:schemeClr val="tx1">
                    <a:lumMod val="90000"/>
                    <a:lumOff val="10000"/>
                  </a:schemeClr>
                </a:solidFill>
                <a:latin typeface="Cambria"/>
                <a:ea typeface="+mn-ea"/>
                <a:cs typeface="Cambria"/>
              </a:defRPr>
            </a:lvl1pPr>
            <a:lvl2pPr marL="525600" indent="-140400" algn="l" defTabSz="457200" rtl="0" eaLnBrk="1" latinLnBrk="0" hangingPunct="1">
              <a:spcBef>
                <a:spcPts val="600"/>
              </a:spcBef>
              <a:buSzPct val="80000"/>
              <a:buFont typeface="Lucida Grande"/>
              <a:buChar char="›"/>
              <a:defRPr sz="1600" kern="1200">
                <a:solidFill>
                  <a:schemeClr val="tx1">
                    <a:lumMod val="90000"/>
                    <a:lumOff val="10000"/>
                  </a:schemeClr>
                </a:solidFill>
                <a:latin typeface="Cambria"/>
                <a:ea typeface="+mn-ea"/>
                <a:cs typeface="Cambria"/>
              </a:defRPr>
            </a:lvl2pPr>
            <a:lvl3pPr marL="1143000" indent="-228600" algn="l" defTabSz="457200" rtl="0" eaLnBrk="1" latinLnBrk="0" hangingPunct="1">
              <a:spcBef>
                <a:spcPct val="20000"/>
              </a:spcBef>
              <a:buFont typeface="Arial"/>
              <a:buChar char="•"/>
              <a:defRPr sz="1400" kern="1200">
                <a:solidFill>
                  <a:schemeClr val="tx1">
                    <a:lumMod val="90000"/>
                    <a:lumOff val="10000"/>
                  </a:schemeClr>
                </a:solidFill>
                <a:latin typeface="Cambria"/>
                <a:ea typeface="+mn-ea"/>
                <a:cs typeface="Cambria"/>
              </a:defRPr>
            </a:lvl3pPr>
            <a:lvl4pPr marL="16002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4pPr>
            <a:lvl5pPr marL="20574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just"/>
            <a:r>
              <a:rPr lang="es-CL" sz="2000" b="1" dirty="0"/>
              <a:t>Nos proyectamos como un centro de salud que se adapta de manera continua a las necesidades de la Red y de la sociedad, comprometidos con una atención integral, que nos lleve a ser reconocidos como el establecimiento de referencia para la rehabilitación integral del adulto.</a:t>
            </a:r>
          </a:p>
          <a:p>
            <a:pPr algn="ctr"/>
            <a:endParaRPr lang="es-CL" sz="1100" dirty="0"/>
          </a:p>
          <a:p>
            <a:pPr algn="ctr"/>
            <a:endParaRPr lang="es-CL" sz="1100" dirty="0"/>
          </a:p>
          <a:p>
            <a:pPr algn="ctr"/>
            <a:endParaRPr lang="es-CL" dirty="0"/>
          </a:p>
          <a:p>
            <a:pPr algn="ctr"/>
            <a:endParaRPr lang="en-US" dirty="0"/>
          </a:p>
        </p:txBody>
      </p:sp>
      <p:sp>
        <p:nvSpPr>
          <p:cNvPr id="3" name="Título 7">
            <a:extLst>
              <a:ext uri="{FF2B5EF4-FFF2-40B4-BE49-F238E27FC236}">
                <a16:creationId xmlns:a16="http://schemas.microsoft.com/office/drawing/2014/main" id="{3EE7BFB6-E11C-65F8-6D9E-F223C2018F7D}"/>
              </a:ext>
            </a:extLst>
          </p:cNvPr>
          <p:cNvSpPr txBox="1">
            <a:spLocks/>
          </p:cNvSpPr>
          <p:nvPr/>
        </p:nvSpPr>
        <p:spPr>
          <a:xfrm>
            <a:off x="4412853" y="956502"/>
            <a:ext cx="2306104" cy="408170"/>
          </a:xfrm>
          <a:prstGeom prst="rect">
            <a:avLst/>
          </a:prstGeom>
          <a:noFill/>
          <a:ln>
            <a:noFill/>
          </a:ln>
        </p:spPr>
        <p:txBody>
          <a:bodyPr spcFirstLastPara="1" wrap="square" lIns="91425" tIns="91425" rIns="91425" bIns="91425" anchor="b" anchorCtr="0">
            <a:normAutofit fontScale="32500" lnSpcReduction="2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r>
              <a:rPr lang="es-CL" b="1" dirty="0"/>
              <a:t>VISION </a:t>
            </a:r>
            <a:r>
              <a:rPr lang="es-CL" dirty="0"/>
              <a:t> </a:t>
            </a:r>
          </a:p>
        </p:txBody>
      </p:sp>
      <p:pic>
        <p:nvPicPr>
          <p:cNvPr id="5" name="Imagen 4">
            <a:extLst>
              <a:ext uri="{FF2B5EF4-FFF2-40B4-BE49-F238E27FC236}">
                <a16:creationId xmlns:a16="http://schemas.microsoft.com/office/drawing/2014/main" id="{019E0114-60C5-FEB8-145F-9CEDD07081A8}"/>
              </a:ext>
            </a:extLst>
          </p:cNvPr>
          <p:cNvPicPr>
            <a:picLocks noChangeAspect="1"/>
          </p:cNvPicPr>
          <p:nvPr/>
        </p:nvPicPr>
        <p:blipFill>
          <a:blip r:embed="rId5"/>
          <a:stretch>
            <a:fillRect/>
          </a:stretch>
        </p:blipFill>
        <p:spPr>
          <a:xfrm>
            <a:off x="7464396" y="4075"/>
            <a:ext cx="1511398" cy="1511398"/>
          </a:xfrm>
          <a:prstGeom prst="rect">
            <a:avLst/>
          </a:prstGeom>
        </p:spPr>
      </p:pic>
      <p:pic>
        <p:nvPicPr>
          <p:cNvPr id="4" name="Imagen 3">
            <a:extLst>
              <a:ext uri="{FF2B5EF4-FFF2-40B4-BE49-F238E27FC236}">
                <a16:creationId xmlns:a16="http://schemas.microsoft.com/office/drawing/2014/main" id="{24DFB493-0234-B467-357A-71B067889CC2}"/>
              </a:ext>
            </a:extLst>
          </p:cNvPr>
          <p:cNvPicPr>
            <a:picLocks noChangeAspect="1"/>
          </p:cNvPicPr>
          <p:nvPr/>
        </p:nvPicPr>
        <p:blipFill>
          <a:blip r:embed="rId6"/>
          <a:stretch>
            <a:fillRect/>
          </a:stretch>
        </p:blipFill>
        <p:spPr>
          <a:xfrm>
            <a:off x="2799663" y="740088"/>
            <a:ext cx="1158340" cy="1158340"/>
          </a:xfrm>
          <a:prstGeom prst="rect">
            <a:avLst/>
          </a:prstGeom>
        </p:spPr>
      </p:pic>
      <p:pic>
        <p:nvPicPr>
          <p:cNvPr id="23" name="Google Shape;150;p21" title="c.png">
            <a:extLst>
              <a:ext uri="{FF2B5EF4-FFF2-40B4-BE49-F238E27FC236}">
                <a16:creationId xmlns:a16="http://schemas.microsoft.com/office/drawing/2014/main" id="{6202A6AC-29F3-D427-3C54-33A1B7DF9F90}"/>
              </a:ext>
            </a:extLst>
          </p:cNvPr>
          <p:cNvPicPr preferRelativeResize="0"/>
          <p:nvPr/>
        </p:nvPicPr>
        <p:blipFill>
          <a:blip r:embed="rId7">
            <a:alphaModFix/>
          </a:blip>
          <a:stretch>
            <a:fillRect/>
          </a:stretch>
        </p:blipFill>
        <p:spPr>
          <a:xfrm>
            <a:off x="120328" y="805568"/>
            <a:ext cx="1159879" cy="1159884"/>
          </a:xfrm>
          <a:prstGeom prst="rect">
            <a:avLst/>
          </a:prstGeom>
          <a:noFill/>
          <a:ln>
            <a:noFill/>
          </a:ln>
        </p:spPr>
      </p:pic>
      <p:pic>
        <p:nvPicPr>
          <p:cNvPr id="24" name="Google Shape;154;p21" title="G.png">
            <a:extLst>
              <a:ext uri="{FF2B5EF4-FFF2-40B4-BE49-F238E27FC236}">
                <a16:creationId xmlns:a16="http://schemas.microsoft.com/office/drawing/2014/main" id="{95F505D1-8F80-21E8-E50C-E7ECCC405CFD}"/>
              </a:ext>
            </a:extLst>
          </p:cNvPr>
          <p:cNvPicPr preferRelativeResize="0"/>
          <p:nvPr/>
        </p:nvPicPr>
        <p:blipFill>
          <a:blip r:embed="rId8">
            <a:alphaModFix/>
          </a:blip>
          <a:stretch>
            <a:fillRect/>
          </a:stretch>
        </p:blipFill>
        <p:spPr>
          <a:xfrm>
            <a:off x="4685400" y="3727356"/>
            <a:ext cx="1159880" cy="1159884"/>
          </a:xfrm>
          <a:prstGeom prst="rect">
            <a:avLst/>
          </a:prstGeom>
          <a:noFill/>
          <a:ln>
            <a:noFill/>
          </a:ln>
        </p:spPr>
      </p:pic>
      <p:pic>
        <p:nvPicPr>
          <p:cNvPr id="25" name="Google Shape;156;p21" title="i.png">
            <a:extLst>
              <a:ext uri="{FF2B5EF4-FFF2-40B4-BE49-F238E27FC236}">
                <a16:creationId xmlns:a16="http://schemas.microsoft.com/office/drawing/2014/main" id="{8FFF2899-1129-2A4A-7718-C2518A242760}"/>
              </a:ext>
            </a:extLst>
          </p:cNvPr>
          <p:cNvPicPr preferRelativeResize="0"/>
          <p:nvPr/>
        </p:nvPicPr>
        <p:blipFill>
          <a:blip r:embed="rId9">
            <a:alphaModFix/>
          </a:blip>
          <a:stretch>
            <a:fillRect/>
          </a:stretch>
        </p:blipFill>
        <p:spPr>
          <a:xfrm>
            <a:off x="7341656" y="3041073"/>
            <a:ext cx="1159880" cy="1159884"/>
          </a:xfrm>
          <a:prstGeom prst="rect">
            <a:avLst/>
          </a:prstGeom>
          <a:noFill/>
          <a:ln>
            <a:noFill/>
          </a:ln>
        </p:spPr>
      </p:pic>
      <p:pic>
        <p:nvPicPr>
          <p:cNvPr id="26" name="Google Shape;158;p21" title="k.png">
            <a:extLst>
              <a:ext uri="{FF2B5EF4-FFF2-40B4-BE49-F238E27FC236}">
                <a16:creationId xmlns:a16="http://schemas.microsoft.com/office/drawing/2014/main" id="{E6D5EDA0-CDA8-BF7E-5675-A131D4760D78}"/>
              </a:ext>
            </a:extLst>
          </p:cNvPr>
          <p:cNvPicPr preferRelativeResize="0"/>
          <p:nvPr/>
        </p:nvPicPr>
        <p:blipFill>
          <a:blip r:embed="rId10">
            <a:alphaModFix/>
          </a:blip>
          <a:stretch>
            <a:fillRect/>
          </a:stretch>
        </p:blipFill>
        <p:spPr>
          <a:xfrm>
            <a:off x="169288" y="2461131"/>
            <a:ext cx="1159879" cy="1159884"/>
          </a:xfrm>
          <a:prstGeom prst="rect">
            <a:avLst/>
          </a:prstGeom>
          <a:noFill/>
          <a:ln>
            <a:noFill/>
          </a:ln>
        </p:spPr>
      </p:pic>
      <p:pic>
        <p:nvPicPr>
          <p:cNvPr id="27" name="Google Shape;166;p21" title="s.png">
            <a:extLst>
              <a:ext uri="{FF2B5EF4-FFF2-40B4-BE49-F238E27FC236}">
                <a16:creationId xmlns:a16="http://schemas.microsoft.com/office/drawing/2014/main" id="{17E92FDA-157E-A244-0BDE-C31D2391D6DD}"/>
              </a:ext>
            </a:extLst>
          </p:cNvPr>
          <p:cNvPicPr preferRelativeResize="0"/>
          <p:nvPr/>
        </p:nvPicPr>
        <p:blipFill>
          <a:blip r:embed="rId11">
            <a:alphaModFix/>
          </a:blip>
          <a:stretch>
            <a:fillRect/>
          </a:stretch>
        </p:blipFill>
        <p:spPr>
          <a:xfrm>
            <a:off x="7672394" y="1364672"/>
            <a:ext cx="1159879" cy="1159884"/>
          </a:xfrm>
          <a:prstGeom prst="rect">
            <a:avLst/>
          </a:prstGeom>
          <a:noFill/>
          <a:ln>
            <a:noFill/>
          </a:ln>
        </p:spPr>
      </p:pic>
    </p:spTree>
    <p:extLst>
      <p:ext uri="{BB962C8B-B14F-4D97-AF65-F5344CB8AC3E}">
        <p14:creationId xmlns:p14="http://schemas.microsoft.com/office/powerpoint/2010/main" val="3647172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4D844F3-130D-A2BC-2D6E-A4867C9504E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A9E6E64D-B29F-6274-CCE0-5DB3D448D47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ontent Placeholder 11">
            <a:extLst>
              <a:ext uri="{FF2B5EF4-FFF2-40B4-BE49-F238E27FC236}">
                <a16:creationId xmlns:a16="http://schemas.microsoft.com/office/drawing/2014/main" id="{F7B51B84-C40D-01D8-7C60-851141A4AB72}"/>
              </a:ext>
            </a:extLst>
          </p:cNvPr>
          <p:cNvSpPr txBox="1">
            <a:spLocks/>
          </p:cNvSpPr>
          <p:nvPr/>
        </p:nvSpPr>
        <p:spPr>
          <a:xfrm>
            <a:off x="2826328" y="1597001"/>
            <a:ext cx="5784273" cy="2727397"/>
          </a:xfrm>
          <a:prstGeom prst="rect">
            <a:avLst/>
          </a:prstGeom>
          <a:noFill/>
        </p:spPr>
        <p:txBody>
          <a:bodyPr vert="horz" lIns="0" tIns="34290" rIns="0" bIns="34290" rtlCol="0">
            <a:normAutofit/>
          </a:bodyPr>
          <a:lstStyle>
            <a:lvl1pPr marL="108000" indent="0" algn="l" defTabSz="457200" rtl="0" eaLnBrk="1" latinLnBrk="0" hangingPunct="1">
              <a:spcBef>
                <a:spcPct val="20000"/>
              </a:spcBef>
              <a:buFont typeface="Arial"/>
              <a:buNone/>
              <a:defRPr sz="1800" kern="1200">
                <a:solidFill>
                  <a:schemeClr val="tx1">
                    <a:lumMod val="90000"/>
                    <a:lumOff val="10000"/>
                  </a:schemeClr>
                </a:solidFill>
                <a:latin typeface="Cambria"/>
                <a:ea typeface="+mn-ea"/>
                <a:cs typeface="Cambria"/>
              </a:defRPr>
            </a:lvl1pPr>
            <a:lvl2pPr marL="525600" indent="-140400" algn="l" defTabSz="457200" rtl="0" eaLnBrk="1" latinLnBrk="0" hangingPunct="1">
              <a:spcBef>
                <a:spcPts val="600"/>
              </a:spcBef>
              <a:buSzPct val="80000"/>
              <a:buFont typeface="Lucida Grande"/>
              <a:buChar char="›"/>
              <a:defRPr sz="1600" kern="1200">
                <a:solidFill>
                  <a:schemeClr val="tx1">
                    <a:lumMod val="90000"/>
                    <a:lumOff val="10000"/>
                  </a:schemeClr>
                </a:solidFill>
                <a:latin typeface="Cambria"/>
                <a:ea typeface="+mn-ea"/>
                <a:cs typeface="Cambria"/>
              </a:defRPr>
            </a:lvl2pPr>
            <a:lvl3pPr marL="1143000" indent="-228600" algn="l" defTabSz="457200" rtl="0" eaLnBrk="1" latinLnBrk="0" hangingPunct="1">
              <a:spcBef>
                <a:spcPct val="20000"/>
              </a:spcBef>
              <a:buFont typeface="Arial"/>
              <a:buChar char="•"/>
              <a:defRPr sz="1400" kern="1200">
                <a:solidFill>
                  <a:schemeClr val="tx1">
                    <a:lumMod val="90000"/>
                    <a:lumOff val="10000"/>
                  </a:schemeClr>
                </a:solidFill>
                <a:latin typeface="Cambria"/>
                <a:ea typeface="+mn-ea"/>
                <a:cs typeface="Cambria"/>
              </a:defRPr>
            </a:lvl3pPr>
            <a:lvl4pPr marL="16002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4pPr>
            <a:lvl5pPr marL="2057400" indent="-228600" algn="l" defTabSz="457200" rtl="0" eaLnBrk="1" latinLnBrk="0" hangingPunct="1">
              <a:spcBef>
                <a:spcPct val="20000"/>
              </a:spcBef>
              <a:buFont typeface="Arial"/>
              <a:buChar char="»"/>
              <a:defRPr sz="1200" kern="1200">
                <a:solidFill>
                  <a:schemeClr val="tx1">
                    <a:lumMod val="90000"/>
                    <a:lumOff val="10000"/>
                  </a:schemeClr>
                </a:solidFill>
                <a:latin typeface="Cambria"/>
                <a:ea typeface="+mn-ea"/>
                <a:cs typeface="Cambr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0900" indent="-342900" algn="just">
              <a:buFont typeface="Wingdings" panose="05000000000000000000" pitchFamily="2" charset="2"/>
              <a:buChar char="Ø"/>
            </a:pPr>
            <a:r>
              <a:rPr lang="es-CL" sz="2000" b="1" dirty="0"/>
              <a:t>Compromiso con la vida y la salud.</a:t>
            </a:r>
          </a:p>
          <a:p>
            <a:pPr marL="450900" indent="-342900" algn="just">
              <a:buFont typeface="Wingdings" panose="05000000000000000000" pitchFamily="2" charset="2"/>
              <a:buChar char="Ø"/>
            </a:pPr>
            <a:r>
              <a:rPr lang="es-CL" sz="2000" b="1" dirty="0"/>
              <a:t>Humanización en el servicio entregado.</a:t>
            </a:r>
          </a:p>
          <a:p>
            <a:pPr marL="450900" indent="-342900" algn="just">
              <a:buFont typeface="Wingdings" panose="05000000000000000000" pitchFamily="2" charset="2"/>
              <a:buChar char="Ø"/>
            </a:pPr>
            <a:r>
              <a:rPr lang="es-CL" sz="2000" b="1" dirty="0"/>
              <a:t>Ética y Transparencia en nuestras acciones.</a:t>
            </a:r>
          </a:p>
          <a:p>
            <a:pPr marL="450900" indent="-342900" algn="just">
              <a:buFont typeface="Wingdings" panose="05000000000000000000" pitchFamily="2" charset="2"/>
              <a:buChar char="Ø"/>
            </a:pPr>
            <a:r>
              <a:rPr lang="es-CL" sz="2000" b="1" dirty="0"/>
              <a:t>Vocación de Servicio.</a:t>
            </a:r>
          </a:p>
          <a:p>
            <a:pPr marL="450900" indent="-342900" algn="just">
              <a:buFont typeface="Wingdings" panose="05000000000000000000" pitchFamily="2" charset="2"/>
              <a:buChar char="Ø"/>
            </a:pPr>
            <a:r>
              <a:rPr lang="es-CL" sz="2000" b="1" dirty="0"/>
              <a:t>Comprometidos con la Calidad en la atención.</a:t>
            </a:r>
          </a:p>
          <a:p>
            <a:pPr marL="450900" indent="-342900" algn="just">
              <a:buFont typeface="Wingdings" panose="05000000000000000000" pitchFamily="2" charset="2"/>
              <a:buChar char="Ø"/>
            </a:pPr>
            <a:endParaRPr lang="es-CL" sz="2000" b="1" dirty="0"/>
          </a:p>
          <a:p>
            <a:pPr marL="450900" indent="-342900" algn="just">
              <a:buFont typeface="Wingdings" panose="05000000000000000000" pitchFamily="2" charset="2"/>
              <a:buChar char="Ø"/>
            </a:pPr>
            <a:endParaRPr lang="es-CL" sz="2000" b="1" dirty="0"/>
          </a:p>
          <a:p>
            <a:pPr algn="ctr"/>
            <a:endParaRPr lang="es-CL" sz="1100" dirty="0"/>
          </a:p>
          <a:p>
            <a:pPr algn="ctr"/>
            <a:endParaRPr lang="es-CL" sz="1100" dirty="0"/>
          </a:p>
          <a:p>
            <a:pPr algn="ctr"/>
            <a:endParaRPr lang="es-CL" dirty="0"/>
          </a:p>
          <a:p>
            <a:pPr algn="ctr"/>
            <a:endParaRPr lang="en-US" dirty="0"/>
          </a:p>
        </p:txBody>
      </p:sp>
      <p:sp>
        <p:nvSpPr>
          <p:cNvPr id="3" name="Título 7">
            <a:extLst>
              <a:ext uri="{FF2B5EF4-FFF2-40B4-BE49-F238E27FC236}">
                <a16:creationId xmlns:a16="http://schemas.microsoft.com/office/drawing/2014/main" id="{9D4814F3-5A72-2002-10B1-F9111FC85634}"/>
              </a:ext>
            </a:extLst>
          </p:cNvPr>
          <p:cNvSpPr txBox="1">
            <a:spLocks/>
          </p:cNvSpPr>
          <p:nvPr/>
        </p:nvSpPr>
        <p:spPr>
          <a:xfrm>
            <a:off x="4412853" y="956502"/>
            <a:ext cx="2306104" cy="408170"/>
          </a:xfrm>
          <a:prstGeom prst="rect">
            <a:avLst/>
          </a:prstGeom>
          <a:noFill/>
          <a:ln>
            <a:noFill/>
          </a:ln>
        </p:spPr>
        <p:txBody>
          <a:bodyPr spcFirstLastPara="1" wrap="square" lIns="91425" tIns="91425" rIns="91425" bIns="91425" anchor="b" anchorCtr="0">
            <a:normAutofit fontScale="32500" lnSpcReduction="2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r>
              <a:rPr lang="es-CL" b="1" dirty="0"/>
              <a:t>VALORES</a:t>
            </a:r>
            <a:r>
              <a:rPr lang="es-CL" dirty="0"/>
              <a:t> </a:t>
            </a:r>
          </a:p>
        </p:txBody>
      </p:sp>
      <p:pic>
        <p:nvPicPr>
          <p:cNvPr id="5" name="Imagen 4">
            <a:extLst>
              <a:ext uri="{FF2B5EF4-FFF2-40B4-BE49-F238E27FC236}">
                <a16:creationId xmlns:a16="http://schemas.microsoft.com/office/drawing/2014/main" id="{BB83A0B9-0CE0-5FF5-2E81-E3EE51940682}"/>
              </a:ext>
            </a:extLst>
          </p:cNvPr>
          <p:cNvPicPr>
            <a:picLocks noChangeAspect="1"/>
          </p:cNvPicPr>
          <p:nvPr/>
        </p:nvPicPr>
        <p:blipFill>
          <a:blip r:embed="rId5"/>
          <a:stretch>
            <a:fillRect/>
          </a:stretch>
        </p:blipFill>
        <p:spPr>
          <a:xfrm>
            <a:off x="6872195" y="85603"/>
            <a:ext cx="1511398" cy="1511398"/>
          </a:xfrm>
          <a:prstGeom prst="rect">
            <a:avLst/>
          </a:prstGeom>
        </p:spPr>
      </p:pic>
      <p:pic>
        <p:nvPicPr>
          <p:cNvPr id="4" name="Google Shape;151;p21" title="D.png">
            <a:extLst>
              <a:ext uri="{FF2B5EF4-FFF2-40B4-BE49-F238E27FC236}">
                <a16:creationId xmlns:a16="http://schemas.microsoft.com/office/drawing/2014/main" id="{9E6E2FAE-F8DB-8080-EF38-BE95AF793DA4}"/>
              </a:ext>
            </a:extLst>
          </p:cNvPr>
          <p:cNvPicPr preferRelativeResize="0"/>
          <p:nvPr/>
        </p:nvPicPr>
        <p:blipFill>
          <a:blip r:embed="rId6">
            <a:alphaModFix/>
          </a:blip>
          <a:stretch>
            <a:fillRect/>
          </a:stretch>
        </p:blipFill>
        <p:spPr>
          <a:xfrm>
            <a:off x="285800" y="1364672"/>
            <a:ext cx="2034836" cy="2597728"/>
          </a:xfrm>
          <a:prstGeom prst="rect">
            <a:avLst/>
          </a:prstGeom>
          <a:noFill/>
          <a:ln>
            <a:noFill/>
          </a:ln>
        </p:spPr>
      </p:pic>
    </p:spTree>
    <p:extLst>
      <p:ext uri="{BB962C8B-B14F-4D97-AF65-F5344CB8AC3E}">
        <p14:creationId xmlns:p14="http://schemas.microsoft.com/office/powerpoint/2010/main" val="3480073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3748E273-B10B-7FC6-7ACA-7A9CAC8AC5A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D6435632-EDC9-829B-C025-49D9EF522F75}"/>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417D07B1-95A9-B37E-F16D-0495645CEBAF}"/>
              </a:ext>
            </a:extLst>
          </p:cNvPr>
          <p:cNvSpPr txBox="1"/>
          <p:nvPr/>
        </p:nvSpPr>
        <p:spPr>
          <a:xfrm>
            <a:off x="3294000" y="505361"/>
            <a:ext cx="4572000" cy="461665"/>
          </a:xfrm>
          <a:prstGeom prst="rect">
            <a:avLst/>
          </a:prstGeom>
          <a:noFill/>
        </p:spPr>
        <p:txBody>
          <a:bodyPr wrap="square">
            <a:spAutoFit/>
          </a:bodyPr>
          <a:lstStyle/>
          <a:p>
            <a:r>
              <a:rPr kumimoji="0" lang="es-CL" sz="2400" b="1" i="0" u="none" strike="noStrike" kern="1200" cap="none" spc="0" normalizeH="0" baseline="0" noProof="0" dirty="0">
                <a:ln>
                  <a:noFill/>
                </a:ln>
                <a:solidFill>
                  <a:srgbClr val="0B4581"/>
                </a:solidFill>
                <a:effectLst/>
                <a:uLnTx/>
                <a:uFillTx/>
                <a:latin typeface="Cambria"/>
                <a:ea typeface="+mj-ea"/>
              </a:rPr>
              <a:t>ORGANIGRAMA </a:t>
            </a:r>
            <a:endParaRPr lang="es-CL" dirty="0"/>
          </a:p>
        </p:txBody>
      </p:sp>
      <p:pic>
        <p:nvPicPr>
          <p:cNvPr id="1026" name="Picture 2">
            <a:extLst>
              <a:ext uri="{FF2B5EF4-FFF2-40B4-BE49-F238E27FC236}">
                <a16:creationId xmlns:a16="http://schemas.microsoft.com/office/drawing/2014/main" id="{6BDDE798-61B9-633F-DF7A-E565D4D12F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570" y="1245266"/>
            <a:ext cx="8738630" cy="3617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Imagen 1">
            <a:extLst>
              <a:ext uri="{FF2B5EF4-FFF2-40B4-BE49-F238E27FC236}">
                <a16:creationId xmlns:a16="http://schemas.microsoft.com/office/drawing/2014/main" id="{52DB8ED6-6793-1F53-D3AA-CA230EE0D571}"/>
              </a:ext>
            </a:extLst>
          </p:cNvPr>
          <p:cNvPicPr>
            <a:picLocks noChangeAspect="1"/>
          </p:cNvPicPr>
          <p:nvPr/>
        </p:nvPicPr>
        <p:blipFill>
          <a:blip r:embed="rId6"/>
          <a:stretch>
            <a:fillRect/>
          </a:stretch>
        </p:blipFill>
        <p:spPr>
          <a:xfrm>
            <a:off x="6747003" y="85603"/>
            <a:ext cx="1511397" cy="1386205"/>
          </a:xfrm>
          <a:prstGeom prst="rect">
            <a:avLst/>
          </a:prstGeom>
        </p:spPr>
      </p:pic>
    </p:spTree>
    <p:extLst>
      <p:ext uri="{BB962C8B-B14F-4D97-AF65-F5344CB8AC3E}">
        <p14:creationId xmlns:p14="http://schemas.microsoft.com/office/powerpoint/2010/main" val="2198128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F4F586C5-F556-4B21-A6C0-48FF2A6607ED}"/>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38D814D-EB75-12B6-AF73-17DE73C3FCA9}"/>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5" name="Imagen 4">
            <a:extLst>
              <a:ext uri="{FF2B5EF4-FFF2-40B4-BE49-F238E27FC236}">
                <a16:creationId xmlns:a16="http://schemas.microsoft.com/office/drawing/2014/main" id="{4E5936C4-B074-0721-5577-4DCCD83A2713}"/>
              </a:ext>
            </a:extLst>
          </p:cNvPr>
          <p:cNvPicPr>
            <a:picLocks noChangeAspect="1"/>
          </p:cNvPicPr>
          <p:nvPr/>
        </p:nvPicPr>
        <p:blipFill>
          <a:blip r:embed="rId5"/>
          <a:stretch>
            <a:fillRect/>
          </a:stretch>
        </p:blipFill>
        <p:spPr>
          <a:xfrm>
            <a:off x="964760" y="527089"/>
            <a:ext cx="7358510" cy="640135"/>
          </a:xfrm>
          <a:prstGeom prst="rect">
            <a:avLst/>
          </a:prstGeom>
        </p:spPr>
      </p:pic>
      <p:pic>
        <p:nvPicPr>
          <p:cNvPr id="2" name="Imagen 1">
            <a:extLst>
              <a:ext uri="{FF2B5EF4-FFF2-40B4-BE49-F238E27FC236}">
                <a16:creationId xmlns:a16="http://schemas.microsoft.com/office/drawing/2014/main" id="{43CCB5DD-C32C-3887-4B70-413CFEDD042B}"/>
              </a:ext>
            </a:extLst>
          </p:cNvPr>
          <p:cNvPicPr>
            <a:picLocks noChangeAspect="1"/>
          </p:cNvPicPr>
          <p:nvPr/>
        </p:nvPicPr>
        <p:blipFill>
          <a:blip r:embed="rId6"/>
          <a:stretch>
            <a:fillRect/>
          </a:stretch>
        </p:blipFill>
        <p:spPr>
          <a:xfrm>
            <a:off x="706070" y="1166322"/>
            <a:ext cx="7225658" cy="3450089"/>
          </a:xfrm>
          <a:prstGeom prst="rect">
            <a:avLst/>
          </a:prstGeom>
        </p:spPr>
      </p:pic>
      <p:sp>
        <p:nvSpPr>
          <p:cNvPr id="3" name="CuadroTexto 2">
            <a:extLst>
              <a:ext uri="{FF2B5EF4-FFF2-40B4-BE49-F238E27FC236}">
                <a16:creationId xmlns:a16="http://schemas.microsoft.com/office/drawing/2014/main" id="{61FA1278-2493-B2BB-B6B4-D358C9B2CA10}"/>
              </a:ext>
            </a:extLst>
          </p:cNvPr>
          <p:cNvSpPr txBox="1"/>
          <p:nvPr/>
        </p:nvSpPr>
        <p:spPr>
          <a:xfrm>
            <a:off x="5346000" y="4773776"/>
            <a:ext cx="3747600" cy="307777"/>
          </a:xfrm>
          <a:prstGeom prst="rect">
            <a:avLst/>
          </a:prstGeom>
          <a:noFill/>
        </p:spPr>
        <p:txBody>
          <a:bodyPr wrap="square">
            <a:spAutoFit/>
          </a:bodyPr>
          <a:lstStyle/>
          <a:p>
            <a:r>
              <a:rPr lang="es-CL" dirty="0"/>
              <a:t>Biblioteca del Congreso Nacional de Chile</a:t>
            </a:r>
          </a:p>
        </p:txBody>
      </p:sp>
    </p:spTree>
    <p:extLst>
      <p:ext uri="{BB962C8B-B14F-4D97-AF65-F5344CB8AC3E}">
        <p14:creationId xmlns:p14="http://schemas.microsoft.com/office/powerpoint/2010/main" val="184563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D854CA4C-A187-118C-E6A7-72F9E682B272}"/>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7DD376F-29B8-EC00-AF73-805CCCE6D94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1C4879FB-2452-417E-4F9B-0BB02D7333CB}"/>
              </a:ext>
            </a:extLst>
          </p:cNvPr>
          <p:cNvSpPr txBox="1"/>
          <p:nvPr/>
        </p:nvSpPr>
        <p:spPr>
          <a:xfrm>
            <a:off x="1323109" y="640811"/>
            <a:ext cx="5624785" cy="830997"/>
          </a:xfrm>
          <a:prstGeom prst="rect">
            <a:avLst/>
          </a:prstGeom>
          <a:noFill/>
        </p:spPr>
        <p:txBody>
          <a:bodyPr wrap="square">
            <a:spAutoFit/>
          </a:bodyPr>
          <a:lstStyle/>
          <a:p>
            <a:pPr algn="ctr"/>
            <a:r>
              <a:rPr kumimoji="0" lang="es-CL" sz="2400" b="1" i="0" u="none" strike="noStrike" kern="1200" cap="none" spc="0" normalizeH="0" baseline="0" noProof="0" dirty="0">
                <a:ln>
                  <a:noFill/>
                </a:ln>
                <a:solidFill>
                  <a:srgbClr val="0B4581"/>
                </a:solidFill>
                <a:effectLst/>
                <a:uLnTx/>
                <a:uFillTx/>
                <a:latin typeface="Cambria"/>
                <a:ea typeface="+mj-ea"/>
              </a:rPr>
              <a:t>PRE CUENTA</a:t>
            </a:r>
          </a:p>
          <a:p>
            <a:r>
              <a:rPr lang="es-CL" sz="2400" b="1" kern="1200" dirty="0">
                <a:solidFill>
                  <a:srgbClr val="0B4581"/>
                </a:solidFill>
                <a:latin typeface="Cambria"/>
                <a:ea typeface="+mj-ea"/>
              </a:rPr>
              <a:t>¿Qué quiere saber nuestro usuario?</a:t>
            </a:r>
            <a:endParaRPr lang="es-CL" dirty="0"/>
          </a:p>
        </p:txBody>
      </p:sp>
      <p:pic>
        <p:nvPicPr>
          <p:cNvPr id="2" name="Imagen 1">
            <a:extLst>
              <a:ext uri="{FF2B5EF4-FFF2-40B4-BE49-F238E27FC236}">
                <a16:creationId xmlns:a16="http://schemas.microsoft.com/office/drawing/2014/main" id="{C642B8B7-E973-7FD9-1498-5CE9F52804F8}"/>
              </a:ext>
            </a:extLst>
          </p:cNvPr>
          <p:cNvPicPr>
            <a:picLocks noChangeAspect="1"/>
          </p:cNvPicPr>
          <p:nvPr/>
        </p:nvPicPr>
        <p:blipFill>
          <a:blip r:embed="rId5"/>
          <a:stretch>
            <a:fillRect/>
          </a:stretch>
        </p:blipFill>
        <p:spPr>
          <a:xfrm>
            <a:off x="6747003" y="85603"/>
            <a:ext cx="1511397" cy="1386205"/>
          </a:xfrm>
          <a:prstGeom prst="rect">
            <a:avLst/>
          </a:prstGeom>
        </p:spPr>
      </p:pic>
      <p:sp>
        <p:nvSpPr>
          <p:cNvPr id="3" name="CuadroTexto 2">
            <a:extLst>
              <a:ext uri="{FF2B5EF4-FFF2-40B4-BE49-F238E27FC236}">
                <a16:creationId xmlns:a16="http://schemas.microsoft.com/office/drawing/2014/main" id="{D506AE5D-DE14-DDD8-71C6-1B425B74D8A3}"/>
              </a:ext>
            </a:extLst>
          </p:cNvPr>
          <p:cNvSpPr txBox="1"/>
          <p:nvPr/>
        </p:nvSpPr>
        <p:spPr>
          <a:xfrm>
            <a:off x="916269" y="1898956"/>
            <a:ext cx="7038109" cy="2554545"/>
          </a:xfrm>
          <a:prstGeom prst="rect">
            <a:avLst/>
          </a:prstGeom>
          <a:noFill/>
        </p:spPr>
        <p:txBody>
          <a:bodyPr wrap="square" rtlCol="0">
            <a:spAutoFit/>
          </a:bodyPr>
          <a:lstStyle/>
          <a:p>
            <a:pPr marL="285750" lvl="0" indent="-285750">
              <a:buFont typeface="Wingdings" panose="05000000000000000000" pitchFamily="2" charset="2"/>
              <a:buChar char="ü"/>
            </a:pPr>
            <a:r>
              <a:rPr lang="es-CL" sz="2000" dirty="0"/>
              <a:t>El 66.7%, indico que se debería profundizar en los proyectos Hospitalarios.</a:t>
            </a:r>
          </a:p>
          <a:p>
            <a:pPr marL="285750" lvl="0" indent="-285750">
              <a:buFont typeface="Wingdings" panose="05000000000000000000" pitchFamily="2" charset="2"/>
              <a:buChar char="ü"/>
            </a:pPr>
            <a:endParaRPr lang="es-CL" sz="2000" dirty="0"/>
          </a:p>
          <a:p>
            <a:pPr marL="285750" lvl="0" indent="-285750">
              <a:buFont typeface="Wingdings" panose="05000000000000000000" pitchFamily="2" charset="2"/>
              <a:buChar char="ü"/>
            </a:pPr>
            <a:r>
              <a:rPr lang="es-CL" sz="2000" dirty="0"/>
              <a:t>El 18.5%, indico que se debería profundizar en ausentismo funcionario.</a:t>
            </a:r>
          </a:p>
          <a:p>
            <a:pPr lvl="0"/>
            <a:r>
              <a:rPr lang="es-CL" sz="2000" dirty="0"/>
              <a:t> </a:t>
            </a:r>
          </a:p>
          <a:p>
            <a:pPr marL="285750" indent="-285750">
              <a:buFont typeface="Wingdings" panose="05000000000000000000" pitchFamily="2" charset="2"/>
              <a:buChar char="ü"/>
            </a:pPr>
            <a:r>
              <a:rPr lang="es-CL" sz="2000" dirty="0"/>
              <a:t>14.8%, indico que se debería profundizar en la gestión financiera. </a:t>
            </a:r>
          </a:p>
        </p:txBody>
      </p:sp>
    </p:spTree>
    <p:extLst>
      <p:ext uri="{BB962C8B-B14F-4D97-AF65-F5344CB8AC3E}">
        <p14:creationId xmlns:p14="http://schemas.microsoft.com/office/powerpoint/2010/main" val="1369182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3">
          <a:extLst>
            <a:ext uri="{FF2B5EF4-FFF2-40B4-BE49-F238E27FC236}">
              <a16:creationId xmlns:a16="http://schemas.microsoft.com/office/drawing/2014/main" id="{2896633C-9F76-5C7A-D4F8-47106488D84F}"/>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BB3E0D42-4A47-C764-5CEE-D757A101C277}"/>
              </a:ext>
            </a:extLst>
          </p:cNvPr>
          <p:cNvPicPr preferRelativeResize="0"/>
          <p:nvPr/>
        </p:nvPicPr>
        <p:blipFill>
          <a:blip r:embed="rId3">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16DC03DF-65E2-6CC7-B325-D6E567DF34D8}"/>
              </a:ext>
            </a:extLst>
          </p:cNvPr>
          <p:cNvSpPr txBox="1"/>
          <p:nvPr/>
        </p:nvSpPr>
        <p:spPr>
          <a:xfrm>
            <a:off x="1572491" y="2417288"/>
            <a:ext cx="5285509" cy="461665"/>
          </a:xfrm>
          <a:prstGeom prst="rect">
            <a:avLst/>
          </a:prstGeom>
          <a:noFill/>
        </p:spPr>
        <p:txBody>
          <a:bodyPr wrap="square">
            <a:spAutoFit/>
          </a:bodyPr>
          <a:lstStyle/>
          <a:p>
            <a:r>
              <a:rPr lang="es-ES" sz="2400" b="1" kern="1200" dirty="0">
                <a:solidFill>
                  <a:srgbClr val="0B4581"/>
                </a:solidFill>
                <a:latin typeface="Cambria"/>
                <a:ea typeface="+mj-ea"/>
              </a:rPr>
              <a:t>U</a:t>
            </a:r>
            <a:r>
              <a:rPr lang="es-CL" sz="2400" b="1" kern="1200" dirty="0">
                <a:solidFill>
                  <a:srgbClr val="0B4581"/>
                </a:solidFill>
                <a:latin typeface="Cambria"/>
                <a:ea typeface="+mj-ea"/>
              </a:rPr>
              <a:t>NIDADES ASESORAS DE DIRECCION</a:t>
            </a:r>
            <a:endParaRPr lang="es-CL" dirty="0"/>
          </a:p>
        </p:txBody>
      </p:sp>
      <p:pic>
        <p:nvPicPr>
          <p:cNvPr id="2" name="Imagen 1">
            <a:extLst>
              <a:ext uri="{FF2B5EF4-FFF2-40B4-BE49-F238E27FC236}">
                <a16:creationId xmlns:a16="http://schemas.microsoft.com/office/drawing/2014/main" id="{CE7F9219-3941-785C-3445-6202740546A4}"/>
              </a:ext>
            </a:extLst>
          </p:cNvPr>
          <p:cNvPicPr>
            <a:picLocks noChangeAspect="1"/>
          </p:cNvPicPr>
          <p:nvPr/>
        </p:nvPicPr>
        <p:blipFill>
          <a:blip r:embed="rId4"/>
          <a:stretch>
            <a:fillRect/>
          </a:stretch>
        </p:blipFill>
        <p:spPr>
          <a:xfrm>
            <a:off x="6747003" y="85603"/>
            <a:ext cx="1511397" cy="1386205"/>
          </a:xfrm>
          <a:prstGeom prst="rect">
            <a:avLst/>
          </a:prstGeom>
        </p:spPr>
      </p:pic>
    </p:spTree>
    <p:extLst>
      <p:ext uri="{BB962C8B-B14F-4D97-AF65-F5344CB8AC3E}">
        <p14:creationId xmlns:p14="http://schemas.microsoft.com/office/powerpoint/2010/main" val="1902976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6AA18DDD-EC65-9428-930A-972EC63443EA}"/>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19412B2-FA13-D988-08B4-37214E8248D7}"/>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75F9851C-3F2E-E1ED-10B7-7732FB119BC0}"/>
              </a:ext>
            </a:extLst>
          </p:cNvPr>
          <p:cNvSpPr txBox="1"/>
          <p:nvPr/>
        </p:nvSpPr>
        <p:spPr>
          <a:xfrm>
            <a:off x="1496836" y="126386"/>
            <a:ext cx="6150327" cy="1077218"/>
          </a:xfrm>
          <a:prstGeom prst="rect">
            <a:avLst/>
          </a:prstGeom>
          <a:noFill/>
        </p:spPr>
        <p:txBody>
          <a:bodyPr wrap="square">
            <a:spAutoFit/>
          </a:bodyPr>
          <a:lstStyle/>
          <a:p>
            <a:pPr algn="ctr"/>
            <a:r>
              <a:rPr lang="es-CL" sz="3200" b="1" kern="1200" dirty="0">
                <a:solidFill>
                  <a:srgbClr val="0B4581"/>
                </a:solidFill>
                <a:latin typeface="Cambria"/>
                <a:ea typeface="+mj-ea"/>
              </a:rPr>
              <a:t>GESTION, PLANIFICACION Y CONTROL</a:t>
            </a:r>
            <a:endParaRPr lang="es-CL" sz="3200" dirty="0"/>
          </a:p>
        </p:txBody>
      </p:sp>
      <p:pic>
        <p:nvPicPr>
          <p:cNvPr id="2" name="Imagen 1">
            <a:extLst>
              <a:ext uri="{FF2B5EF4-FFF2-40B4-BE49-F238E27FC236}">
                <a16:creationId xmlns:a16="http://schemas.microsoft.com/office/drawing/2014/main" id="{39005983-7EDF-B0AE-F5CB-F2FD4F8CB94A}"/>
              </a:ext>
            </a:extLst>
          </p:cNvPr>
          <p:cNvPicPr>
            <a:picLocks noChangeAspect="1"/>
          </p:cNvPicPr>
          <p:nvPr/>
        </p:nvPicPr>
        <p:blipFill>
          <a:blip r:embed="rId5"/>
          <a:stretch>
            <a:fillRect/>
          </a:stretch>
        </p:blipFill>
        <p:spPr>
          <a:xfrm>
            <a:off x="742636" y="1247131"/>
            <a:ext cx="5221745" cy="3677945"/>
          </a:xfrm>
          <a:prstGeom prst="rect">
            <a:avLst/>
          </a:prstGeom>
        </p:spPr>
      </p:pic>
      <p:pic>
        <p:nvPicPr>
          <p:cNvPr id="8" name="Google Shape;157;p21" title="j.png">
            <a:extLst>
              <a:ext uri="{FF2B5EF4-FFF2-40B4-BE49-F238E27FC236}">
                <a16:creationId xmlns:a16="http://schemas.microsoft.com/office/drawing/2014/main" id="{DAD73FA0-897C-8E55-E407-6A194F0BA0D3}"/>
              </a:ext>
            </a:extLst>
          </p:cNvPr>
          <p:cNvPicPr preferRelativeResize="0"/>
          <p:nvPr/>
        </p:nvPicPr>
        <p:blipFill>
          <a:blip r:embed="rId6">
            <a:alphaModFix/>
          </a:blip>
          <a:stretch>
            <a:fillRect/>
          </a:stretch>
        </p:blipFill>
        <p:spPr>
          <a:xfrm>
            <a:off x="6477001" y="2259054"/>
            <a:ext cx="1821054" cy="1606363"/>
          </a:xfrm>
          <a:prstGeom prst="rect">
            <a:avLst/>
          </a:prstGeom>
          <a:noFill/>
          <a:ln>
            <a:noFill/>
          </a:ln>
        </p:spPr>
      </p:pic>
    </p:spTree>
    <p:extLst>
      <p:ext uri="{BB962C8B-B14F-4D97-AF65-F5344CB8AC3E}">
        <p14:creationId xmlns:p14="http://schemas.microsoft.com/office/powerpoint/2010/main" val="3694814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D6DBAFE5-A61C-66DC-32B4-F721013B064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A9935F1-2212-03BD-8DB9-672B82D88F7C}"/>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9466F66C-AED8-0B28-D6C1-B0E655B4FD98}"/>
              </a:ext>
            </a:extLst>
          </p:cNvPr>
          <p:cNvSpPr txBox="1"/>
          <p:nvPr/>
        </p:nvSpPr>
        <p:spPr>
          <a:xfrm>
            <a:off x="2286000" y="2417288"/>
            <a:ext cx="4572000" cy="461665"/>
          </a:xfrm>
          <a:prstGeom prst="rect">
            <a:avLst/>
          </a:prstGeom>
          <a:noFill/>
        </p:spPr>
        <p:txBody>
          <a:bodyPr wrap="square">
            <a:spAutoFit/>
          </a:bodyPr>
          <a:lstStyle/>
          <a:p>
            <a:r>
              <a:rPr kumimoji="0" lang="es-CL" sz="2400" b="1" i="0" u="none" strike="noStrike" kern="1200" cap="none" spc="0" normalizeH="0" baseline="0" noProof="0" dirty="0">
                <a:ln>
                  <a:noFill/>
                </a:ln>
                <a:solidFill>
                  <a:srgbClr val="0B4581"/>
                </a:solidFill>
                <a:effectLst/>
                <a:uLnTx/>
                <a:uFillTx/>
                <a:latin typeface="Cambria"/>
                <a:ea typeface="+mj-ea"/>
              </a:rPr>
              <a:t>GESTION DE USUARIOS </a:t>
            </a:r>
            <a:endParaRPr lang="es-CL" dirty="0"/>
          </a:p>
        </p:txBody>
      </p:sp>
      <p:pic>
        <p:nvPicPr>
          <p:cNvPr id="2" name="Imagen 1">
            <a:extLst>
              <a:ext uri="{FF2B5EF4-FFF2-40B4-BE49-F238E27FC236}">
                <a16:creationId xmlns:a16="http://schemas.microsoft.com/office/drawing/2014/main" id="{25A7DF63-CB90-B449-CA22-7C21DD3E0B0B}"/>
              </a:ext>
            </a:extLst>
          </p:cNvPr>
          <p:cNvPicPr>
            <a:picLocks noChangeAspect="1"/>
          </p:cNvPicPr>
          <p:nvPr/>
        </p:nvPicPr>
        <p:blipFill>
          <a:blip r:embed="rId5"/>
          <a:stretch>
            <a:fillRect/>
          </a:stretch>
        </p:blipFill>
        <p:spPr>
          <a:xfrm>
            <a:off x="6747003" y="85603"/>
            <a:ext cx="1511397" cy="1386205"/>
          </a:xfrm>
          <a:prstGeom prst="rect">
            <a:avLst/>
          </a:prstGeom>
        </p:spPr>
      </p:pic>
    </p:spTree>
    <p:extLst>
      <p:ext uri="{BB962C8B-B14F-4D97-AF65-F5344CB8AC3E}">
        <p14:creationId xmlns:p14="http://schemas.microsoft.com/office/powerpoint/2010/main" val="2167141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C426AF98-CD91-0771-F4FE-39B6D6DAE050}"/>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1074B3D-4B58-FE01-B622-E4457E312D53}"/>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F99D8E51-BAD6-9DF6-DC2C-EB5CB16CD397}"/>
              </a:ext>
            </a:extLst>
          </p:cNvPr>
          <p:cNvSpPr txBox="1"/>
          <p:nvPr/>
        </p:nvSpPr>
        <p:spPr>
          <a:xfrm>
            <a:off x="1947109" y="280274"/>
            <a:ext cx="5249782" cy="830997"/>
          </a:xfrm>
          <a:prstGeom prst="rect">
            <a:avLst/>
          </a:prstGeom>
          <a:noFill/>
        </p:spPr>
        <p:txBody>
          <a:bodyPr wrap="square">
            <a:spAutoFit/>
          </a:bodyPr>
          <a:lstStyle/>
          <a:p>
            <a:pPr algn="ctr"/>
            <a:r>
              <a:rPr lang="es-CL" sz="2400" b="1" kern="1200" dirty="0">
                <a:solidFill>
                  <a:srgbClr val="0B4581"/>
                </a:solidFill>
                <a:latin typeface="Cambria"/>
                <a:ea typeface="+mj-ea"/>
              </a:rPr>
              <a:t>OIRS </a:t>
            </a:r>
          </a:p>
          <a:p>
            <a:pPr algn="ctr"/>
            <a:r>
              <a:rPr lang="es-CL" sz="2400" b="1" kern="1200" dirty="0">
                <a:solidFill>
                  <a:srgbClr val="0B4581"/>
                </a:solidFill>
                <a:latin typeface="Cambria"/>
                <a:ea typeface="+mj-ea"/>
              </a:rPr>
              <a:t>SOLICITUDES CIUDADANAS </a:t>
            </a:r>
            <a:endParaRPr lang="es-CL" dirty="0"/>
          </a:p>
        </p:txBody>
      </p:sp>
      <p:pic>
        <p:nvPicPr>
          <p:cNvPr id="4" name="Imagen 3">
            <a:extLst>
              <a:ext uri="{FF2B5EF4-FFF2-40B4-BE49-F238E27FC236}">
                <a16:creationId xmlns:a16="http://schemas.microsoft.com/office/drawing/2014/main" id="{6F25D44C-8E5E-1C7A-01EF-7F23A28C41A3}"/>
              </a:ext>
            </a:extLst>
          </p:cNvPr>
          <p:cNvPicPr>
            <a:picLocks noChangeAspect="1"/>
          </p:cNvPicPr>
          <p:nvPr/>
        </p:nvPicPr>
        <p:blipFill>
          <a:blip r:embed="rId5"/>
          <a:stretch>
            <a:fillRect/>
          </a:stretch>
        </p:blipFill>
        <p:spPr>
          <a:xfrm>
            <a:off x="316309" y="1288295"/>
            <a:ext cx="4425516" cy="2566910"/>
          </a:xfrm>
          <a:prstGeom prst="rect">
            <a:avLst/>
          </a:prstGeom>
        </p:spPr>
      </p:pic>
      <p:pic>
        <p:nvPicPr>
          <p:cNvPr id="5" name="Imagen 4">
            <a:extLst>
              <a:ext uri="{FF2B5EF4-FFF2-40B4-BE49-F238E27FC236}">
                <a16:creationId xmlns:a16="http://schemas.microsoft.com/office/drawing/2014/main" id="{02F2A57B-7822-C599-0841-584177F3D79D}"/>
              </a:ext>
            </a:extLst>
          </p:cNvPr>
          <p:cNvPicPr>
            <a:picLocks noChangeAspect="1"/>
          </p:cNvPicPr>
          <p:nvPr/>
        </p:nvPicPr>
        <p:blipFill>
          <a:blip r:embed="rId6"/>
          <a:stretch>
            <a:fillRect/>
          </a:stretch>
        </p:blipFill>
        <p:spPr>
          <a:xfrm>
            <a:off x="4811487" y="2571750"/>
            <a:ext cx="4016204" cy="2329499"/>
          </a:xfrm>
          <a:prstGeom prst="rect">
            <a:avLst/>
          </a:prstGeom>
        </p:spPr>
      </p:pic>
      <p:sp>
        <p:nvSpPr>
          <p:cNvPr id="7" name="Flecha: hacia abajo 6">
            <a:extLst>
              <a:ext uri="{FF2B5EF4-FFF2-40B4-BE49-F238E27FC236}">
                <a16:creationId xmlns:a16="http://schemas.microsoft.com/office/drawing/2014/main" id="{9DE0AF14-D8F4-60C2-226C-68C28E4B2721}"/>
              </a:ext>
            </a:extLst>
          </p:cNvPr>
          <p:cNvSpPr/>
          <p:nvPr/>
        </p:nvSpPr>
        <p:spPr>
          <a:xfrm rot="5400000">
            <a:off x="8529818" y="3834424"/>
            <a:ext cx="277091" cy="318654"/>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CL"/>
          </a:p>
        </p:txBody>
      </p:sp>
      <p:cxnSp>
        <p:nvCxnSpPr>
          <p:cNvPr id="10" name="Conector recto 9">
            <a:extLst>
              <a:ext uri="{FF2B5EF4-FFF2-40B4-BE49-F238E27FC236}">
                <a16:creationId xmlns:a16="http://schemas.microsoft.com/office/drawing/2014/main" id="{C97B7432-0253-C3BE-3262-8598F00CC177}"/>
              </a:ext>
            </a:extLst>
          </p:cNvPr>
          <p:cNvCxnSpPr/>
          <p:nvPr/>
        </p:nvCxnSpPr>
        <p:spPr>
          <a:xfrm flipV="1">
            <a:off x="5361708" y="3332018"/>
            <a:ext cx="422564" cy="71022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419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1C68F994-1EC2-B648-2DCB-FDF6449DA1C5}"/>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2BA7157-C79C-1F29-46C9-9EF738750DA8}"/>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171785F7-949C-5EB8-A6EE-FC11B24F9799}"/>
              </a:ext>
            </a:extLst>
          </p:cNvPr>
          <p:cNvSpPr txBox="1"/>
          <p:nvPr/>
        </p:nvSpPr>
        <p:spPr>
          <a:xfrm>
            <a:off x="1741241" y="589244"/>
            <a:ext cx="5249782" cy="461665"/>
          </a:xfrm>
          <a:prstGeom prst="rect">
            <a:avLst/>
          </a:prstGeom>
          <a:noFill/>
        </p:spPr>
        <p:txBody>
          <a:bodyPr wrap="square">
            <a:spAutoFit/>
          </a:bodyPr>
          <a:lstStyle/>
          <a:p>
            <a:pPr algn="ctr"/>
            <a:r>
              <a:rPr lang="es-CL" sz="2400" b="1" kern="1200" dirty="0">
                <a:solidFill>
                  <a:srgbClr val="0B4581"/>
                </a:solidFill>
                <a:latin typeface="Cambria"/>
                <a:ea typeface="+mj-ea"/>
              </a:rPr>
              <a:t>     SATISFACCION USUARIA</a:t>
            </a:r>
            <a:endParaRPr lang="es-CL" dirty="0"/>
          </a:p>
        </p:txBody>
      </p:sp>
      <p:sp>
        <p:nvSpPr>
          <p:cNvPr id="2" name="CuadroTexto 1">
            <a:extLst>
              <a:ext uri="{FF2B5EF4-FFF2-40B4-BE49-F238E27FC236}">
                <a16:creationId xmlns:a16="http://schemas.microsoft.com/office/drawing/2014/main" id="{C1E9DB76-A817-40C1-7449-DACBADB8F89B}"/>
              </a:ext>
            </a:extLst>
          </p:cNvPr>
          <p:cNvSpPr txBox="1"/>
          <p:nvPr/>
        </p:nvSpPr>
        <p:spPr>
          <a:xfrm>
            <a:off x="1947109" y="206750"/>
            <a:ext cx="5249782" cy="461665"/>
          </a:xfrm>
          <a:prstGeom prst="rect">
            <a:avLst/>
          </a:prstGeom>
          <a:noFill/>
        </p:spPr>
        <p:txBody>
          <a:bodyPr wrap="square">
            <a:spAutoFit/>
          </a:bodyPr>
          <a:lstStyle/>
          <a:p>
            <a:pPr algn="ctr"/>
            <a:r>
              <a:rPr lang="es-CL" sz="2400" b="1" kern="1200" dirty="0">
                <a:solidFill>
                  <a:srgbClr val="0B4581"/>
                </a:solidFill>
                <a:latin typeface="Cambria"/>
                <a:ea typeface="+mj-ea"/>
              </a:rPr>
              <a:t>PARTICIPACION SOCIAL </a:t>
            </a:r>
            <a:endParaRPr lang="es-CL" dirty="0"/>
          </a:p>
        </p:txBody>
      </p:sp>
      <p:graphicFrame>
        <p:nvGraphicFramePr>
          <p:cNvPr id="6" name="Gráfico 5">
            <a:extLst>
              <a:ext uri="{FF2B5EF4-FFF2-40B4-BE49-F238E27FC236}">
                <a16:creationId xmlns:a16="http://schemas.microsoft.com/office/drawing/2014/main" id="{74158B5C-E2A9-3BD2-C005-E4BF7C8C30EE}"/>
              </a:ext>
            </a:extLst>
          </p:cNvPr>
          <p:cNvGraphicFramePr>
            <a:graphicFrameLocks/>
          </p:cNvGraphicFramePr>
          <p:nvPr>
            <p:extLst>
              <p:ext uri="{D42A27DB-BD31-4B8C-83A1-F6EECF244321}">
                <p14:modId xmlns:p14="http://schemas.microsoft.com/office/powerpoint/2010/main" val="2788005273"/>
              </p:ext>
            </p:extLst>
          </p:nvPr>
        </p:nvGraphicFramePr>
        <p:xfrm>
          <a:off x="526473" y="1112943"/>
          <a:ext cx="8077200" cy="3441313"/>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139853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ACD4ACBE-D593-AAE5-A454-302447CBBFE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B7F1FFAA-780B-D669-6305-5F664F2C1F5F}"/>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5402068D-2E01-BD7A-3236-D3EB46D95AD4}"/>
              </a:ext>
            </a:extLst>
          </p:cNvPr>
          <p:cNvSpPr txBox="1"/>
          <p:nvPr/>
        </p:nvSpPr>
        <p:spPr>
          <a:xfrm>
            <a:off x="1741241" y="730449"/>
            <a:ext cx="5249782" cy="461665"/>
          </a:xfrm>
          <a:prstGeom prst="rect">
            <a:avLst/>
          </a:prstGeom>
          <a:noFill/>
        </p:spPr>
        <p:txBody>
          <a:bodyPr wrap="square">
            <a:spAutoFit/>
          </a:bodyPr>
          <a:lstStyle/>
          <a:p>
            <a:pPr algn="ctr"/>
            <a:r>
              <a:rPr lang="es-CL" sz="2400" b="1" kern="1200" dirty="0">
                <a:solidFill>
                  <a:srgbClr val="0B4581"/>
                </a:solidFill>
                <a:latin typeface="Cambria"/>
                <a:ea typeface="+mj-ea"/>
              </a:rPr>
              <a:t>     SATISFACCION USUARIA</a:t>
            </a:r>
            <a:endParaRPr lang="es-CL" dirty="0"/>
          </a:p>
        </p:txBody>
      </p:sp>
      <p:sp>
        <p:nvSpPr>
          <p:cNvPr id="2" name="CuadroTexto 1">
            <a:extLst>
              <a:ext uri="{FF2B5EF4-FFF2-40B4-BE49-F238E27FC236}">
                <a16:creationId xmlns:a16="http://schemas.microsoft.com/office/drawing/2014/main" id="{CBEEA69D-2ECD-81FC-AF81-C3640EB6D44B}"/>
              </a:ext>
            </a:extLst>
          </p:cNvPr>
          <p:cNvSpPr txBox="1"/>
          <p:nvPr/>
        </p:nvSpPr>
        <p:spPr>
          <a:xfrm>
            <a:off x="1947109" y="274528"/>
            <a:ext cx="5249782" cy="461665"/>
          </a:xfrm>
          <a:prstGeom prst="rect">
            <a:avLst/>
          </a:prstGeom>
          <a:noFill/>
        </p:spPr>
        <p:txBody>
          <a:bodyPr wrap="square">
            <a:spAutoFit/>
          </a:bodyPr>
          <a:lstStyle/>
          <a:p>
            <a:pPr algn="ctr"/>
            <a:r>
              <a:rPr lang="es-CL" sz="2400" b="1" kern="1200" dirty="0">
                <a:solidFill>
                  <a:srgbClr val="0B4581"/>
                </a:solidFill>
                <a:latin typeface="Cambria"/>
                <a:ea typeface="+mj-ea"/>
              </a:rPr>
              <a:t>PARTICIPACION SOCIAL </a:t>
            </a:r>
            <a:endParaRPr lang="es-CL" dirty="0"/>
          </a:p>
        </p:txBody>
      </p:sp>
      <p:graphicFrame>
        <p:nvGraphicFramePr>
          <p:cNvPr id="9" name="Tabla 8">
            <a:extLst>
              <a:ext uri="{FF2B5EF4-FFF2-40B4-BE49-F238E27FC236}">
                <a16:creationId xmlns:a16="http://schemas.microsoft.com/office/drawing/2014/main" id="{C35ADE41-6654-5196-8A00-73BC1DE8ED73}"/>
              </a:ext>
            </a:extLst>
          </p:cNvPr>
          <p:cNvGraphicFramePr>
            <a:graphicFrameLocks noGrp="1"/>
          </p:cNvGraphicFramePr>
          <p:nvPr>
            <p:extLst>
              <p:ext uri="{D42A27DB-BD31-4B8C-83A1-F6EECF244321}">
                <p14:modId xmlns:p14="http://schemas.microsoft.com/office/powerpoint/2010/main" val="2541894930"/>
              </p:ext>
            </p:extLst>
          </p:nvPr>
        </p:nvGraphicFramePr>
        <p:xfrm>
          <a:off x="419716" y="1323110"/>
          <a:ext cx="3054786" cy="3255815"/>
        </p:xfrm>
        <a:graphic>
          <a:graphicData uri="http://schemas.openxmlformats.org/drawingml/2006/table">
            <a:tbl>
              <a:tblPr>
                <a:tableStyleId>{5C22544A-7EE6-4342-B048-85BDC9FD1C3A}</a:tableStyleId>
              </a:tblPr>
              <a:tblGrid>
                <a:gridCol w="316324">
                  <a:extLst>
                    <a:ext uri="{9D8B030D-6E8A-4147-A177-3AD203B41FA5}">
                      <a16:colId xmlns:a16="http://schemas.microsoft.com/office/drawing/2014/main" val="853099757"/>
                    </a:ext>
                  </a:extLst>
                </a:gridCol>
                <a:gridCol w="2738462">
                  <a:extLst>
                    <a:ext uri="{9D8B030D-6E8A-4147-A177-3AD203B41FA5}">
                      <a16:colId xmlns:a16="http://schemas.microsoft.com/office/drawing/2014/main" val="501731307"/>
                    </a:ext>
                  </a:extLst>
                </a:gridCol>
              </a:tblGrid>
              <a:tr h="356268">
                <a:tc>
                  <a:txBody>
                    <a:bodyPr/>
                    <a:lstStyle/>
                    <a:p>
                      <a:pPr algn="l" fontAlgn="ctr"/>
                      <a:r>
                        <a:rPr lang="es-CL" sz="800" u="none" strike="noStrike">
                          <a:effectLst/>
                        </a:rPr>
                        <a:t>4.1</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El personal que la atendio portaba su credencial de identificacion visible hacia el usuario. </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2539634685"/>
                  </a:ext>
                </a:extLst>
              </a:tr>
              <a:tr h="414221">
                <a:tc>
                  <a:txBody>
                    <a:bodyPr/>
                    <a:lstStyle/>
                    <a:p>
                      <a:pPr algn="l" fontAlgn="ctr"/>
                      <a:r>
                        <a:rPr lang="es-CL" sz="800" u="none" strike="noStrike">
                          <a:effectLst/>
                        </a:rPr>
                        <a:t>4.2</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Ud. Fue llamado/a por su nombre y atendido/a con amabilidad, dignidad y respoeto. </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1972528482"/>
                  </a:ext>
                </a:extLst>
              </a:tr>
              <a:tr h="414221">
                <a:tc>
                  <a:txBody>
                    <a:bodyPr/>
                    <a:lstStyle/>
                    <a:p>
                      <a:pPr algn="l" fontAlgn="ctr"/>
                      <a:r>
                        <a:rPr lang="es-CL" sz="800" u="none" strike="noStrike">
                          <a:effectLst/>
                        </a:rPr>
                        <a:t>4.3</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fue resguardada su provacidad al interior del establecimiento de salud.</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1382826738"/>
                  </a:ext>
                </a:extLst>
              </a:tr>
              <a:tr h="414221">
                <a:tc>
                  <a:txBody>
                    <a:bodyPr/>
                    <a:lstStyle/>
                    <a:p>
                      <a:pPr algn="l" fontAlgn="ctr"/>
                      <a:r>
                        <a:rPr lang="es-CL" sz="800" u="none" strike="noStrike">
                          <a:effectLst/>
                        </a:rPr>
                        <a:t>4.4</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como evalua el sistema de visitas, acompañamiento y asistencia espiritual entregada en este establecimiento. </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3326088085"/>
                  </a:ext>
                </a:extLst>
              </a:tr>
              <a:tr h="414221">
                <a:tc>
                  <a:txBody>
                    <a:bodyPr/>
                    <a:lstStyle/>
                    <a:p>
                      <a:pPr algn="l" fontAlgn="ctr"/>
                      <a:r>
                        <a:rPr lang="es-CL" sz="800" u="none" strike="noStrike">
                          <a:effectLst/>
                        </a:rPr>
                        <a:t>4.5</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como calica el acceso y oportunidad para realizar consultas, solicitudes y/o reclamos, respecto de su atencion de salud. </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4152962535"/>
                  </a:ext>
                </a:extLst>
              </a:tr>
              <a:tr h="414221">
                <a:tc>
                  <a:txBody>
                    <a:bodyPr/>
                    <a:lstStyle/>
                    <a:p>
                      <a:pPr algn="l" fontAlgn="ctr"/>
                      <a:r>
                        <a:rPr lang="es-CL" sz="800" u="none" strike="noStrike">
                          <a:effectLst/>
                        </a:rPr>
                        <a:t>4.6</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a:effectLst/>
                        </a:rPr>
                        <a:t>como califica la informacion recibida sobre su estado y/o situacion de salud, por parte del medico que lo atendio. </a:t>
                      </a:r>
                      <a:endParaRPr lang="es-ES" sz="700" b="1" i="0" u="none" strike="noStrike">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1269057496"/>
                  </a:ext>
                </a:extLst>
              </a:tr>
              <a:tr h="414221">
                <a:tc>
                  <a:txBody>
                    <a:bodyPr/>
                    <a:lstStyle/>
                    <a:p>
                      <a:pPr algn="l" fontAlgn="ctr"/>
                      <a:r>
                        <a:rPr lang="es-CL" sz="800" u="none" strike="noStrike">
                          <a:effectLst/>
                        </a:rPr>
                        <a:t>4.7</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dirty="0">
                          <a:effectLst/>
                        </a:rPr>
                        <a:t>El establecimiento le informo sobre la posibilidad de aceptar o rechazar cualquier tratamiento y solicitar el alta voluntaria, si así lo desea. </a:t>
                      </a:r>
                      <a:endParaRPr lang="es-ES" sz="700" b="1" i="0" u="none" strike="noStrike" dirty="0">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663292818"/>
                  </a:ext>
                </a:extLst>
              </a:tr>
              <a:tr h="414221">
                <a:tc>
                  <a:txBody>
                    <a:bodyPr/>
                    <a:lstStyle/>
                    <a:p>
                      <a:pPr algn="l" fontAlgn="ctr"/>
                      <a:r>
                        <a:rPr lang="es-CL" sz="800" u="none" strike="noStrike">
                          <a:effectLst/>
                        </a:rPr>
                        <a:t>4.8</a:t>
                      </a:r>
                      <a:endParaRPr lang="es-CL" sz="800" b="1" i="0" u="none" strike="noStrike">
                        <a:solidFill>
                          <a:srgbClr val="000000"/>
                        </a:solidFill>
                        <a:effectLst/>
                        <a:latin typeface="Calibri" panose="020F0502020204030204" pitchFamily="34" charset="0"/>
                      </a:endParaRPr>
                    </a:p>
                  </a:txBody>
                  <a:tcPr marL="6778" marR="6778" marT="6778" marB="0" anchor="ctr"/>
                </a:tc>
                <a:tc>
                  <a:txBody>
                    <a:bodyPr/>
                    <a:lstStyle/>
                    <a:p>
                      <a:pPr algn="l" fontAlgn="ctr"/>
                      <a:r>
                        <a:rPr lang="es-ES" sz="700" u="none" strike="noStrike" dirty="0">
                          <a:effectLst/>
                        </a:rPr>
                        <a:t>El establecimiento le informo sobre los costos asociados a su atención de salud. </a:t>
                      </a:r>
                      <a:endParaRPr lang="es-ES" sz="700" b="1" i="0" u="none" strike="noStrike" dirty="0">
                        <a:solidFill>
                          <a:srgbClr val="000000"/>
                        </a:solidFill>
                        <a:effectLst/>
                        <a:latin typeface="Calibri Light" panose="020F0302020204030204" pitchFamily="34" charset="0"/>
                      </a:endParaRPr>
                    </a:p>
                  </a:txBody>
                  <a:tcPr marL="6778" marR="6778" marT="6778" marB="0" anchor="ctr"/>
                </a:tc>
                <a:extLst>
                  <a:ext uri="{0D108BD9-81ED-4DB2-BD59-A6C34878D82A}">
                    <a16:rowId xmlns:a16="http://schemas.microsoft.com/office/drawing/2014/main" val="3660970719"/>
                  </a:ext>
                </a:extLst>
              </a:tr>
            </a:tbl>
          </a:graphicData>
        </a:graphic>
      </p:graphicFrame>
      <p:pic>
        <p:nvPicPr>
          <p:cNvPr id="10" name="Imagen 9">
            <a:extLst>
              <a:ext uri="{FF2B5EF4-FFF2-40B4-BE49-F238E27FC236}">
                <a16:creationId xmlns:a16="http://schemas.microsoft.com/office/drawing/2014/main" id="{44E92B0B-EE86-B8C8-1D80-DFB47A82878A}"/>
              </a:ext>
            </a:extLst>
          </p:cNvPr>
          <p:cNvPicPr>
            <a:picLocks noChangeAspect="1"/>
          </p:cNvPicPr>
          <p:nvPr/>
        </p:nvPicPr>
        <p:blipFill>
          <a:blip r:embed="rId5"/>
          <a:stretch>
            <a:fillRect/>
          </a:stretch>
        </p:blipFill>
        <p:spPr>
          <a:xfrm>
            <a:off x="3575105" y="1360190"/>
            <a:ext cx="4584589" cy="3197954"/>
          </a:xfrm>
          <a:prstGeom prst="rect">
            <a:avLst/>
          </a:prstGeom>
        </p:spPr>
      </p:pic>
      <p:sp>
        <p:nvSpPr>
          <p:cNvPr id="4" name="Estrella: 7 puntas 3">
            <a:extLst>
              <a:ext uri="{FF2B5EF4-FFF2-40B4-BE49-F238E27FC236}">
                <a16:creationId xmlns:a16="http://schemas.microsoft.com/office/drawing/2014/main" id="{AA41767F-C582-2E91-2530-D8FF1B88E739}"/>
              </a:ext>
            </a:extLst>
          </p:cNvPr>
          <p:cNvSpPr/>
          <p:nvPr/>
        </p:nvSpPr>
        <p:spPr>
          <a:xfrm>
            <a:off x="7196891" y="412361"/>
            <a:ext cx="1607127" cy="1413164"/>
          </a:xfrm>
          <a:prstGeom prst="star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CL"/>
          </a:p>
        </p:txBody>
      </p:sp>
      <p:sp>
        <p:nvSpPr>
          <p:cNvPr id="5" name="CuadroTexto 4">
            <a:extLst>
              <a:ext uri="{FF2B5EF4-FFF2-40B4-BE49-F238E27FC236}">
                <a16:creationId xmlns:a16="http://schemas.microsoft.com/office/drawing/2014/main" id="{D66DC9AC-E100-C0CC-48FA-9188BBD910C4}"/>
              </a:ext>
            </a:extLst>
          </p:cNvPr>
          <p:cNvSpPr txBox="1"/>
          <p:nvPr/>
        </p:nvSpPr>
        <p:spPr>
          <a:xfrm>
            <a:off x="7753180" y="900516"/>
            <a:ext cx="663456" cy="461665"/>
          </a:xfrm>
          <a:prstGeom prst="rect">
            <a:avLst/>
          </a:prstGeom>
          <a:noFill/>
        </p:spPr>
        <p:txBody>
          <a:bodyPr wrap="square" rtlCol="0">
            <a:spAutoFit/>
          </a:bodyPr>
          <a:lstStyle/>
          <a:p>
            <a:r>
              <a:rPr lang="es-ES" sz="2400" dirty="0"/>
              <a:t>6,1</a:t>
            </a:r>
            <a:endParaRPr lang="es-CL" sz="2400" dirty="0"/>
          </a:p>
        </p:txBody>
      </p:sp>
    </p:spTree>
    <p:extLst>
      <p:ext uri="{BB962C8B-B14F-4D97-AF65-F5344CB8AC3E}">
        <p14:creationId xmlns:p14="http://schemas.microsoft.com/office/powerpoint/2010/main" val="3488003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CB4F23DE-0B57-5C06-8E91-A2478CB99C85}"/>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275300E-5532-8BAF-AE6E-8226FC1CF05B}"/>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1500213A-BB06-C94D-5E25-FED116EBE1FD}"/>
              </a:ext>
            </a:extLst>
          </p:cNvPr>
          <p:cNvSpPr txBox="1"/>
          <p:nvPr/>
        </p:nvSpPr>
        <p:spPr>
          <a:xfrm>
            <a:off x="1947109" y="314950"/>
            <a:ext cx="5249782" cy="830997"/>
          </a:xfrm>
          <a:prstGeom prst="rect">
            <a:avLst/>
          </a:prstGeom>
          <a:noFill/>
        </p:spPr>
        <p:txBody>
          <a:bodyPr wrap="square">
            <a:spAutoFit/>
          </a:bodyPr>
          <a:lstStyle/>
          <a:p>
            <a:pPr algn="ctr"/>
            <a:r>
              <a:rPr lang="es-CL" sz="2400" b="1" kern="1200" dirty="0">
                <a:solidFill>
                  <a:srgbClr val="0B4581"/>
                </a:solidFill>
                <a:latin typeface="Cambria"/>
                <a:ea typeface="+mj-ea"/>
              </a:rPr>
              <a:t>CONSEJO CONSULTIVO DE USUARIOS Y VOLUNTARIADO </a:t>
            </a:r>
            <a:endParaRPr lang="es-CL" dirty="0"/>
          </a:p>
        </p:txBody>
      </p:sp>
      <p:pic>
        <p:nvPicPr>
          <p:cNvPr id="4" name="Imagen 3">
            <a:extLst>
              <a:ext uri="{FF2B5EF4-FFF2-40B4-BE49-F238E27FC236}">
                <a16:creationId xmlns:a16="http://schemas.microsoft.com/office/drawing/2014/main" id="{588012D4-8B1A-6A30-A3DA-28ECF6C9CB44}"/>
              </a:ext>
            </a:extLst>
          </p:cNvPr>
          <p:cNvPicPr>
            <a:picLocks noChangeAspect="1"/>
          </p:cNvPicPr>
          <p:nvPr/>
        </p:nvPicPr>
        <p:blipFill>
          <a:blip r:embed="rId5"/>
          <a:stretch>
            <a:fillRect/>
          </a:stretch>
        </p:blipFill>
        <p:spPr>
          <a:xfrm>
            <a:off x="471056" y="1231874"/>
            <a:ext cx="2647758" cy="1489364"/>
          </a:xfrm>
          <a:prstGeom prst="rect">
            <a:avLst/>
          </a:prstGeom>
        </p:spPr>
      </p:pic>
      <p:pic>
        <p:nvPicPr>
          <p:cNvPr id="6" name="Imagen 5">
            <a:extLst>
              <a:ext uri="{FF2B5EF4-FFF2-40B4-BE49-F238E27FC236}">
                <a16:creationId xmlns:a16="http://schemas.microsoft.com/office/drawing/2014/main" id="{D4FDB412-256F-EE03-CB64-050FA92D1751}"/>
              </a:ext>
            </a:extLst>
          </p:cNvPr>
          <p:cNvPicPr>
            <a:picLocks noChangeAspect="1"/>
          </p:cNvPicPr>
          <p:nvPr/>
        </p:nvPicPr>
        <p:blipFill>
          <a:blip r:embed="rId6"/>
          <a:stretch>
            <a:fillRect/>
          </a:stretch>
        </p:blipFill>
        <p:spPr>
          <a:xfrm>
            <a:off x="1447800" y="2966605"/>
            <a:ext cx="1513177" cy="1954642"/>
          </a:xfrm>
          <a:prstGeom prst="rect">
            <a:avLst/>
          </a:prstGeom>
        </p:spPr>
      </p:pic>
      <p:pic>
        <p:nvPicPr>
          <p:cNvPr id="8" name="Imagen 7">
            <a:extLst>
              <a:ext uri="{FF2B5EF4-FFF2-40B4-BE49-F238E27FC236}">
                <a16:creationId xmlns:a16="http://schemas.microsoft.com/office/drawing/2014/main" id="{3AFDAEAE-E047-EF8E-8EA2-814FD6961301}"/>
              </a:ext>
            </a:extLst>
          </p:cNvPr>
          <p:cNvPicPr>
            <a:picLocks noChangeAspect="1"/>
          </p:cNvPicPr>
          <p:nvPr/>
        </p:nvPicPr>
        <p:blipFill>
          <a:blip r:embed="rId7"/>
          <a:stretch>
            <a:fillRect/>
          </a:stretch>
        </p:blipFill>
        <p:spPr>
          <a:xfrm>
            <a:off x="3516746" y="1808019"/>
            <a:ext cx="2508442" cy="1881331"/>
          </a:xfrm>
          <a:prstGeom prst="rect">
            <a:avLst/>
          </a:prstGeom>
        </p:spPr>
      </p:pic>
      <p:pic>
        <p:nvPicPr>
          <p:cNvPr id="10" name="Imagen 9">
            <a:extLst>
              <a:ext uri="{FF2B5EF4-FFF2-40B4-BE49-F238E27FC236}">
                <a16:creationId xmlns:a16="http://schemas.microsoft.com/office/drawing/2014/main" id="{C6BAD34B-0080-C9DE-C8D1-CE2B09F27FF5}"/>
              </a:ext>
            </a:extLst>
          </p:cNvPr>
          <p:cNvPicPr>
            <a:picLocks noChangeAspect="1"/>
          </p:cNvPicPr>
          <p:nvPr/>
        </p:nvPicPr>
        <p:blipFill>
          <a:blip r:embed="rId8"/>
          <a:stretch>
            <a:fillRect/>
          </a:stretch>
        </p:blipFill>
        <p:spPr>
          <a:xfrm>
            <a:off x="6423120" y="1385455"/>
            <a:ext cx="2371725" cy="3162300"/>
          </a:xfrm>
          <a:prstGeom prst="rect">
            <a:avLst/>
          </a:prstGeom>
        </p:spPr>
      </p:pic>
    </p:spTree>
    <p:extLst>
      <p:ext uri="{BB962C8B-B14F-4D97-AF65-F5344CB8AC3E}">
        <p14:creationId xmlns:p14="http://schemas.microsoft.com/office/powerpoint/2010/main" val="2130967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238B86B-F5DA-B490-336E-94214DECBF6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C11C687-CF76-7A13-7C91-A95FE7FB8BCA}"/>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Título 1">
            <a:extLst>
              <a:ext uri="{FF2B5EF4-FFF2-40B4-BE49-F238E27FC236}">
                <a16:creationId xmlns:a16="http://schemas.microsoft.com/office/drawing/2014/main" id="{76D788E6-24A9-2F09-12D5-595AE2AC8939}"/>
              </a:ext>
            </a:extLst>
          </p:cNvPr>
          <p:cNvSpPr txBox="1">
            <a:spLocks/>
          </p:cNvSpPr>
          <p:nvPr/>
        </p:nvSpPr>
        <p:spPr>
          <a:xfrm>
            <a:off x="517641" y="250997"/>
            <a:ext cx="7829945" cy="508728"/>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s-CL" sz="3100" b="1" i="0" u="none" strike="noStrike" kern="1200" cap="none" spc="0" normalizeH="0" baseline="0" noProof="0" dirty="0">
                <a:ln>
                  <a:noFill/>
                </a:ln>
                <a:solidFill>
                  <a:sysClr val="windowText" lastClr="000000">
                    <a:lumMod val="85000"/>
                    <a:lumOff val="15000"/>
                  </a:sysClr>
                </a:solidFill>
                <a:effectLst/>
                <a:uLnTx/>
                <a:uFillTx/>
                <a:latin typeface="Garamond" panose="02020404030301010803"/>
                <a:ea typeface="+mn-ea"/>
                <a:cs typeface="+mn-cs"/>
              </a:rPr>
              <a:t>HITOS</a:t>
            </a:r>
            <a:r>
              <a:rPr kumimoji="0" lang="es-CL" sz="3600" b="0" i="0" u="none" strike="noStrike" kern="1200" cap="none" spc="0" normalizeH="0" baseline="0" noProof="0" dirty="0">
                <a:ln>
                  <a:noFill/>
                </a:ln>
                <a:solidFill>
                  <a:sysClr val="windowText" lastClr="000000">
                    <a:lumMod val="85000"/>
                    <a:lumOff val="15000"/>
                  </a:sysClr>
                </a:solidFill>
                <a:effectLst/>
                <a:uLnTx/>
                <a:uFillTx/>
                <a:latin typeface="Garamond" panose="02020404030301010803"/>
                <a:ea typeface="+mn-ea"/>
                <a:cs typeface="+mn-cs"/>
              </a:rPr>
              <a:t> </a:t>
            </a:r>
          </a:p>
        </p:txBody>
      </p:sp>
      <p:sp>
        <p:nvSpPr>
          <p:cNvPr id="4" name="Diagrama de flujo: proceso alternativo 3">
            <a:extLst>
              <a:ext uri="{FF2B5EF4-FFF2-40B4-BE49-F238E27FC236}">
                <a16:creationId xmlns:a16="http://schemas.microsoft.com/office/drawing/2014/main" id="{8CAED1A6-E94D-63C5-5090-B46307C597B8}"/>
              </a:ext>
            </a:extLst>
          </p:cNvPr>
          <p:cNvSpPr/>
          <p:nvPr/>
        </p:nvSpPr>
        <p:spPr>
          <a:xfrm>
            <a:off x="323426" y="959858"/>
            <a:ext cx="3031921" cy="1776138"/>
          </a:xfrm>
          <a:prstGeom prst="flowChartAlternateProcess">
            <a:avLst/>
          </a:prstGeom>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457200" eaLnBrk="1" fontAlgn="auto" latinLnBrk="0" hangingPunct="1">
              <a:lnSpc>
                <a:spcPct val="107000"/>
              </a:lnSpc>
              <a:spcBef>
                <a:spcPts val="0"/>
              </a:spcBef>
              <a:spcAft>
                <a:spcPts val="800"/>
              </a:spcAft>
              <a:buClrTx/>
              <a:buSzTx/>
              <a:buFontTx/>
              <a:buNone/>
              <a:tabLst/>
              <a:defRPr/>
            </a:pPr>
            <a:r>
              <a:rPr kumimoji="0" lang="es-CL"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Por proyecto de </a:t>
            </a:r>
            <a:r>
              <a:rPr lang="es-CL" b="1" kern="100" dirty="0">
                <a:solidFill>
                  <a:prstClr val="black"/>
                </a:solidFill>
                <a:latin typeface="Calibri" panose="020F0502020204030204" pitchFamily="34" charset="0"/>
                <a:ea typeface="Calibri" panose="020F0502020204030204" pitchFamily="34" charset="0"/>
                <a:cs typeface="Times New Roman" panose="02020603050405020304" pitchFamily="18" charset="0"/>
              </a:rPr>
              <a:t>C</a:t>
            </a:r>
            <a:r>
              <a:rPr kumimoji="0" lang="es-CL" b="1" i="0" u="none" strike="noStrike" kern="1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onsejo</a:t>
            </a:r>
            <a:r>
              <a:rPr kumimoji="0" lang="es-CL"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lang="es-CL" b="1" kern="100" dirty="0">
                <a:solidFill>
                  <a:prstClr val="black"/>
                </a:solidFill>
                <a:latin typeface="Calibri" panose="020F0502020204030204" pitchFamily="34" charset="0"/>
                <a:ea typeface="Calibri" panose="020F0502020204030204" pitchFamily="34" charset="0"/>
                <a:cs typeface="Times New Roman" panose="02020603050405020304" pitchFamily="18" charset="0"/>
              </a:rPr>
              <a:t>C</a:t>
            </a:r>
            <a:r>
              <a:rPr kumimoji="0" lang="es-CL" b="1" i="0" u="none" strike="noStrike" kern="1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onsultivo</a:t>
            </a:r>
            <a:r>
              <a:rPr kumimoji="0" lang="es-CL"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se entregan ayudas técnicas: 3 sillas de ruedas, 2 andadores con asiento y ruedas, 5 cae, 4 andadores articulares y 6 bastones con soporte de antebrazo.</a:t>
            </a:r>
          </a:p>
        </p:txBody>
      </p:sp>
      <p:sp>
        <p:nvSpPr>
          <p:cNvPr id="5" name="Flecha: a la derecha 4">
            <a:extLst>
              <a:ext uri="{FF2B5EF4-FFF2-40B4-BE49-F238E27FC236}">
                <a16:creationId xmlns:a16="http://schemas.microsoft.com/office/drawing/2014/main" id="{5BDFB31A-AF65-05C6-C5F9-967E6218738B}"/>
              </a:ext>
            </a:extLst>
          </p:cNvPr>
          <p:cNvSpPr/>
          <p:nvPr/>
        </p:nvSpPr>
        <p:spPr>
          <a:xfrm>
            <a:off x="3440574" y="1589054"/>
            <a:ext cx="654868" cy="721632"/>
          </a:xfrm>
          <a:prstGeom prst="rightArrow">
            <a:avLst/>
          </a:prstGeom>
          <a:solidFill>
            <a:schemeClr val="accent1">
              <a:lumMod val="75000"/>
            </a:schemeClr>
          </a:solidFill>
          <a:ln w="12700" cap="flat" cmpd="sng" algn="ctr">
            <a:solidFill>
              <a:srgbClr val="4472C4">
                <a:shade val="15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s-CL"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sp>
        <p:nvSpPr>
          <p:cNvPr id="6" name="Diagrama de flujo: proceso alternativo 5">
            <a:extLst>
              <a:ext uri="{FF2B5EF4-FFF2-40B4-BE49-F238E27FC236}">
                <a16:creationId xmlns:a16="http://schemas.microsoft.com/office/drawing/2014/main" id="{119691F5-4B68-653B-61DB-34F67C4B9236}"/>
              </a:ext>
            </a:extLst>
          </p:cNvPr>
          <p:cNvSpPr/>
          <p:nvPr/>
        </p:nvSpPr>
        <p:spPr>
          <a:xfrm>
            <a:off x="295855" y="3235242"/>
            <a:ext cx="3031921" cy="1212067"/>
          </a:xfrm>
          <a:prstGeom prst="flowChartAlternateProcess">
            <a:avLst/>
          </a:prstGeom>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457200" eaLnBrk="1" fontAlgn="auto" latinLnBrk="0" hangingPunct="1">
              <a:lnSpc>
                <a:spcPct val="107000"/>
              </a:lnSpc>
              <a:spcBef>
                <a:spcPts val="0"/>
              </a:spcBef>
              <a:spcAft>
                <a:spcPts val="800"/>
              </a:spcAft>
              <a:buClrTx/>
              <a:buSzTx/>
              <a:buFontTx/>
              <a:buNone/>
              <a:tabLst/>
              <a:defRPr/>
            </a:pPr>
            <a:r>
              <a:rPr kumimoji="0" lang="es-CL"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Por donación de </a:t>
            </a:r>
            <a:r>
              <a:rPr kumimoji="0" lang="es-CL" sz="16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Voluntariado</a:t>
            </a:r>
            <a:r>
              <a:rPr kumimoji="0" lang="es-CL"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se reciben 4.721.- pañales en el año 2024.</a:t>
            </a:r>
          </a:p>
        </p:txBody>
      </p:sp>
      <p:sp>
        <p:nvSpPr>
          <p:cNvPr id="7" name="Flecha: a la derecha 6">
            <a:extLst>
              <a:ext uri="{FF2B5EF4-FFF2-40B4-BE49-F238E27FC236}">
                <a16:creationId xmlns:a16="http://schemas.microsoft.com/office/drawing/2014/main" id="{C85E83BE-59DF-BC71-574C-80519D0A1497}"/>
              </a:ext>
            </a:extLst>
          </p:cNvPr>
          <p:cNvSpPr/>
          <p:nvPr/>
        </p:nvSpPr>
        <p:spPr>
          <a:xfrm>
            <a:off x="3440574" y="3582658"/>
            <a:ext cx="654868" cy="721632"/>
          </a:xfrm>
          <a:prstGeom prst="rightArrow">
            <a:avLst/>
          </a:prstGeom>
          <a:solidFill>
            <a:schemeClr val="accent1">
              <a:lumMod val="75000"/>
            </a:schemeClr>
          </a:solidFill>
          <a:ln w="12700" cap="flat" cmpd="sng" algn="ctr">
            <a:solidFill>
              <a:srgbClr val="4472C4">
                <a:shade val="15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s-CL"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8" name="Imagen 7">
            <a:extLst>
              <a:ext uri="{FF2B5EF4-FFF2-40B4-BE49-F238E27FC236}">
                <a16:creationId xmlns:a16="http://schemas.microsoft.com/office/drawing/2014/main" id="{536F5659-3B54-29EE-EAEC-A80E76F4AE9A}"/>
              </a:ext>
            </a:extLst>
          </p:cNvPr>
          <p:cNvPicPr>
            <a:picLocks noChangeAspect="1"/>
          </p:cNvPicPr>
          <p:nvPr/>
        </p:nvPicPr>
        <p:blipFill>
          <a:blip r:embed="rId5"/>
          <a:stretch>
            <a:fillRect/>
          </a:stretch>
        </p:blipFill>
        <p:spPr>
          <a:xfrm>
            <a:off x="4362709" y="959858"/>
            <a:ext cx="1369221" cy="1950895"/>
          </a:xfrm>
          <a:prstGeom prst="rect">
            <a:avLst/>
          </a:prstGeom>
        </p:spPr>
      </p:pic>
      <p:pic>
        <p:nvPicPr>
          <p:cNvPr id="9" name="Imagen 8">
            <a:extLst>
              <a:ext uri="{FF2B5EF4-FFF2-40B4-BE49-F238E27FC236}">
                <a16:creationId xmlns:a16="http://schemas.microsoft.com/office/drawing/2014/main" id="{1B084253-89AD-494B-8AD0-F519149D9753}"/>
              </a:ext>
            </a:extLst>
          </p:cNvPr>
          <p:cNvPicPr>
            <a:picLocks noChangeAspect="1"/>
          </p:cNvPicPr>
          <p:nvPr/>
        </p:nvPicPr>
        <p:blipFill>
          <a:blip r:embed="rId6"/>
          <a:stretch>
            <a:fillRect/>
          </a:stretch>
        </p:blipFill>
        <p:spPr>
          <a:xfrm>
            <a:off x="4745030" y="3199846"/>
            <a:ext cx="986900" cy="1595077"/>
          </a:xfrm>
          <a:prstGeom prst="rect">
            <a:avLst/>
          </a:prstGeom>
        </p:spPr>
      </p:pic>
      <p:pic>
        <p:nvPicPr>
          <p:cNvPr id="10" name="Picture 6" descr="Andador MaxCare con Ruedas y Asiento">
            <a:extLst>
              <a:ext uri="{FF2B5EF4-FFF2-40B4-BE49-F238E27FC236}">
                <a16:creationId xmlns:a16="http://schemas.microsoft.com/office/drawing/2014/main" id="{B0D3197D-9A17-3FFC-7799-D293FEE8CB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9001" y="620916"/>
            <a:ext cx="1436679" cy="189535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COLCHON ANTIESCARAS DOMUS 1 APEX">
            <a:extLst>
              <a:ext uri="{FF2B5EF4-FFF2-40B4-BE49-F238E27FC236}">
                <a16:creationId xmlns:a16="http://schemas.microsoft.com/office/drawing/2014/main" id="{CC1EE2F7-27CF-7E03-799B-B6AA1387A57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33117" y="1739164"/>
            <a:ext cx="1207033" cy="1776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424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5CB70C4-2F07-7B64-B572-2046BCE586CB}"/>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3F8AA35-4075-4731-B805-D2350D375E1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4466FC52-0655-3FEB-772F-131DED781F1B}"/>
              </a:ext>
            </a:extLst>
          </p:cNvPr>
          <p:cNvSpPr txBox="1"/>
          <p:nvPr/>
        </p:nvSpPr>
        <p:spPr>
          <a:xfrm>
            <a:off x="1960418" y="2031853"/>
            <a:ext cx="4572000" cy="458715"/>
          </a:xfrm>
          <a:prstGeom prst="rect">
            <a:avLst/>
          </a:prstGeom>
          <a:noFill/>
        </p:spPr>
        <p:txBody>
          <a:bodyPr wrap="square">
            <a:spAutoFit/>
          </a:bodyPr>
          <a:lstStyle/>
          <a:p>
            <a:pPr algn="ctr">
              <a:lnSpc>
                <a:spcPct val="107000"/>
              </a:lnSpc>
              <a:spcAft>
                <a:spcPts val="800"/>
              </a:spcAft>
            </a:pPr>
            <a:r>
              <a:rPr lang="es-ES" sz="2400" b="1" kern="1200" dirty="0">
                <a:solidFill>
                  <a:srgbClr val="0B4581"/>
                </a:solidFill>
                <a:latin typeface="Cambria"/>
                <a:ea typeface="+mj-ea"/>
              </a:rPr>
              <a:t>GESTION DE LISTA DE ESPERA</a:t>
            </a:r>
            <a:endParaRPr lang="es-CL" sz="2400" b="1" kern="1200" dirty="0">
              <a:solidFill>
                <a:srgbClr val="0B4581"/>
              </a:solidFill>
              <a:latin typeface="Cambria"/>
              <a:ea typeface="+mj-ea"/>
            </a:endParaRPr>
          </a:p>
        </p:txBody>
      </p:sp>
    </p:spTree>
    <p:extLst>
      <p:ext uri="{BB962C8B-B14F-4D97-AF65-F5344CB8AC3E}">
        <p14:creationId xmlns:p14="http://schemas.microsoft.com/office/powerpoint/2010/main" val="1759350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6861534-FDB1-ADA9-3EFA-68F717A98F80}"/>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8D3833E-A542-0E4B-A593-D98EA09A9E17}"/>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F75A1DA0-FC28-5494-B82A-1485A22F873D}"/>
              </a:ext>
            </a:extLst>
          </p:cNvPr>
          <p:cNvSpPr txBox="1"/>
          <p:nvPr/>
        </p:nvSpPr>
        <p:spPr>
          <a:xfrm>
            <a:off x="2216727" y="417799"/>
            <a:ext cx="4572000" cy="312650"/>
          </a:xfrm>
          <a:prstGeom prst="rect">
            <a:avLst/>
          </a:prstGeom>
          <a:noFill/>
        </p:spPr>
        <p:txBody>
          <a:bodyPr wrap="square">
            <a:spAutoFit/>
          </a:bodyPr>
          <a:lstStyle/>
          <a:p>
            <a:pPr algn="ctr">
              <a:lnSpc>
                <a:spcPct val="107000"/>
              </a:lnSpc>
              <a:spcAft>
                <a:spcPts val="800"/>
              </a:spcAft>
            </a:pPr>
            <a:r>
              <a:rPr lang="es-CL" sz="1400" b="1" u="sng"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LISTA ESPERA CONSULTAS NUEVAS DE ESPECIALIDAD</a:t>
            </a:r>
            <a:endParaRPr lang="es-CL"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4" name="Objeto 3">
            <a:extLst>
              <a:ext uri="{FF2B5EF4-FFF2-40B4-BE49-F238E27FC236}">
                <a16:creationId xmlns:a16="http://schemas.microsoft.com/office/drawing/2014/main" id="{A2D2D57B-21F4-E313-6B4B-76D90D3F671F}"/>
              </a:ext>
            </a:extLst>
          </p:cNvPr>
          <p:cNvGraphicFramePr>
            <a:graphicFrameLocks noChangeAspect="1"/>
          </p:cNvGraphicFramePr>
          <p:nvPr>
            <p:extLst>
              <p:ext uri="{D42A27DB-BD31-4B8C-83A1-F6EECF244321}">
                <p14:modId xmlns:p14="http://schemas.microsoft.com/office/powerpoint/2010/main" val="4200243407"/>
              </p:ext>
            </p:extLst>
          </p:nvPr>
        </p:nvGraphicFramePr>
        <p:xfrm>
          <a:off x="486929" y="574124"/>
          <a:ext cx="8350250" cy="1393825"/>
        </p:xfrm>
        <a:graphic>
          <a:graphicData uri="http://schemas.openxmlformats.org/presentationml/2006/ole">
            <mc:AlternateContent xmlns:mc="http://schemas.openxmlformats.org/markup-compatibility/2006">
              <mc:Choice xmlns:v="urn:schemas-microsoft-com:vml" Requires="v">
                <p:oleObj name="Document" r:id="rId5" imgW="8349595" imgH="1393519" progId="Word.Document.12">
                  <p:embed/>
                </p:oleObj>
              </mc:Choice>
              <mc:Fallback>
                <p:oleObj name="Document" r:id="rId5" imgW="8349595" imgH="1393519" progId="Word.Document.12">
                  <p:embed/>
                  <p:pic>
                    <p:nvPicPr>
                      <p:cNvPr id="0" name=""/>
                      <p:cNvPicPr/>
                      <p:nvPr/>
                    </p:nvPicPr>
                    <p:blipFill>
                      <a:blip r:embed="rId6"/>
                      <a:stretch>
                        <a:fillRect/>
                      </a:stretch>
                    </p:blipFill>
                    <p:spPr>
                      <a:xfrm>
                        <a:off x="486929" y="574124"/>
                        <a:ext cx="8350250" cy="1393825"/>
                      </a:xfrm>
                      <a:prstGeom prst="rect">
                        <a:avLst/>
                      </a:prstGeom>
                    </p:spPr>
                  </p:pic>
                </p:oleObj>
              </mc:Fallback>
            </mc:AlternateContent>
          </a:graphicData>
        </a:graphic>
      </p:graphicFrame>
      <p:sp>
        <p:nvSpPr>
          <p:cNvPr id="8" name="CuadroTexto 7">
            <a:extLst>
              <a:ext uri="{FF2B5EF4-FFF2-40B4-BE49-F238E27FC236}">
                <a16:creationId xmlns:a16="http://schemas.microsoft.com/office/drawing/2014/main" id="{DC47F328-335C-6EBC-CFBD-CB24092FE05B}"/>
              </a:ext>
            </a:extLst>
          </p:cNvPr>
          <p:cNvSpPr txBox="1"/>
          <p:nvPr/>
        </p:nvSpPr>
        <p:spPr>
          <a:xfrm>
            <a:off x="514638" y="2179692"/>
            <a:ext cx="7197437" cy="312650"/>
          </a:xfrm>
          <a:prstGeom prst="rect">
            <a:avLst/>
          </a:prstGeom>
          <a:noFill/>
        </p:spPr>
        <p:txBody>
          <a:bodyPr wrap="square">
            <a:spAutoFit/>
          </a:bodyPr>
          <a:lstStyle/>
          <a:p>
            <a:pPr>
              <a:lnSpc>
                <a:spcPct val="107000"/>
              </a:lnSpc>
              <a:spcAft>
                <a:spcPts val="800"/>
              </a:spcAft>
            </a:pPr>
            <a:r>
              <a:rPr lang="es-CL" sz="1400" b="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RESOLUCION DE INGRESOS DEL PERCENTIL 75, CORTE AL 31 DICIEMBRE 2024.-</a:t>
            </a:r>
            <a:endParaRPr lang="es-C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9" name="Tabla 8">
            <a:extLst>
              <a:ext uri="{FF2B5EF4-FFF2-40B4-BE49-F238E27FC236}">
                <a16:creationId xmlns:a16="http://schemas.microsoft.com/office/drawing/2014/main" id="{E8830D08-875E-5825-823F-29FD71317146}"/>
              </a:ext>
            </a:extLst>
          </p:cNvPr>
          <p:cNvGraphicFramePr>
            <a:graphicFrameLocks noGrp="1"/>
          </p:cNvGraphicFramePr>
          <p:nvPr>
            <p:extLst>
              <p:ext uri="{D42A27DB-BD31-4B8C-83A1-F6EECF244321}">
                <p14:modId xmlns:p14="http://schemas.microsoft.com/office/powerpoint/2010/main" val="1411069117"/>
              </p:ext>
            </p:extLst>
          </p:nvPr>
        </p:nvGraphicFramePr>
        <p:xfrm>
          <a:off x="596755" y="2704085"/>
          <a:ext cx="7950489" cy="1229508"/>
        </p:xfrm>
        <a:graphic>
          <a:graphicData uri="http://schemas.openxmlformats.org/drawingml/2006/table">
            <a:tbl>
              <a:tblPr firstRow="1" firstCol="1" bandRow="1">
                <a:tableStyleId>{5C22544A-7EE6-4342-B048-85BDC9FD1C3A}</a:tableStyleId>
              </a:tblPr>
              <a:tblGrid>
                <a:gridCol w="2877314">
                  <a:extLst>
                    <a:ext uri="{9D8B030D-6E8A-4147-A177-3AD203B41FA5}">
                      <a16:colId xmlns:a16="http://schemas.microsoft.com/office/drawing/2014/main" val="931120559"/>
                    </a:ext>
                  </a:extLst>
                </a:gridCol>
                <a:gridCol w="1419641">
                  <a:extLst>
                    <a:ext uri="{9D8B030D-6E8A-4147-A177-3AD203B41FA5}">
                      <a16:colId xmlns:a16="http://schemas.microsoft.com/office/drawing/2014/main" val="3939924458"/>
                    </a:ext>
                  </a:extLst>
                </a:gridCol>
                <a:gridCol w="1598577">
                  <a:extLst>
                    <a:ext uri="{9D8B030D-6E8A-4147-A177-3AD203B41FA5}">
                      <a16:colId xmlns:a16="http://schemas.microsoft.com/office/drawing/2014/main" val="1269818609"/>
                    </a:ext>
                  </a:extLst>
                </a:gridCol>
                <a:gridCol w="1104789">
                  <a:extLst>
                    <a:ext uri="{9D8B030D-6E8A-4147-A177-3AD203B41FA5}">
                      <a16:colId xmlns:a16="http://schemas.microsoft.com/office/drawing/2014/main" val="3816324802"/>
                    </a:ext>
                  </a:extLst>
                </a:gridCol>
                <a:gridCol w="950168">
                  <a:extLst>
                    <a:ext uri="{9D8B030D-6E8A-4147-A177-3AD203B41FA5}">
                      <a16:colId xmlns:a16="http://schemas.microsoft.com/office/drawing/2014/main" val="1681503940"/>
                    </a:ext>
                  </a:extLst>
                </a:gridCol>
              </a:tblGrid>
              <a:tr h="529886">
                <a:tc>
                  <a:txBody>
                    <a:bodyPr/>
                    <a:lstStyle/>
                    <a:p>
                      <a:pPr algn="ctr">
                        <a:lnSpc>
                          <a:spcPct val="107000"/>
                        </a:lnSpc>
                        <a:spcAft>
                          <a:spcPts val="800"/>
                        </a:spcAft>
                      </a:pPr>
                      <a:r>
                        <a:rPr lang="es-CL" sz="1200" kern="0">
                          <a:effectLst/>
                        </a:rPr>
                        <a:t>Establecimiento</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gridSpan="2">
                  <a:txBody>
                    <a:bodyPr/>
                    <a:lstStyle/>
                    <a:p>
                      <a:pPr algn="ctr">
                        <a:lnSpc>
                          <a:spcPct val="107000"/>
                        </a:lnSpc>
                        <a:spcAft>
                          <a:spcPts val="800"/>
                        </a:spcAft>
                      </a:pPr>
                      <a:r>
                        <a:rPr lang="es-CL" sz="1200" kern="0">
                          <a:effectLst/>
                        </a:rPr>
                        <a:t>Personas ingresadas con fecha igual o anterior al 31 de diciembre año 2024 </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hMerge="1">
                  <a:txBody>
                    <a:bodyPr/>
                    <a:lstStyle/>
                    <a:p>
                      <a:endParaRPr lang="es-CL"/>
                    </a:p>
                  </a:txBody>
                  <a:tcPr/>
                </a:tc>
                <a:tc>
                  <a:txBody>
                    <a:bodyPr/>
                    <a:lstStyle/>
                    <a:p>
                      <a:pPr algn="ctr">
                        <a:lnSpc>
                          <a:spcPct val="107000"/>
                        </a:lnSpc>
                        <a:spcAft>
                          <a:spcPts val="800"/>
                        </a:spcAft>
                      </a:pPr>
                      <a:r>
                        <a:rPr lang="es-CL" sz="1200" kern="0" dirty="0">
                          <a:effectLst/>
                        </a:rPr>
                        <a:t>Casos Resueltos toda causal</a:t>
                      </a:r>
                      <a:endParaRPr lang="es-CL"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 de Resolución</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038146860"/>
                  </a:ext>
                </a:extLst>
              </a:tr>
              <a:tr h="237810">
                <a:tc>
                  <a:txBody>
                    <a:bodyPr/>
                    <a:lstStyle/>
                    <a:p>
                      <a:pPr algn="ctr">
                        <a:lnSpc>
                          <a:spcPct val="107000"/>
                        </a:lnSpc>
                        <a:spcAft>
                          <a:spcPts val="800"/>
                        </a:spcAft>
                      </a:pPr>
                      <a:r>
                        <a:rPr lang="es-CL" sz="1200" kern="0">
                          <a:effectLst/>
                        </a:rPr>
                        <a:t> </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 Línea Base</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No resueltas</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 </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 </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990011992"/>
                  </a:ext>
                </a:extLst>
              </a:tr>
              <a:tr h="414419">
                <a:tc>
                  <a:txBody>
                    <a:bodyPr/>
                    <a:lstStyle/>
                    <a:p>
                      <a:pPr algn="just">
                        <a:lnSpc>
                          <a:spcPct val="107000"/>
                        </a:lnSpc>
                        <a:spcAft>
                          <a:spcPts val="800"/>
                        </a:spcAft>
                      </a:pPr>
                      <a:r>
                        <a:rPr lang="es-CL" sz="1200" kern="0">
                          <a:effectLst/>
                        </a:rPr>
                        <a:t>Hospital Juana Ross de E. Peñablanca</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1.958</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1153</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a:effectLst/>
                        </a:rPr>
                        <a:t>805</a:t>
                      </a:r>
                      <a:endParaRPr lang="es-CL"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pPr>
                      <a:r>
                        <a:rPr lang="es-CL" sz="1200" kern="0" dirty="0">
                          <a:effectLst/>
                        </a:rPr>
                        <a:t>41,1%</a:t>
                      </a:r>
                      <a:endParaRPr lang="es-CL"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808397490"/>
                  </a:ext>
                </a:extLst>
              </a:tr>
            </a:tbl>
          </a:graphicData>
        </a:graphic>
      </p:graphicFrame>
      <p:sp>
        <p:nvSpPr>
          <p:cNvPr id="10" name="Marcador de texto 2">
            <a:extLst>
              <a:ext uri="{FF2B5EF4-FFF2-40B4-BE49-F238E27FC236}">
                <a16:creationId xmlns:a16="http://schemas.microsoft.com/office/drawing/2014/main" id="{8F5BE542-4045-9DE5-68D3-D01AD641ADCC}"/>
              </a:ext>
            </a:extLst>
          </p:cNvPr>
          <p:cNvSpPr>
            <a:spLocks noGrp="1"/>
          </p:cNvSpPr>
          <p:nvPr/>
        </p:nvSpPr>
        <p:spPr>
          <a:xfrm>
            <a:off x="417396" y="4201273"/>
            <a:ext cx="8489315" cy="885825"/>
          </a:xfrm>
          <a:prstGeom prst="rect">
            <a:avLst/>
          </a:prstGeom>
        </p:spPr>
        <p:txBody>
          <a:bodyPr vert="horz" wrap="square" lIns="91440" tIns="45720" rIns="91440" bIns="45720" rtlCol="0">
            <a:noAutofit/>
          </a:bodyPr>
          <a:lstStyle/>
          <a:p>
            <a:pPr algn="just">
              <a:lnSpc>
                <a:spcPct val="90000"/>
              </a:lnSpc>
              <a:spcBef>
                <a:spcPts val="1000"/>
              </a:spcBef>
              <a:spcAft>
                <a:spcPts val="800"/>
              </a:spcAft>
            </a:pPr>
            <a:r>
              <a:rPr lang="es-ES"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s-ES" sz="16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El 94,5 % de nuestra lista de espera, corresponde a consultas nuevas de especialidad Otorrino,      mientras el 5,5 % restante corresponde a consultas nuevas de Fisiatría</a:t>
            </a:r>
            <a:r>
              <a:rPr lang="es-ES"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s-C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49162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D8A345B3-1F84-2B84-4B1D-E01B79A5B38F}"/>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6AA02FBE-C448-8BF7-D290-B72FC0F0ED0D}"/>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3" name="Imagen 2">
            <a:extLst>
              <a:ext uri="{FF2B5EF4-FFF2-40B4-BE49-F238E27FC236}">
                <a16:creationId xmlns:a16="http://schemas.microsoft.com/office/drawing/2014/main" id="{F895C5DD-0DDE-EFCF-443C-F47497012DA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4346" y="966029"/>
            <a:ext cx="2706138" cy="1801049"/>
          </a:xfrm>
          <a:prstGeom prst="rect">
            <a:avLst/>
          </a:prstGeom>
        </p:spPr>
      </p:pic>
      <p:pic>
        <p:nvPicPr>
          <p:cNvPr id="4" name="Imagen 3">
            <a:extLst>
              <a:ext uri="{FF2B5EF4-FFF2-40B4-BE49-F238E27FC236}">
                <a16:creationId xmlns:a16="http://schemas.microsoft.com/office/drawing/2014/main" id="{58097036-51C2-92BD-0D89-6BE5910E87D2}"/>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330759" y="862396"/>
            <a:ext cx="4129404" cy="1904682"/>
          </a:xfrm>
          <a:prstGeom prst="rect">
            <a:avLst/>
          </a:prstGeom>
          <a:noFill/>
          <a:ln>
            <a:noFill/>
          </a:ln>
        </p:spPr>
      </p:pic>
      <p:pic>
        <p:nvPicPr>
          <p:cNvPr id="5" name="Imagen 4">
            <a:extLst>
              <a:ext uri="{FF2B5EF4-FFF2-40B4-BE49-F238E27FC236}">
                <a16:creationId xmlns:a16="http://schemas.microsoft.com/office/drawing/2014/main" id="{BE0EFAA9-5BBF-5E2B-D585-B7AE8D3B1D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35453" y="2899026"/>
            <a:ext cx="4473094" cy="2063208"/>
          </a:xfrm>
          <a:prstGeom prst="rect">
            <a:avLst/>
          </a:prstGeom>
        </p:spPr>
      </p:pic>
      <p:sp>
        <p:nvSpPr>
          <p:cNvPr id="7" name="CuadroTexto 6">
            <a:extLst>
              <a:ext uri="{FF2B5EF4-FFF2-40B4-BE49-F238E27FC236}">
                <a16:creationId xmlns:a16="http://schemas.microsoft.com/office/drawing/2014/main" id="{E9831FB4-94A5-B973-81CE-0E4247C352A0}"/>
              </a:ext>
            </a:extLst>
          </p:cNvPr>
          <p:cNvSpPr txBox="1"/>
          <p:nvPr/>
        </p:nvSpPr>
        <p:spPr>
          <a:xfrm>
            <a:off x="2236547" y="232063"/>
            <a:ext cx="4572000" cy="312650"/>
          </a:xfrm>
          <a:prstGeom prst="rect">
            <a:avLst/>
          </a:prstGeom>
          <a:noFill/>
        </p:spPr>
        <p:txBody>
          <a:bodyPr wrap="square">
            <a:spAutoFit/>
          </a:bodyPr>
          <a:lstStyle/>
          <a:p>
            <a:pPr algn="ctr">
              <a:lnSpc>
                <a:spcPct val="107000"/>
              </a:lnSpc>
              <a:spcAft>
                <a:spcPts val="800"/>
              </a:spcAft>
            </a:pPr>
            <a:r>
              <a:rPr lang="es-CL" sz="1400" b="1" u="sng" kern="100" dirty="0">
                <a:effectLst/>
                <a:latin typeface="Calibri" panose="020F0502020204030204" pitchFamily="34" charset="0"/>
                <a:ea typeface="Calibri" panose="020F0502020204030204" pitchFamily="34" charset="0"/>
                <a:cs typeface="Times New Roman" panose="02020603050405020304" pitchFamily="18" charset="0"/>
              </a:rPr>
              <a:t>OPERATIVOS REALIZADOS AÑO 2024.</a:t>
            </a:r>
            <a:endParaRPr lang="es-CL" sz="10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33498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4">
            <a:alphaModFix/>
          </a:blip>
          <a:stretch>
            <a:fillRect/>
          </a:stretch>
        </a:blipFill>
        <a:effectLst/>
      </p:bgPr>
    </p:bg>
    <p:spTree>
      <p:nvGrpSpPr>
        <p:cNvPr id="1" name="Shape 63">
          <a:extLst>
            <a:ext uri="{FF2B5EF4-FFF2-40B4-BE49-F238E27FC236}">
              <a16:creationId xmlns:a16="http://schemas.microsoft.com/office/drawing/2014/main" id="{A12095BC-41F5-B3F6-F227-1280669DA4DC}"/>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805071F7-9530-148F-67DF-D912E8D019EF}"/>
              </a:ext>
            </a:extLst>
          </p:cNvPr>
          <p:cNvPicPr preferRelativeResize="0"/>
          <p:nvPr/>
        </p:nvPicPr>
        <p:blipFill>
          <a:blip r:embed="rId5">
            <a:alphaModFix/>
          </a:blip>
          <a:stretch>
            <a:fillRect/>
          </a:stretch>
        </p:blipFill>
        <p:spPr>
          <a:xfrm>
            <a:off x="160570" y="280274"/>
            <a:ext cx="1511398" cy="450175"/>
          </a:xfrm>
          <a:prstGeom prst="rect">
            <a:avLst/>
          </a:prstGeom>
          <a:noFill/>
          <a:ln>
            <a:noFill/>
          </a:ln>
        </p:spPr>
      </p:pic>
      <p:pic>
        <p:nvPicPr>
          <p:cNvPr id="2" name="Imagen 1">
            <a:extLst>
              <a:ext uri="{FF2B5EF4-FFF2-40B4-BE49-F238E27FC236}">
                <a16:creationId xmlns:a16="http://schemas.microsoft.com/office/drawing/2014/main" id="{56E99095-EFFC-60E7-E092-5797905C5AEC}"/>
              </a:ext>
            </a:extLst>
          </p:cNvPr>
          <p:cNvPicPr>
            <a:picLocks noChangeAspect="1"/>
          </p:cNvPicPr>
          <p:nvPr/>
        </p:nvPicPr>
        <p:blipFill>
          <a:blip r:embed="rId6"/>
          <a:stretch>
            <a:fillRect/>
          </a:stretch>
        </p:blipFill>
        <p:spPr>
          <a:xfrm>
            <a:off x="429491" y="730449"/>
            <a:ext cx="8383309" cy="4277101"/>
          </a:xfrm>
          <a:prstGeom prst="rect">
            <a:avLst/>
          </a:prstGeom>
        </p:spPr>
      </p:pic>
    </p:spTree>
    <p:extLst>
      <p:ext uri="{BB962C8B-B14F-4D97-AF65-F5344CB8AC3E}">
        <p14:creationId xmlns:p14="http://schemas.microsoft.com/office/powerpoint/2010/main" val="2536709742"/>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BBB8986-FE70-AB35-B964-583301598EE0}"/>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E870212-64DB-1A17-D08B-D575C51B6003}"/>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5C26EFC1-33B7-4D58-A167-30FCB36F2555}"/>
              </a:ext>
            </a:extLst>
          </p:cNvPr>
          <p:cNvSpPr txBox="1"/>
          <p:nvPr/>
        </p:nvSpPr>
        <p:spPr>
          <a:xfrm>
            <a:off x="1025236" y="2433204"/>
            <a:ext cx="7093527" cy="867097"/>
          </a:xfrm>
          <a:prstGeom prst="rect">
            <a:avLst/>
          </a:prstGeom>
          <a:noFill/>
        </p:spPr>
        <p:txBody>
          <a:bodyPr wrap="square">
            <a:spAutoFit/>
          </a:bodyPr>
          <a:lstStyle/>
          <a:p>
            <a:pPr algn="ctr">
              <a:lnSpc>
                <a:spcPct val="107000"/>
              </a:lnSpc>
              <a:spcAft>
                <a:spcPts val="800"/>
              </a:spcAft>
            </a:pPr>
            <a:r>
              <a:rPr lang="es-CL" sz="2400" b="1" kern="1200" dirty="0">
                <a:solidFill>
                  <a:srgbClr val="0B4581"/>
                </a:solidFill>
                <a:latin typeface="Cambria"/>
                <a:ea typeface="+mj-ea"/>
              </a:rPr>
              <a:t>CALIDAD Y SEGURIDAD DEL PACIENTE</a:t>
            </a:r>
          </a:p>
          <a:p>
            <a:pPr algn="just"/>
            <a:r>
              <a:rPr lang="es-CL" sz="1800" dirty="0">
                <a:effectLst/>
                <a:latin typeface="Arial" panose="020B0604020202020204" pitchFamily="34" charset="0"/>
                <a:ea typeface="Calibri" panose="020F0502020204030204" pitchFamily="34" charset="0"/>
                <a:cs typeface="Times New Roman" panose="02020603050405020304" pitchFamily="18" charset="0"/>
              </a:rPr>
              <a:t> </a:t>
            </a:r>
            <a:endParaRPr lang="es-CL"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001975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D28886B-4DDD-8301-716D-4A6494F5AD5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3DA8321-0BBE-CBAB-0CAA-B9CC10FC24A1}"/>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BB679036-F71B-ED10-7B1B-4E223AAE0B22}"/>
              </a:ext>
            </a:extLst>
          </p:cNvPr>
          <p:cNvSpPr txBox="1"/>
          <p:nvPr/>
        </p:nvSpPr>
        <p:spPr>
          <a:xfrm>
            <a:off x="2001981" y="438061"/>
            <a:ext cx="7093527" cy="584775"/>
          </a:xfrm>
          <a:prstGeom prst="rect">
            <a:avLst/>
          </a:prstGeom>
          <a:noFill/>
        </p:spPr>
        <p:txBody>
          <a:bodyPr wrap="square">
            <a:spAutoFit/>
          </a:bodyPr>
          <a:lstStyle/>
          <a:p>
            <a:pPr algn="just"/>
            <a:r>
              <a:rPr lang="es-CL" b="1" dirty="0">
                <a:solidFill>
                  <a:schemeClr val="accent1">
                    <a:lumMod val="50000"/>
                  </a:schemeClr>
                </a:solidFill>
                <a:latin typeface="Arial" panose="020B0604020202020204" pitchFamily="34" charset="0"/>
                <a:ea typeface="Calibri" panose="020F0502020204030204" pitchFamily="34" charset="0"/>
                <a:cs typeface="Times New Roman" panose="02020603050405020304" pitchFamily="18" charset="0"/>
              </a:rPr>
              <a:t>ESPACIOS CARDIOPROTEGIDOS</a:t>
            </a:r>
            <a:endParaRPr lang="es-CL" b="1"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r>
              <a:rPr lang="es-CL" sz="1800" dirty="0">
                <a:effectLst/>
                <a:latin typeface="Arial" panose="020B0604020202020204" pitchFamily="34" charset="0"/>
                <a:ea typeface="Calibri" panose="020F0502020204030204" pitchFamily="34" charset="0"/>
                <a:cs typeface="Times New Roman" panose="02020603050405020304" pitchFamily="18" charset="0"/>
              </a:rPr>
              <a:t> </a:t>
            </a:r>
            <a:endParaRPr lang="es-CL"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Imagen 3">
            <a:extLst>
              <a:ext uri="{FF2B5EF4-FFF2-40B4-BE49-F238E27FC236}">
                <a16:creationId xmlns:a16="http://schemas.microsoft.com/office/drawing/2014/main" id="{F2A8AEBF-565A-227C-1074-FD86AAE5EE8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1652" y="1019175"/>
            <a:ext cx="2766695" cy="3105150"/>
          </a:xfrm>
          <a:prstGeom prst="rect">
            <a:avLst/>
          </a:prstGeom>
          <a:noFill/>
          <a:ln>
            <a:noFill/>
          </a:ln>
        </p:spPr>
      </p:pic>
      <p:pic>
        <p:nvPicPr>
          <p:cNvPr id="5" name="Imagen 4">
            <a:extLst>
              <a:ext uri="{FF2B5EF4-FFF2-40B4-BE49-F238E27FC236}">
                <a16:creationId xmlns:a16="http://schemas.microsoft.com/office/drawing/2014/main" id="{91FD8E5C-31C9-2131-60A0-49AE1991FA3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25165" y="985001"/>
            <a:ext cx="1533525" cy="2001520"/>
          </a:xfrm>
          <a:prstGeom prst="rect">
            <a:avLst/>
          </a:prstGeom>
          <a:noFill/>
          <a:ln>
            <a:noFill/>
          </a:ln>
          <a:effectLst>
            <a:outerShdw blurRad="50800" dist="38100" dir="2700000" algn="tl" rotWithShape="0">
              <a:prstClr val="black">
                <a:alpha val="40000"/>
              </a:prstClr>
            </a:outerShdw>
          </a:effectLst>
        </p:spPr>
      </p:pic>
      <p:pic>
        <p:nvPicPr>
          <p:cNvPr id="7" name="Imagen 6">
            <a:extLst>
              <a:ext uri="{FF2B5EF4-FFF2-40B4-BE49-F238E27FC236}">
                <a16:creationId xmlns:a16="http://schemas.microsoft.com/office/drawing/2014/main" id="{81832BD6-93AD-24D2-4D68-71D866207BBB}"/>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74930" y="3157739"/>
            <a:ext cx="3838575" cy="1619250"/>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61485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CEA6ADD-B804-C689-AF7F-A7F39F5488B3}"/>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5EFAD231-6FCB-CF41-D21D-D8B56146036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5885EA09-3371-4919-B5A6-A8989B60B930}"/>
              </a:ext>
            </a:extLst>
          </p:cNvPr>
          <p:cNvSpPr txBox="1"/>
          <p:nvPr/>
        </p:nvSpPr>
        <p:spPr>
          <a:xfrm>
            <a:off x="2001981" y="438061"/>
            <a:ext cx="7093527" cy="584775"/>
          </a:xfrm>
          <a:prstGeom prst="rect">
            <a:avLst/>
          </a:prstGeom>
          <a:noFill/>
        </p:spPr>
        <p:txBody>
          <a:bodyPr wrap="square">
            <a:spAutoFit/>
          </a:bodyPr>
          <a:lstStyle/>
          <a:p>
            <a:pPr algn="just"/>
            <a:r>
              <a:rPr lang="es-CL" b="1" dirty="0">
                <a:solidFill>
                  <a:schemeClr val="accent1">
                    <a:lumMod val="50000"/>
                  </a:schemeClr>
                </a:solidFill>
                <a:effectLst/>
                <a:latin typeface="Arial" panose="020B0604020202020204" pitchFamily="34" charset="0"/>
                <a:ea typeface="Calibri" panose="020F0502020204030204" pitchFamily="34" charset="0"/>
                <a:cs typeface="Times New Roman" panose="02020603050405020304" pitchFamily="18" charset="0"/>
              </a:rPr>
              <a:t>PROGRAMA DE OPTIMIZACIÓN DEL USO DE ANTIMICROBIANOS</a:t>
            </a:r>
            <a:endParaRPr lang="es-CL" b="1"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r>
              <a:rPr lang="es-CL" sz="1800" dirty="0">
                <a:effectLst/>
                <a:latin typeface="Arial" panose="020B0604020202020204" pitchFamily="34" charset="0"/>
                <a:ea typeface="Calibri" panose="020F0502020204030204" pitchFamily="34" charset="0"/>
                <a:cs typeface="Times New Roman" panose="02020603050405020304" pitchFamily="18" charset="0"/>
              </a:rPr>
              <a:t> </a:t>
            </a:r>
            <a:endParaRPr lang="es-CL"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Imagen 1">
            <a:extLst>
              <a:ext uri="{FF2B5EF4-FFF2-40B4-BE49-F238E27FC236}">
                <a16:creationId xmlns:a16="http://schemas.microsoft.com/office/drawing/2014/main" id="{92D3B408-CCB4-1169-B636-187BCDC9A1A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48145" y="746549"/>
            <a:ext cx="3110345" cy="4238126"/>
          </a:xfrm>
          <a:prstGeom prst="rect">
            <a:avLst/>
          </a:prstGeom>
          <a:noFill/>
          <a:ln>
            <a:noFill/>
          </a:ln>
        </p:spPr>
      </p:pic>
      <p:pic>
        <p:nvPicPr>
          <p:cNvPr id="6" name="Imagen 5">
            <a:extLst>
              <a:ext uri="{FF2B5EF4-FFF2-40B4-BE49-F238E27FC236}">
                <a16:creationId xmlns:a16="http://schemas.microsoft.com/office/drawing/2014/main" id="{CF6E3EBB-C73B-BDCF-649C-AA3131E6AAD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62463" y="1911305"/>
            <a:ext cx="4014998" cy="2126701"/>
          </a:xfrm>
          <a:prstGeom prst="rect">
            <a:avLst/>
          </a:prstGeom>
          <a:noFill/>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1110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A7431BE5-6D96-7248-4603-6287B924F106}"/>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E7BA4911-DD87-93EB-C4ED-20C5A79BD066}"/>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62A4890D-81E3-038E-0D64-713A64328497}"/>
              </a:ext>
            </a:extLst>
          </p:cNvPr>
          <p:cNvSpPr txBox="1"/>
          <p:nvPr/>
        </p:nvSpPr>
        <p:spPr>
          <a:xfrm>
            <a:off x="1496836" y="1061881"/>
            <a:ext cx="6150327" cy="1077218"/>
          </a:xfrm>
          <a:prstGeom prst="rect">
            <a:avLst/>
          </a:prstGeom>
          <a:noFill/>
        </p:spPr>
        <p:txBody>
          <a:bodyPr wrap="square">
            <a:spAutoFit/>
          </a:bodyPr>
          <a:lstStyle/>
          <a:p>
            <a:pPr algn="ctr"/>
            <a:r>
              <a:rPr lang="es-CL" sz="3200" b="1" kern="1200" dirty="0">
                <a:solidFill>
                  <a:srgbClr val="0B4581"/>
                </a:solidFill>
                <a:latin typeface="Cambria"/>
                <a:ea typeface="+mj-ea"/>
              </a:rPr>
              <a:t>SUBDIRECCION DE GESTION Y DESARROLLO DE PERSONAS </a:t>
            </a:r>
            <a:r>
              <a:rPr kumimoji="0" lang="es-CL" sz="3200" b="1" i="0" u="none" strike="noStrike" kern="1200" cap="none" spc="0" normalizeH="0" baseline="0" noProof="0" dirty="0">
                <a:ln>
                  <a:noFill/>
                </a:ln>
                <a:solidFill>
                  <a:srgbClr val="0B4581"/>
                </a:solidFill>
                <a:effectLst/>
                <a:uLnTx/>
                <a:uFillTx/>
                <a:latin typeface="Cambria"/>
                <a:ea typeface="+mj-ea"/>
              </a:rPr>
              <a:t> </a:t>
            </a:r>
            <a:endParaRPr lang="es-CL" sz="3200" dirty="0"/>
          </a:p>
        </p:txBody>
      </p:sp>
      <p:pic>
        <p:nvPicPr>
          <p:cNvPr id="13" name="Google Shape;64;p15" title="3.png">
            <a:extLst>
              <a:ext uri="{FF2B5EF4-FFF2-40B4-BE49-F238E27FC236}">
                <a16:creationId xmlns:a16="http://schemas.microsoft.com/office/drawing/2014/main" id="{1F3E0C13-7401-AD40-004A-9D28F7281FCD}"/>
              </a:ext>
            </a:extLst>
          </p:cNvPr>
          <p:cNvPicPr preferRelativeResize="0"/>
          <p:nvPr/>
        </p:nvPicPr>
        <p:blipFill rotWithShape="1">
          <a:blip r:embed="rId5">
            <a:alphaModFix/>
          </a:blip>
          <a:srcRect t="2947" b="1986"/>
          <a:stretch/>
        </p:blipFill>
        <p:spPr>
          <a:xfrm>
            <a:off x="3823855" y="3061854"/>
            <a:ext cx="1856509" cy="1530927"/>
          </a:xfrm>
          <a:prstGeom prst="rect">
            <a:avLst/>
          </a:prstGeom>
          <a:noFill/>
          <a:ln>
            <a:noFill/>
          </a:ln>
        </p:spPr>
      </p:pic>
    </p:spTree>
    <p:extLst>
      <p:ext uri="{BB962C8B-B14F-4D97-AF65-F5344CB8AC3E}">
        <p14:creationId xmlns:p14="http://schemas.microsoft.com/office/powerpoint/2010/main" val="4252433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C4603DA1-55C7-05F9-E424-EDD99FAACE8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BD02B1E-3A22-DDF3-AD75-B87633E7425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4" name="Google Shape;66;p15" title="G.png">
            <a:extLst>
              <a:ext uri="{FF2B5EF4-FFF2-40B4-BE49-F238E27FC236}">
                <a16:creationId xmlns:a16="http://schemas.microsoft.com/office/drawing/2014/main" id="{455813B9-E0DD-2BB2-A3C0-33A7C6BD1151}"/>
              </a:ext>
            </a:extLst>
          </p:cNvPr>
          <p:cNvPicPr preferRelativeResize="0"/>
          <p:nvPr/>
        </p:nvPicPr>
        <p:blipFill>
          <a:blip r:embed="rId5">
            <a:alphaModFix/>
          </a:blip>
          <a:stretch>
            <a:fillRect/>
          </a:stretch>
        </p:blipFill>
        <p:spPr>
          <a:xfrm>
            <a:off x="3415946" y="892159"/>
            <a:ext cx="772856" cy="723918"/>
          </a:xfrm>
          <a:prstGeom prst="rect">
            <a:avLst/>
          </a:prstGeom>
          <a:noFill/>
          <a:ln>
            <a:noFill/>
          </a:ln>
        </p:spPr>
      </p:pic>
      <p:sp>
        <p:nvSpPr>
          <p:cNvPr id="7" name="CuadroTexto 6">
            <a:extLst>
              <a:ext uri="{FF2B5EF4-FFF2-40B4-BE49-F238E27FC236}">
                <a16:creationId xmlns:a16="http://schemas.microsoft.com/office/drawing/2014/main" id="{330F2D52-F8FA-8E26-1E95-BD42D0E97117}"/>
              </a:ext>
            </a:extLst>
          </p:cNvPr>
          <p:cNvSpPr txBox="1"/>
          <p:nvPr/>
        </p:nvSpPr>
        <p:spPr>
          <a:xfrm>
            <a:off x="4054103" y="1084841"/>
            <a:ext cx="5004390" cy="523220"/>
          </a:xfrm>
          <a:prstGeom prst="rect">
            <a:avLst/>
          </a:prstGeom>
          <a:noFill/>
        </p:spPr>
        <p:txBody>
          <a:bodyPr wrap="square">
            <a:spAutoFit/>
          </a:bodyPr>
          <a:lstStyle/>
          <a:p>
            <a:r>
              <a:rPr lang="es-MX" sz="1400" dirty="0">
                <a:solidFill>
                  <a:schemeClr val="tx1"/>
                </a:solidFill>
              </a:rPr>
              <a:t>	</a:t>
            </a:r>
          </a:p>
          <a:p>
            <a:r>
              <a:rPr lang="es-MX" sz="1400" dirty="0">
                <a:solidFill>
                  <a:schemeClr val="tx1"/>
                </a:solidFill>
              </a:rPr>
              <a:t>95  Hombres (30,4%)	                      21   Mujeres (69,5%) </a:t>
            </a:r>
          </a:p>
        </p:txBody>
      </p:sp>
      <p:pic>
        <p:nvPicPr>
          <p:cNvPr id="8" name="Google Shape;67;p15" title="i.png">
            <a:extLst>
              <a:ext uri="{FF2B5EF4-FFF2-40B4-BE49-F238E27FC236}">
                <a16:creationId xmlns:a16="http://schemas.microsoft.com/office/drawing/2014/main" id="{AF4D9C58-81B5-1D58-083B-C4F7BBFE69F2}"/>
              </a:ext>
            </a:extLst>
          </p:cNvPr>
          <p:cNvPicPr preferRelativeResize="0"/>
          <p:nvPr/>
        </p:nvPicPr>
        <p:blipFill>
          <a:blip r:embed="rId6">
            <a:alphaModFix/>
          </a:blip>
          <a:stretch>
            <a:fillRect/>
          </a:stretch>
        </p:blipFill>
        <p:spPr>
          <a:xfrm>
            <a:off x="6719455" y="802832"/>
            <a:ext cx="683053" cy="813237"/>
          </a:xfrm>
          <a:prstGeom prst="rect">
            <a:avLst/>
          </a:prstGeom>
          <a:noFill/>
          <a:ln>
            <a:noFill/>
          </a:ln>
        </p:spPr>
      </p:pic>
      <p:sp>
        <p:nvSpPr>
          <p:cNvPr id="9" name="CuadroTexto 8">
            <a:extLst>
              <a:ext uri="{FF2B5EF4-FFF2-40B4-BE49-F238E27FC236}">
                <a16:creationId xmlns:a16="http://schemas.microsoft.com/office/drawing/2014/main" id="{31FFB4D7-78E0-B20E-D90F-A7DA4417460A}"/>
              </a:ext>
            </a:extLst>
          </p:cNvPr>
          <p:cNvSpPr txBox="1"/>
          <p:nvPr/>
        </p:nvSpPr>
        <p:spPr>
          <a:xfrm>
            <a:off x="317564" y="1084841"/>
            <a:ext cx="4572000" cy="338554"/>
          </a:xfrm>
          <a:prstGeom prst="rect">
            <a:avLst/>
          </a:prstGeom>
          <a:noFill/>
        </p:spPr>
        <p:txBody>
          <a:bodyPr wrap="square">
            <a:spAutoFit/>
          </a:bodyPr>
          <a:lstStyle/>
          <a:p>
            <a:r>
              <a:rPr kumimoji="0" lang="es-CL" sz="1600" b="1" i="0" u="none" strike="noStrike" kern="1200" cap="none" spc="0" normalizeH="0" baseline="0" noProof="0" dirty="0">
                <a:ln>
                  <a:noFill/>
                </a:ln>
                <a:solidFill>
                  <a:srgbClr val="0B4581"/>
                </a:solidFill>
                <a:effectLst/>
                <a:uLnTx/>
                <a:uFillTx/>
                <a:latin typeface="Cambria"/>
                <a:ea typeface="+mj-ea"/>
              </a:rPr>
              <a:t>DOTACION FUNCIONARIA: 312</a:t>
            </a:r>
            <a:endParaRPr lang="es-CL" sz="1600" dirty="0"/>
          </a:p>
        </p:txBody>
      </p:sp>
      <p:graphicFrame>
        <p:nvGraphicFramePr>
          <p:cNvPr id="10" name="Gráfico 9">
            <a:extLst>
              <a:ext uri="{FF2B5EF4-FFF2-40B4-BE49-F238E27FC236}">
                <a16:creationId xmlns:a16="http://schemas.microsoft.com/office/drawing/2014/main" id="{CD82A16B-9819-57C3-DB15-99FB043B1CC1}"/>
              </a:ext>
            </a:extLst>
          </p:cNvPr>
          <p:cNvGraphicFramePr>
            <a:graphicFrameLocks/>
          </p:cNvGraphicFramePr>
          <p:nvPr>
            <p:extLst>
              <p:ext uri="{D42A27DB-BD31-4B8C-83A1-F6EECF244321}">
                <p14:modId xmlns:p14="http://schemas.microsoft.com/office/powerpoint/2010/main" val="377030384"/>
              </p:ext>
            </p:extLst>
          </p:nvPr>
        </p:nvGraphicFramePr>
        <p:xfrm>
          <a:off x="4153787" y="2226851"/>
          <a:ext cx="5004390" cy="2601145"/>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6" name="Gráfico 5">
            <a:extLst>
              <a:ext uri="{FF2B5EF4-FFF2-40B4-BE49-F238E27FC236}">
                <a16:creationId xmlns:a16="http://schemas.microsoft.com/office/drawing/2014/main" id="{4EDE7447-73C4-C26D-23F8-4C8D0172BF3E}"/>
              </a:ext>
            </a:extLst>
          </p:cNvPr>
          <p:cNvGraphicFramePr/>
          <p:nvPr>
            <p:extLst>
              <p:ext uri="{D42A27DB-BD31-4B8C-83A1-F6EECF244321}">
                <p14:modId xmlns:p14="http://schemas.microsoft.com/office/powerpoint/2010/main" val="1285976163"/>
              </p:ext>
            </p:extLst>
          </p:nvPr>
        </p:nvGraphicFramePr>
        <p:xfrm>
          <a:off x="191055" y="1616069"/>
          <a:ext cx="3686285" cy="1968901"/>
        </p:xfrm>
        <a:graphic>
          <a:graphicData uri="http://schemas.openxmlformats.org/drawingml/2006/chart">
            <c:chart xmlns:c="http://schemas.openxmlformats.org/drawingml/2006/chart" xmlns:r="http://schemas.openxmlformats.org/officeDocument/2006/relationships" r:id="rId8"/>
          </a:graphicData>
        </a:graphic>
      </p:graphicFrame>
    </p:spTree>
    <p:extLst>
      <p:ext uri="{BB962C8B-B14F-4D97-AF65-F5344CB8AC3E}">
        <p14:creationId xmlns:p14="http://schemas.microsoft.com/office/powerpoint/2010/main" val="551097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E49D855E-059A-DE5A-BB4B-97CDABD9AB5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1A6973F-9C4C-0349-EEE4-2A880F17A46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129914F5-27DE-0AFE-8D79-8ADC36A77893}"/>
              </a:ext>
            </a:extLst>
          </p:cNvPr>
          <p:cNvSpPr txBox="1"/>
          <p:nvPr/>
        </p:nvSpPr>
        <p:spPr>
          <a:xfrm>
            <a:off x="2603564" y="151943"/>
            <a:ext cx="4572000" cy="461665"/>
          </a:xfrm>
          <a:prstGeom prst="rect">
            <a:avLst/>
          </a:prstGeom>
          <a:noFill/>
        </p:spPr>
        <p:txBody>
          <a:bodyPr wrap="square">
            <a:spAutoFit/>
          </a:bodyPr>
          <a:lstStyle/>
          <a:p>
            <a:r>
              <a:rPr kumimoji="0" lang="es-CL" sz="2400" b="1" i="0" u="none" strike="noStrike" kern="1200" cap="none" spc="0" normalizeH="0" baseline="0" noProof="0" dirty="0">
                <a:ln>
                  <a:noFill/>
                </a:ln>
                <a:solidFill>
                  <a:srgbClr val="0B4581"/>
                </a:solidFill>
                <a:effectLst/>
                <a:uLnTx/>
                <a:uFillTx/>
                <a:latin typeface="Cambria"/>
                <a:ea typeface="+mj-ea"/>
              </a:rPr>
              <a:t>UNIDAD DE PERSONAL </a:t>
            </a:r>
            <a:endParaRPr lang="es-CL" dirty="0"/>
          </a:p>
        </p:txBody>
      </p:sp>
      <p:pic>
        <p:nvPicPr>
          <p:cNvPr id="4" name="Imagen 3">
            <a:extLst>
              <a:ext uri="{FF2B5EF4-FFF2-40B4-BE49-F238E27FC236}">
                <a16:creationId xmlns:a16="http://schemas.microsoft.com/office/drawing/2014/main" id="{5B6F8499-9219-06A4-90A2-9AF10A11D543}"/>
              </a:ext>
            </a:extLst>
          </p:cNvPr>
          <p:cNvPicPr>
            <a:picLocks noChangeAspect="1"/>
          </p:cNvPicPr>
          <p:nvPr/>
        </p:nvPicPr>
        <p:blipFill>
          <a:blip r:embed="rId5"/>
          <a:stretch>
            <a:fillRect/>
          </a:stretch>
        </p:blipFill>
        <p:spPr>
          <a:xfrm>
            <a:off x="526472" y="1906731"/>
            <a:ext cx="3775281" cy="2758859"/>
          </a:xfrm>
          <a:prstGeom prst="rect">
            <a:avLst/>
          </a:prstGeom>
        </p:spPr>
      </p:pic>
      <p:sp>
        <p:nvSpPr>
          <p:cNvPr id="6" name="CuadroTexto 5">
            <a:extLst>
              <a:ext uri="{FF2B5EF4-FFF2-40B4-BE49-F238E27FC236}">
                <a16:creationId xmlns:a16="http://schemas.microsoft.com/office/drawing/2014/main" id="{15C5D336-AF92-070C-F5D6-8BBE49A086CA}"/>
              </a:ext>
            </a:extLst>
          </p:cNvPr>
          <p:cNvSpPr txBox="1"/>
          <p:nvPr/>
        </p:nvSpPr>
        <p:spPr>
          <a:xfrm>
            <a:off x="4655127" y="1906731"/>
            <a:ext cx="4038600" cy="2308324"/>
          </a:xfrm>
          <a:prstGeom prst="rect">
            <a:avLst/>
          </a:prstGeom>
          <a:noFill/>
        </p:spPr>
        <p:txBody>
          <a:bodyPr wrap="square" rtlCol="0">
            <a:spAutoFit/>
          </a:bodyPr>
          <a:lstStyle/>
          <a:p>
            <a:pPr algn="just"/>
            <a:r>
              <a:rPr lang="es-MX" sz="1200" dirty="0">
                <a:solidFill>
                  <a:schemeClr val="tx1"/>
                </a:solidFill>
              </a:rPr>
              <a:t>La implementación de solicitud de </a:t>
            </a:r>
            <a:r>
              <a:rPr lang="es-MX" sz="1200" b="1" dirty="0">
                <a:solidFill>
                  <a:schemeClr val="tx1"/>
                </a:solidFill>
              </a:rPr>
              <a:t>PERMISOS</a:t>
            </a:r>
            <a:r>
              <a:rPr lang="es-MX" sz="1200" dirty="0">
                <a:solidFill>
                  <a:schemeClr val="tx1"/>
                </a:solidFill>
              </a:rPr>
              <a:t> por medio de la plataforma AUTOANTENCIÓN, nos permitió:</a:t>
            </a:r>
          </a:p>
          <a:p>
            <a:pPr algn="just"/>
            <a:endParaRPr lang="es-MX" sz="1200" dirty="0">
              <a:solidFill>
                <a:schemeClr val="tx1"/>
              </a:solidFill>
            </a:endParaRPr>
          </a:p>
          <a:p>
            <a:pPr marL="171450" indent="-171450" algn="just">
              <a:buFont typeface="Arial" panose="020B0604020202020204" pitchFamily="34" charset="0"/>
              <a:buChar char="•"/>
            </a:pPr>
            <a:r>
              <a:rPr lang="es-MX" sz="1200" b="1" dirty="0">
                <a:solidFill>
                  <a:schemeClr val="tx1"/>
                </a:solidFill>
              </a:rPr>
              <a:t>OPTIMIZAR</a:t>
            </a:r>
            <a:r>
              <a:rPr lang="es-MX" sz="1200" dirty="0">
                <a:solidFill>
                  <a:schemeClr val="tx1"/>
                </a:solidFill>
              </a:rPr>
              <a:t> los tiempos de tramitación de la solicitud.</a:t>
            </a:r>
          </a:p>
          <a:p>
            <a:pPr marL="171450" indent="-171450" algn="just">
              <a:buFont typeface="Arial" panose="020B0604020202020204" pitchFamily="34" charset="0"/>
              <a:buChar char="•"/>
            </a:pPr>
            <a:r>
              <a:rPr lang="es-MX" sz="1200" b="1" dirty="0">
                <a:solidFill>
                  <a:schemeClr val="tx1"/>
                </a:solidFill>
              </a:rPr>
              <a:t>DISMINUCIÓN</a:t>
            </a:r>
            <a:r>
              <a:rPr lang="es-MX" sz="1200" dirty="0">
                <a:solidFill>
                  <a:schemeClr val="tx1"/>
                </a:solidFill>
              </a:rPr>
              <a:t> en tiempo de registro de documentación.</a:t>
            </a:r>
          </a:p>
          <a:p>
            <a:pPr marL="171450" indent="-171450" algn="just">
              <a:buFont typeface="Arial" panose="020B0604020202020204" pitchFamily="34" charset="0"/>
              <a:buChar char="•"/>
            </a:pPr>
            <a:r>
              <a:rPr lang="es-MX" sz="1200" b="1" dirty="0">
                <a:solidFill>
                  <a:schemeClr val="tx1"/>
                </a:solidFill>
              </a:rPr>
              <a:t>FLUIDEZ</a:t>
            </a:r>
            <a:r>
              <a:rPr lang="es-MX" sz="1200" dirty="0">
                <a:solidFill>
                  <a:schemeClr val="tx1"/>
                </a:solidFill>
              </a:rPr>
              <a:t> en los proceso internos.</a:t>
            </a:r>
          </a:p>
          <a:p>
            <a:pPr marL="171450" indent="-171450" algn="just">
              <a:buFont typeface="Arial" panose="020B0604020202020204" pitchFamily="34" charset="0"/>
              <a:buChar char="•"/>
            </a:pPr>
            <a:r>
              <a:rPr lang="es-MX" sz="1200" b="1" dirty="0">
                <a:solidFill>
                  <a:schemeClr val="tx1"/>
                </a:solidFill>
              </a:rPr>
              <a:t>REDUCCIÓN</a:t>
            </a:r>
            <a:r>
              <a:rPr lang="es-MX" sz="1200" dirty="0">
                <a:solidFill>
                  <a:schemeClr val="tx1"/>
                </a:solidFill>
              </a:rPr>
              <a:t> del uso de papel.</a:t>
            </a:r>
          </a:p>
          <a:p>
            <a:pPr marL="171450" indent="-171450" algn="just">
              <a:buFont typeface="Arial" panose="020B0604020202020204" pitchFamily="34" charset="0"/>
              <a:buChar char="•"/>
            </a:pPr>
            <a:endParaRPr lang="es-MX" sz="1200" dirty="0">
              <a:solidFill>
                <a:schemeClr val="tx1"/>
              </a:solidFill>
            </a:endParaRPr>
          </a:p>
          <a:p>
            <a:pPr algn="just"/>
            <a:r>
              <a:rPr lang="es-MX" sz="1200" dirty="0">
                <a:solidFill>
                  <a:schemeClr val="tx1"/>
                </a:solidFill>
              </a:rPr>
              <a:t>Cada funcionario cuenta con un usuario, donde permite solicitar permisos, anular y verificar si se encuentra autorizado por su jefatura directa. </a:t>
            </a:r>
            <a:endParaRPr lang="es-CL" sz="1200" dirty="0">
              <a:solidFill>
                <a:schemeClr val="tx1"/>
              </a:solidFill>
            </a:endParaRPr>
          </a:p>
        </p:txBody>
      </p:sp>
      <p:sp>
        <p:nvSpPr>
          <p:cNvPr id="7" name="CuadroTexto 6">
            <a:extLst>
              <a:ext uri="{FF2B5EF4-FFF2-40B4-BE49-F238E27FC236}">
                <a16:creationId xmlns:a16="http://schemas.microsoft.com/office/drawing/2014/main" id="{38BB78DA-5876-8573-3640-8A30564D78CD}"/>
              </a:ext>
            </a:extLst>
          </p:cNvPr>
          <p:cNvSpPr txBox="1"/>
          <p:nvPr/>
        </p:nvSpPr>
        <p:spPr>
          <a:xfrm>
            <a:off x="1171673" y="1029337"/>
            <a:ext cx="6260160" cy="461665"/>
          </a:xfrm>
          <a:prstGeom prst="rect">
            <a:avLst/>
          </a:prstGeom>
          <a:noFill/>
        </p:spPr>
        <p:txBody>
          <a:bodyPr wrap="square" rtlCol="0">
            <a:spAutoFit/>
          </a:bodyPr>
          <a:lstStyle/>
          <a:p>
            <a:r>
              <a:rPr lang="es-MX" sz="2400" b="1" dirty="0">
                <a:latin typeface="+mn-lt"/>
              </a:rPr>
              <a:t>Implementación Plataforma WORKFLOW</a:t>
            </a:r>
          </a:p>
        </p:txBody>
      </p:sp>
    </p:spTree>
    <p:extLst>
      <p:ext uri="{BB962C8B-B14F-4D97-AF65-F5344CB8AC3E}">
        <p14:creationId xmlns:p14="http://schemas.microsoft.com/office/powerpoint/2010/main" val="7068186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296662C2-B4DF-D701-F7DB-DCDD034DFF1E}"/>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19B2429-A1A7-95D1-4033-DFE044D90022}"/>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B070BBB4-60F5-CF92-DA11-E515188D6073}"/>
              </a:ext>
            </a:extLst>
          </p:cNvPr>
          <p:cNvSpPr txBox="1"/>
          <p:nvPr/>
        </p:nvSpPr>
        <p:spPr>
          <a:xfrm>
            <a:off x="2340328" y="371285"/>
            <a:ext cx="4981800" cy="461665"/>
          </a:xfrm>
          <a:prstGeom prst="rect">
            <a:avLst/>
          </a:prstGeom>
          <a:noFill/>
        </p:spPr>
        <p:txBody>
          <a:bodyPr wrap="square">
            <a:spAutoFit/>
          </a:bodyPr>
          <a:lstStyle/>
          <a:p>
            <a:r>
              <a:rPr kumimoji="0" lang="es-CL" sz="2400" b="1" i="0" u="none" strike="noStrike" kern="1200" cap="none" spc="0" normalizeH="0" baseline="0" noProof="0" dirty="0">
                <a:ln>
                  <a:noFill/>
                </a:ln>
                <a:solidFill>
                  <a:srgbClr val="0B4581"/>
                </a:solidFill>
                <a:effectLst/>
                <a:uLnTx/>
                <a:uFillTx/>
                <a:latin typeface="Cambria"/>
                <a:ea typeface="+mj-ea"/>
              </a:rPr>
              <a:t>DESARROLLO ORGANIZACIONAL </a:t>
            </a:r>
            <a:endParaRPr lang="es-CL" dirty="0"/>
          </a:p>
        </p:txBody>
      </p:sp>
      <p:sp>
        <p:nvSpPr>
          <p:cNvPr id="2" name="TextBox 16">
            <a:extLst>
              <a:ext uri="{FF2B5EF4-FFF2-40B4-BE49-F238E27FC236}">
                <a16:creationId xmlns:a16="http://schemas.microsoft.com/office/drawing/2014/main" id="{06631AAE-0474-CE78-BB6F-A88F98AB8CD2}"/>
              </a:ext>
            </a:extLst>
          </p:cNvPr>
          <p:cNvSpPr txBox="1"/>
          <p:nvPr/>
        </p:nvSpPr>
        <p:spPr>
          <a:xfrm>
            <a:off x="330627" y="832950"/>
            <a:ext cx="5231973" cy="3802131"/>
          </a:xfrm>
          <a:prstGeom prst="rect">
            <a:avLst/>
          </a:prstGeom>
        </p:spPr>
        <p:txBody>
          <a:bodyPr wrap="square" lIns="0" tIns="0" rIns="0" bIns="0" rtlCol="0" anchor="t">
            <a:spAutoFit/>
          </a:bodyPr>
          <a:lstStyle/>
          <a:p>
            <a:pPr marL="171450" indent="-171450" algn="just">
              <a:lnSpc>
                <a:spcPts val="2520"/>
              </a:lnSpc>
              <a:spcBef>
                <a:spcPct val="0"/>
              </a:spcBef>
              <a:buFont typeface="Arial" panose="020B0604020202020204" pitchFamily="34" charset="0"/>
              <a:buChar char="•"/>
            </a:pPr>
            <a:r>
              <a:rPr lang="en-US" sz="1200" b="1"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RECLUTAMIENTO Y SELECCIÓN</a:t>
            </a:r>
            <a:r>
              <a:rPr lang="en-US" sz="1200"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 DESARROLLO DE 15 PROCESOS CONCURSABLES DE ACUERDO A LA NORMATIVA DEL SSVQ.</a:t>
            </a:r>
          </a:p>
          <a:p>
            <a:pPr marL="171450" indent="-171450" algn="just">
              <a:lnSpc>
                <a:spcPts val="2520"/>
              </a:lnSpc>
              <a:spcBef>
                <a:spcPct val="0"/>
              </a:spcBef>
              <a:buFont typeface="Arial" panose="020B0604020202020204" pitchFamily="34" charset="0"/>
              <a:buChar char="•"/>
            </a:pPr>
            <a:r>
              <a:rPr lang="en-US" sz="1200" b="1"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INDUCCIÓN: </a:t>
            </a:r>
            <a:r>
              <a:rPr lang="en-US" sz="1200"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89% DE LOS FUNCIONARIOS  NUEVOS REALIZAN SU INDUCCIÓN GENERAL .</a:t>
            </a:r>
          </a:p>
          <a:p>
            <a:pPr marL="171450" indent="-171450" algn="just">
              <a:lnSpc>
                <a:spcPts val="2520"/>
              </a:lnSpc>
              <a:spcBef>
                <a:spcPct val="0"/>
              </a:spcBef>
              <a:buFont typeface="Arial" panose="020B0604020202020204" pitchFamily="34" charset="0"/>
              <a:buChar char="•"/>
            </a:pPr>
            <a:r>
              <a:rPr lang="en-US" sz="1200" b="1"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CLIMA LABORAL: </a:t>
            </a:r>
            <a:r>
              <a:rPr lang="en-US" sz="1200"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INTERVENCIONES DE PREVENCIÓN DE CONFLICTOS EN 8 UNIDADES DEL HOSPITAL.</a:t>
            </a:r>
          </a:p>
          <a:p>
            <a:pPr marL="171450" indent="-171450" algn="just">
              <a:lnSpc>
                <a:spcPts val="2520"/>
              </a:lnSpc>
              <a:spcBef>
                <a:spcPct val="0"/>
              </a:spcBef>
              <a:buFont typeface="Arial" panose="020B0604020202020204" pitchFamily="34" charset="0"/>
              <a:buChar char="•"/>
            </a:pPr>
            <a:r>
              <a:rPr lang="en-US" sz="1200" b="1"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FORTALECIMIENTO DE JEFATURAS: </a:t>
            </a:r>
            <a:r>
              <a:rPr lang="en-US" sz="1200"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100% DE LAS JEFATURAS  FUERON CAPÁCITADAS EN  HERRAMIENTAS COMUNICACIONALES (REUNIONES EFECTIVAS Y ENCUENTROS DE REETROALIMENTACIÓN).</a:t>
            </a:r>
          </a:p>
          <a:p>
            <a:pPr marL="171450" indent="-171450" algn="just">
              <a:lnSpc>
                <a:spcPts val="2520"/>
              </a:lnSpc>
              <a:spcBef>
                <a:spcPct val="0"/>
              </a:spcBef>
              <a:buFont typeface="Arial" panose="020B0604020202020204" pitchFamily="34" charset="0"/>
              <a:buChar char="•"/>
            </a:pPr>
            <a:r>
              <a:rPr lang="en-US" sz="1200" b="1"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AUTOCUIDADO: </a:t>
            </a:r>
            <a:r>
              <a:rPr lang="en-US" sz="1200" dirty="0">
                <a:solidFill>
                  <a:schemeClr val="tx1"/>
                </a:solidFill>
                <a:latin typeface="Arial" panose="020B0604020202020204" pitchFamily="34" charset="0"/>
                <a:ea typeface="Cambria" panose="02040503050406030204" pitchFamily="18" charset="0"/>
                <a:cs typeface="Arial" panose="020B0604020202020204" pitchFamily="34" charset="0"/>
                <a:sym typeface="Open Sans Bold"/>
              </a:rPr>
              <a:t>64 FUNCIONARIOS SON CAPACITADOS EN HERRAMIENTAS DE AUTOCUIDADO Y CUIDADOS DE EQUIPOS.</a:t>
            </a:r>
          </a:p>
        </p:txBody>
      </p:sp>
      <p:pic>
        <p:nvPicPr>
          <p:cNvPr id="14" name="Imagen 13">
            <a:extLst>
              <a:ext uri="{FF2B5EF4-FFF2-40B4-BE49-F238E27FC236}">
                <a16:creationId xmlns:a16="http://schemas.microsoft.com/office/drawing/2014/main" id="{EE26F6AF-6C0F-49C5-0B82-D19D4A5E6A89}"/>
              </a:ext>
            </a:extLst>
          </p:cNvPr>
          <p:cNvPicPr>
            <a:picLocks noChangeAspect="1"/>
          </p:cNvPicPr>
          <p:nvPr/>
        </p:nvPicPr>
        <p:blipFill>
          <a:blip r:embed="rId5"/>
          <a:stretch>
            <a:fillRect/>
          </a:stretch>
        </p:blipFill>
        <p:spPr>
          <a:xfrm flipH="1">
            <a:off x="5757096" y="3563080"/>
            <a:ext cx="1862462" cy="1396847"/>
          </a:xfrm>
          <a:prstGeom prst="rect">
            <a:avLst/>
          </a:prstGeom>
        </p:spPr>
      </p:pic>
      <p:pic>
        <p:nvPicPr>
          <p:cNvPr id="15" name="Imagen 14">
            <a:extLst>
              <a:ext uri="{FF2B5EF4-FFF2-40B4-BE49-F238E27FC236}">
                <a16:creationId xmlns:a16="http://schemas.microsoft.com/office/drawing/2014/main" id="{1D4F8117-5E6E-C359-63E5-C798F4ECE18F}"/>
              </a:ext>
            </a:extLst>
          </p:cNvPr>
          <p:cNvPicPr>
            <a:picLocks noChangeAspect="1"/>
          </p:cNvPicPr>
          <p:nvPr/>
        </p:nvPicPr>
        <p:blipFill>
          <a:blip r:embed="rId6"/>
          <a:stretch>
            <a:fillRect/>
          </a:stretch>
        </p:blipFill>
        <p:spPr>
          <a:xfrm>
            <a:off x="7711480" y="3173420"/>
            <a:ext cx="1339881" cy="1786507"/>
          </a:xfrm>
          <a:prstGeom prst="rect">
            <a:avLst/>
          </a:prstGeom>
        </p:spPr>
      </p:pic>
      <p:pic>
        <p:nvPicPr>
          <p:cNvPr id="16" name="Imagen 15">
            <a:extLst>
              <a:ext uri="{FF2B5EF4-FFF2-40B4-BE49-F238E27FC236}">
                <a16:creationId xmlns:a16="http://schemas.microsoft.com/office/drawing/2014/main" id="{4D90ADAF-BE38-2A9D-5E6D-4ADB244BDFD7}"/>
              </a:ext>
            </a:extLst>
          </p:cNvPr>
          <p:cNvPicPr>
            <a:picLocks noChangeAspect="1"/>
          </p:cNvPicPr>
          <p:nvPr/>
        </p:nvPicPr>
        <p:blipFill>
          <a:blip r:embed="rId7"/>
          <a:stretch>
            <a:fillRect/>
          </a:stretch>
        </p:blipFill>
        <p:spPr>
          <a:xfrm>
            <a:off x="6101716" y="1660211"/>
            <a:ext cx="1365884" cy="1823077"/>
          </a:xfrm>
          <a:prstGeom prst="rect">
            <a:avLst/>
          </a:prstGeom>
        </p:spPr>
      </p:pic>
      <p:pic>
        <p:nvPicPr>
          <p:cNvPr id="17" name="Imagen 16">
            <a:extLst>
              <a:ext uri="{FF2B5EF4-FFF2-40B4-BE49-F238E27FC236}">
                <a16:creationId xmlns:a16="http://schemas.microsoft.com/office/drawing/2014/main" id="{BB5CA332-D298-A5E4-C28E-AD2EF2D011D4}"/>
              </a:ext>
            </a:extLst>
          </p:cNvPr>
          <p:cNvPicPr>
            <a:picLocks noChangeAspect="1"/>
          </p:cNvPicPr>
          <p:nvPr/>
        </p:nvPicPr>
        <p:blipFill>
          <a:blip r:embed="rId8"/>
          <a:stretch>
            <a:fillRect/>
          </a:stretch>
        </p:blipFill>
        <p:spPr>
          <a:xfrm>
            <a:off x="7570551" y="832950"/>
            <a:ext cx="1477225" cy="1969633"/>
          </a:xfrm>
          <a:prstGeom prst="rect">
            <a:avLst/>
          </a:prstGeom>
        </p:spPr>
      </p:pic>
    </p:spTree>
    <p:extLst>
      <p:ext uri="{BB962C8B-B14F-4D97-AF65-F5344CB8AC3E}">
        <p14:creationId xmlns:p14="http://schemas.microsoft.com/office/powerpoint/2010/main" val="4195418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2AEA0EE3-19FB-C03A-9629-0E7769B02E85}"/>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CA2C4400-2B39-81E5-72F9-705D7DAE0576}"/>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EAD25304-CA87-9238-C2F1-C789A605CBAE}"/>
              </a:ext>
            </a:extLst>
          </p:cNvPr>
          <p:cNvSpPr txBox="1"/>
          <p:nvPr/>
        </p:nvSpPr>
        <p:spPr>
          <a:xfrm>
            <a:off x="1481672" y="85754"/>
            <a:ext cx="6150327" cy="584775"/>
          </a:xfrm>
          <a:prstGeom prst="rect">
            <a:avLst/>
          </a:prstGeom>
          <a:noFill/>
        </p:spPr>
        <p:txBody>
          <a:bodyPr wrap="square">
            <a:spAutoFit/>
          </a:bodyPr>
          <a:lstStyle/>
          <a:p>
            <a:pPr algn="ctr"/>
            <a:r>
              <a:rPr lang="es-CL" sz="3200" b="1" kern="1200" dirty="0">
                <a:solidFill>
                  <a:srgbClr val="0B4581"/>
                </a:solidFill>
                <a:latin typeface="Cambria"/>
                <a:ea typeface="+mj-ea"/>
              </a:rPr>
              <a:t>CAPACITACION</a:t>
            </a:r>
            <a:endParaRPr lang="es-CL" sz="3200" dirty="0"/>
          </a:p>
        </p:txBody>
      </p:sp>
      <p:pic>
        <p:nvPicPr>
          <p:cNvPr id="4" name="Imagen 3">
            <a:extLst>
              <a:ext uri="{FF2B5EF4-FFF2-40B4-BE49-F238E27FC236}">
                <a16:creationId xmlns:a16="http://schemas.microsoft.com/office/drawing/2014/main" id="{DB97B438-F7D5-B685-C034-729AEDC8010E}"/>
              </a:ext>
            </a:extLst>
          </p:cNvPr>
          <p:cNvPicPr>
            <a:picLocks noChangeAspect="1"/>
          </p:cNvPicPr>
          <p:nvPr/>
        </p:nvPicPr>
        <p:blipFill>
          <a:blip r:embed="rId5"/>
          <a:stretch>
            <a:fillRect/>
          </a:stretch>
        </p:blipFill>
        <p:spPr>
          <a:xfrm>
            <a:off x="2169450" y="670529"/>
            <a:ext cx="5462549" cy="2387228"/>
          </a:xfrm>
          <a:prstGeom prst="rect">
            <a:avLst/>
          </a:prstGeom>
        </p:spPr>
      </p:pic>
      <p:pic>
        <p:nvPicPr>
          <p:cNvPr id="6" name="Imagen 5">
            <a:extLst>
              <a:ext uri="{FF2B5EF4-FFF2-40B4-BE49-F238E27FC236}">
                <a16:creationId xmlns:a16="http://schemas.microsoft.com/office/drawing/2014/main" id="{616E8DDD-2D16-D694-EBE2-3A8ABA70D032}"/>
              </a:ext>
            </a:extLst>
          </p:cNvPr>
          <p:cNvPicPr>
            <a:picLocks noChangeAspect="1"/>
          </p:cNvPicPr>
          <p:nvPr/>
        </p:nvPicPr>
        <p:blipFill>
          <a:blip r:embed="rId6"/>
          <a:stretch>
            <a:fillRect/>
          </a:stretch>
        </p:blipFill>
        <p:spPr>
          <a:xfrm>
            <a:off x="822244" y="3130103"/>
            <a:ext cx="3136945" cy="1779080"/>
          </a:xfrm>
          <a:prstGeom prst="rect">
            <a:avLst/>
          </a:prstGeom>
        </p:spPr>
      </p:pic>
      <p:pic>
        <p:nvPicPr>
          <p:cNvPr id="7" name="Imagen 6">
            <a:extLst>
              <a:ext uri="{FF2B5EF4-FFF2-40B4-BE49-F238E27FC236}">
                <a16:creationId xmlns:a16="http://schemas.microsoft.com/office/drawing/2014/main" id="{569D3EB1-FDFD-6056-A604-D93656628BCD}"/>
              </a:ext>
            </a:extLst>
          </p:cNvPr>
          <p:cNvPicPr>
            <a:picLocks noChangeAspect="1"/>
          </p:cNvPicPr>
          <p:nvPr/>
        </p:nvPicPr>
        <p:blipFill>
          <a:blip r:embed="rId7"/>
          <a:stretch>
            <a:fillRect/>
          </a:stretch>
        </p:blipFill>
        <p:spPr>
          <a:xfrm>
            <a:off x="5364001" y="3130103"/>
            <a:ext cx="3454555" cy="1754448"/>
          </a:xfrm>
          <a:prstGeom prst="rect">
            <a:avLst/>
          </a:prstGeom>
        </p:spPr>
      </p:pic>
      <p:pic>
        <p:nvPicPr>
          <p:cNvPr id="2" name="Google Shape;149;p21" title="b.png">
            <a:extLst>
              <a:ext uri="{FF2B5EF4-FFF2-40B4-BE49-F238E27FC236}">
                <a16:creationId xmlns:a16="http://schemas.microsoft.com/office/drawing/2014/main" id="{CA7E5693-AD45-5B8D-986D-724335F31CEE}"/>
              </a:ext>
            </a:extLst>
          </p:cNvPr>
          <p:cNvPicPr preferRelativeResize="0"/>
          <p:nvPr/>
        </p:nvPicPr>
        <p:blipFill>
          <a:blip r:embed="rId8">
            <a:alphaModFix/>
          </a:blip>
          <a:stretch>
            <a:fillRect/>
          </a:stretch>
        </p:blipFill>
        <p:spPr>
          <a:xfrm>
            <a:off x="4114055" y="3494240"/>
            <a:ext cx="1159880" cy="1159911"/>
          </a:xfrm>
          <a:prstGeom prst="rect">
            <a:avLst/>
          </a:prstGeom>
          <a:noFill/>
          <a:ln>
            <a:noFill/>
          </a:ln>
        </p:spPr>
      </p:pic>
      <p:pic>
        <p:nvPicPr>
          <p:cNvPr id="3" name="Google Shape;158;p21" title="k.png">
            <a:extLst>
              <a:ext uri="{FF2B5EF4-FFF2-40B4-BE49-F238E27FC236}">
                <a16:creationId xmlns:a16="http://schemas.microsoft.com/office/drawing/2014/main" id="{D6C9B962-1576-A56F-8836-30224B89C344}"/>
              </a:ext>
            </a:extLst>
          </p:cNvPr>
          <p:cNvPicPr preferRelativeResize="0"/>
          <p:nvPr/>
        </p:nvPicPr>
        <p:blipFill>
          <a:blip r:embed="rId9">
            <a:alphaModFix/>
          </a:blip>
          <a:stretch>
            <a:fillRect/>
          </a:stretch>
        </p:blipFill>
        <p:spPr>
          <a:xfrm>
            <a:off x="7823551" y="704259"/>
            <a:ext cx="1159879" cy="1159884"/>
          </a:xfrm>
          <a:prstGeom prst="rect">
            <a:avLst/>
          </a:prstGeom>
          <a:noFill/>
          <a:ln>
            <a:noFill/>
          </a:ln>
        </p:spPr>
      </p:pic>
      <p:pic>
        <p:nvPicPr>
          <p:cNvPr id="8" name="Google Shape;166;p21" title="s.png">
            <a:extLst>
              <a:ext uri="{FF2B5EF4-FFF2-40B4-BE49-F238E27FC236}">
                <a16:creationId xmlns:a16="http://schemas.microsoft.com/office/drawing/2014/main" id="{213F954A-BBC8-7B4D-3446-BE7A6970B8C2}"/>
              </a:ext>
            </a:extLst>
          </p:cNvPr>
          <p:cNvPicPr preferRelativeResize="0"/>
          <p:nvPr/>
        </p:nvPicPr>
        <p:blipFill>
          <a:blip r:embed="rId10">
            <a:alphaModFix/>
          </a:blip>
          <a:stretch>
            <a:fillRect/>
          </a:stretch>
        </p:blipFill>
        <p:spPr>
          <a:xfrm>
            <a:off x="352122" y="1022292"/>
            <a:ext cx="1159879" cy="1159884"/>
          </a:xfrm>
          <a:prstGeom prst="rect">
            <a:avLst/>
          </a:prstGeom>
          <a:noFill/>
          <a:ln>
            <a:noFill/>
          </a:ln>
        </p:spPr>
      </p:pic>
    </p:spTree>
    <p:extLst>
      <p:ext uri="{BB962C8B-B14F-4D97-AF65-F5344CB8AC3E}">
        <p14:creationId xmlns:p14="http://schemas.microsoft.com/office/powerpoint/2010/main" val="31584548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066B3CED-7041-F623-ABBF-D8C8EE9E8453}"/>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7A19883C-AF9A-8A8B-7F74-8A172540242B}"/>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CuadroTexto 3">
            <a:extLst>
              <a:ext uri="{FF2B5EF4-FFF2-40B4-BE49-F238E27FC236}">
                <a16:creationId xmlns:a16="http://schemas.microsoft.com/office/drawing/2014/main" id="{101E86C8-E618-2DB5-9E2C-AFFDB8A20FB3}"/>
              </a:ext>
            </a:extLst>
          </p:cNvPr>
          <p:cNvSpPr txBox="1"/>
          <p:nvPr/>
        </p:nvSpPr>
        <p:spPr>
          <a:xfrm>
            <a:off x="2286000" y="2337548"/>
            <a:ext cx="4572000" cy="465705"/>
          </a:xfrm>
          <a:prstGeom prst="rect">
            <a:avLst/>
          </a:prstGeom>
          <a:noFill/>
        </p:spPr>
        <p:txBody>
          <a:bodyPr wrap="square">
            <a:spAutoFit/>
          </a:bodyPr>
          <a:lstStyle/>
          <a:p>
            <a:pPr algn="ctr">
              <a:lnSpc>
                <a:spcPts val="3359"/>
              </a:lnSpc>
              <a:spcBef>
                <a:spcPct val="0"/>
              </a:spcBef>
            </a:pPr>
            <a:r>
              <a:rPr lang="en-US" sz="1400" b="1" dirty="0">
                <a:solidFill>
                  <a:srgbClr val="FFFFFF"/>
                </a:solidFill>
                <a:latin typeface="Open Sans Bold"/>
                <a:ea typeface="Open Sans Bold"/>
                <a:cs typeface="Open Sans Bold"/>
                <a:sym typeface="Open Sans Bold"/>
              </a:rPr>
              <a:t>PREVENCIÓN DE RIESGOS Y DESASTRES</a:t>
            </a:r>
          </a:p>
        </p:txBody>
      </p:sp>
      <p:sp>
        <p:nvSpPr>
          <p:cNvPr id="6" name="CuadroTexto 5">
            <a:extLst>
              <a:ext uri="{FF2B5EF4-FFF2-40B4-BE49-F238E27FC236}">
                <a16:creationId xmlns:a16="http://schemas.microsoft.com/office/drawing/2014/main" id="{182BA3AA-AD38-965A-FD97-307822442973}"/>
              </a:ext>
            </a:extLst>
          </p:cNvPr>
          <p:cNvSpPr txBox="1"/>
          <p:nvPr/>
        </p:nvSpPr>
        <p:spPr>
          <a:xfrm>
            <a:off x="2244198" y="447336"/>
            <a:ext cx="4572000" cy="478977"/>
          </a:xfrm>
          <a:prstGeom prst="rect">
            <a:avLst/>
          </a:prstGeom>
          <a:noFill/>
        </p:spPr>
        <p:txBody>
          <a:bodyPr wrap="square">
            <a:spAutoFit/>
          </a:bodyPr>
          <a:lstStyle/>
          <a:p>
            <a:pPr algn="ctr">
              <a:lnSpc>
                <a:spcPts val="3359"/>
              </a:lnSpc>
              <a:spcBef>
                <a:spcPct val="0"/>
              </a:spcBef>
            </a:pPr>
            <a:r>
              <a:rPr lang="en-US" sz="1800" b="1" dirty="0">
                <a:solidFill>
                  <a:srgbClr val="0070C0"/>
                </a:solidFill>
                <a:latin typeface="Open Sans Bold"/>
                <a:ea typeface="Open Sans Bold"/>
                <a:cs typeface="Open Sans Bold"/>
                <a:sym typeface="Open Sans Bold"/>
              </a:rPr>
              <a:t>PREVENCIÓN DE RIESGOS Y DESASTRES</a:t>
            </a:r>
          </a:p>
        </p:txBody>
      </p:sp>
      <p:sp>
        <p:nvSpPr>
          <p:cNvPr id="8" name="CuadroTexto 7">
            <a:extLst>
              <a:ext uri="{FF2B5EF4-FFF2-40B4-BE49-F238E27FC236}">
                <a16:creationId xmlns:a16="http://schemas.microsoft.com/office/drawing/2014/main" id="{A2166A2F-BAAB-7388-EF4F-FA6E6B696626}"/>
              </a:ext>
            </a:extLst>
          </p:cNvPr>
          <p:cNvSpPr txBox="1"/>
          <p:nvPr/>
        </p:nvSpPr>
        <p:spPr>
          <a:xfrm>
            <a:off x="534982" y="1438553"/>
            <a:ext cx="5398432" cy="1437125"/>
          </a:xfrm>
          <a:prstGeom prst="rect">
            <a:avLst/>
          </a:prstGeom>
          <a:noFill/>
        </p:spPr>
        <p:txBody>
          <a:bodyPr wrap="square">
            <a:spAutoFit/>
          </a:bodyPr>
          <a:lstStyle/>
          <a:p>
            <a:pPr algn="just">
              <a:lnSpc>
                <a:spcPts val="2659"/>
              </a:lnSpc>
              <a:spcBef>
                <a:spcPct val="0"/>
              </a:spcBef>
            </a:pPr>
            <a:r>
              <a:rPr lang="en-US" sz="1400" dirty="0">
                <a:solidFill>
                  <a:schemeClr val="tx1"/>
                </a:solidFill>
                <a:latin typeface="Open Sans"/>
                <a:ea typeface="Open Sans"/>
                <a:cs typeface="Open Sans"/>
                <a:sym typeface="Open Sans"/>
              </a:rPr>
              <a:t>En 2024, el Hospital fortaleció la gestión del riesgo con simulacros junto a Bomberos de Villa Alemana, una simulación de entrenamiento para el COGRID y la aplicación de INGRID-H para evaluar la inclusión de personas con discapacidad.</a:t>
            </a:r>
          </a:p>
        </p:txBody>
      </p:sp>
      <p:pic>
        <p:nvPicPr>
          <p:cNvPr id="9" name="Imagen 8">
            <a:extLst>
              <a:ext uri="{FF2B5EF4-FFF2-40B4-BE49-F238E27FC236}">
                <a16:creationId xmlns:a16="http://schemas.microsoft.com/office/drawing/2014/main" id="{D5588B1A-E1AF-8D8F-FDFB-EED6CA1118D3}"/>
              </a:ext>
            </a:extLst>
          </p:cNvPr>
          <p:cNvPicPr>
            <a:picLocks noChangeAspect="1"/>
          </p:cNvPicPr>
          <p:nvPr/>
        </p:nvPicPr>
        <p:blipFill>
          <a:blip r:embed="rId5"/>
          <a:stretch>
            <a:fillRect/>
          </a:stretch>
        </p:blipFill>
        <p:spPr>
          <a:xfrm>
            <a:off x="6590358" y="1425600"/>
            <a:ext cx="2042833" cy="2042833"/>
          </a:xfrm>
          <a:prstGeom prst="rect">
            <a:avLst/>
          </a:prstGeom>
        </p:spPr>
      </p:pic>
      <p:grpSp>
        <p:nvGrpSpPr>
          <p:cNvPr id="10" name="Group 6">
            <a:extLst>
              <a:ext uri="{FF2B5EF4-FFF2-40B4-BE49-F238E27FC236}">
                <a16:creationId xmlns:a16="http://schemas.microsoft.com/office/drawing/2014/main" id="{C6894A34-BE97-A70C-ED5F-511286445C0D}"/>
              </a:ext>
            </a:extLst>
          </p:cNvPr>
          <p:cNvGrpSpPr/>
          <p:nvPr/>
        </p:nvGrpSpPr>
        <p:grpSpPr>
          <a:xfrm>
            <a:off x="246272" y="3433967"/>
            <a:ext cx="1430430" cy="1430430"/>
            <a:chOff x="0" y="0"/>
            <a:chExt cx="6350000" cy="6350000"/>
          </a:xfrm>
        </p:grpSpPr>
        <p:sp>
          <p:nvSpPr>
            <p:cNvPr id="11" name="Freeform 7">
              <a:extLst>
                <a:ext uri="{FF2B5EF4-FFF2-40B4-BE49-F238E27FC236}">
                  <a16:creationId xmlns:a16="http://schemas.microsoft.com/office/drawing/2014/main" id="{D9972EEA-67DA-1F50-E99E-C666B4FCD615}"/>
                </a:ext>
              </a:extLst>
            </p:cNvPr>
            <p:cNvSpPr/>
            <p:nvPr/>
          </p:nvSpPr>
          <p:spPr>
            <a:xfrm>
              <a:off x="541020" y="537210"/>
              <a:ext cx="5255260" cy="5255260"/>
            </a:xfrm>
            <a:custGeom>
              <a:avLst/>
              <a:gdLst/>
              <a:ahLst/>
              <a:cxnLst/>
              <a:rect l="l" t="t" r="r" b="b"/>
              <a:pathLst>
                <a:path w="5255260" h="5255260">
                  <a:moveTo>
                    <a:pt x="2627630" y="0"/>
                  </a:moveTo>
                  <a:cubicBezTo>
                    <a:pt x="1176430" y="0"/>
                    <a:pt x="0" y="1176430"/>
                    <a:pt x="0" y="2627630"/>
                  </a:cubicBezTo>
                  <a:cubicBezTo>
                    <a:pt x="0" y="4078830"/>
                    <a:pt x="1176430" y="5255260"/>
                    <a:pt x="2627630" y="5255260"/>
                  </a:cubicBezTo>
                  <a:cubicBezTo>
                    <a:pt x="4078830" y="5255260"/>
                    <a:pt x="5255260" y="4078830"/>
                    <a:pt x="5255260" y="2627630"/>
                  </a:cubicBezTo>
                  <a:cubicBezTo>
                    <a:pt x="5255260" y="1176430"/>
                    <a:pt x="4078830" y="0"/>
                    <a:pt x="2627630" y="0"/>
                  </a:cubicBezTo>
                  <a:close/>
                </a:path>
              </a:pathLst>
            </a:custGeom>
            <a:blipFill>
              <a:blip r:embed="rId6"/>
              <a:stretch>
                <a:fillRect t="-16666" b="-16666"/>
              </a:stretch>
            </a:blipFill>
          </p:spPr>
        </p:sp>
      </p:grpSp>
      <p:grpSp>
        <p:nvGrpSpPr>
          <p:cNvPr id="12" name="Group 8">
            <a:extLst>
              <a:ext uri="{FF2B5EF4-FFF2-40B4-BE49-F238E27FC236}">
                <a16:creationId xmlns:a16="http://schemas.microsoft.com/office/drawing/2014/main" id="{5056C750-79D4-C1F3-8001-991625B4F9D9}"/>
              </a:ext>
            </a:extLst>
          </p:cNvPr>
          <p:cNvGrpSpPr/>
          <p:nvPr/>
        </p:nvGrpSpPr>
        <p:grpSpPr>
          <a:xfrm>
            <a:off x="1928501" y="3433967"/>
            <a:ext cx="1430430" cy="1430430"/>
            <a:chOff x="0" y="0"/>
            <a:chExt cx="6350000" cy="6350000"/>
          </a:xfrm>
        </p:grpSpPr>
        <p:sp>
          <p:nvSpPr>
            <p:cNvPr id="13" name="Freeform 9">
              <a:extLst>
                <a:ext uri="{FF2B5EF4-FFF2-40B4-BE49-F238E27FC236}">
                  <a16:creationId xmlns:a16="http://schemas.microsoft.com/office/drawing/2014/main" id="{FF60D27F-ACC0-55ED-4D43-D89041EB68D7}"/>
                </a:ext>
              </a:extLst>
            </p:cNvPr>
            <p:cNvSpPr/>
            <p:nvPr/>
          </p:nvSpPr>
          <p:spPr>
            <a:xfrm>
              <a:off x="541020" y="537210"/>
              <a:ext cx="5255260" cy="5255260"/>
            </a:xfrm>
            <a:custGeom>
              <a:avLst/>
              <a:gdLst/>
              <a:ahLst/>
              <a:cxnLst/>
              <a:rect l="l" t="t" r="r" b="b"/>
              <a:pathLst>
                <a:path w="5255260" h="5255260">
                  <a:moveTo>
                    <a:pt x="2627630" y="0"/>
                  </a:moveTo>
                  <a:cubicBezTo>
                    <a:pt x="1176430" y="0"/>
                    <a:pt x="0" y="1176430"/>
                    <a:pt x="0" y="2627630"/>
                  </a:cubicBezTo>
                  <a:cubicBezTo>
                    <a:pt x="0" y="4078830"/>
                    <a:pt x="1176430" y="5255260"/>
                    <a:pt x="2627630" y="5255260"/>
                  </a:cubicBezTo>
                  <a:cubicBezTo>
                    <a:pt x="4078830" y="5255260"/>
                    <a:pt x="5255260" y="4078830"/>
                    <a:pt x="5255260" y="2627630"/>
                  </a:cubicBezTo>
                  <a:cubicBezTo>
                    <a:pt x="5255260" y="1176430"/>
                    <a:pt x="4078830" y="0"/>
                    <a:pt x="2627630" y="0"/>
                  </a:cubicBezTo>
                  <a:close/>
                </a:path>
              </a:pathLst>
            </a:custGeom>
            <a:blipFill>
              <a:blip r:embed="rId7"/>
              <a:stretch>
                <a:fillRect t="-16666" b="-16666"/>
              </a:stretch>
            </a:blipFill>
          </p:spPr>
        </p:sp>
      </p:grpSp>
      <p:grpSp>
        <p:nvGrpSpPr>
          <p:cNvPr id="14" name="Group 10">
            <a:extLst>
              <a:ext uri="{FF2B5EF4-FFF2-40B4-BE49-F238E27FC236}">
                <a16:creationId xmlns:a16="http://schemas.microsoft.com/office/drawing/2014/main" id="{DBEDA6A5-298E-9BB8-78D1-0218E949C2D7}"/>
              </a:ext>
            </a:extLst>
          </p:cNvPr>
          <p:cNvGrpSpPr/>
          <p:nvPr/>
        </p:nvGrpSpPr>
        <p:grpSpPr>
          <a:xfrm>
            <a:off x="3606581" y="3433967"/>
            <a:ext cx="1430430" cy="1430430"/>
            <a:chOff x="0" y="0"/>
            <a:chExt cx="6350000" cy="6350000"/>
          </a:xfrm>
        </p:grpSpPr>
        <p:sp>
          <p:nvSpPr>
            <p:cNvPr id="15" name="Freeform 11">
              <a:extLst>
                <a:ext uri="{FF2B5EF4-FFF2-40B4-BE49-F238E27FC236}">
                  <a16:creationId xmlns:a16="http://schemas.microsoft.com/office/drawing/2014/main" id="{FC7C16C0-CF35-4A6C-7704-74A53D0FB8B8}"/>
                </a:ext>
              </a:extLst>
            </p:cNvPr>
            <p:cNvSpPr/>
            <p:nvPr/>
          </p:nvSpPr>
          <p:spPr>
            <a:xfrm>
              <a:off x="541020" y="537210"/>
              <a:ext cx="5255260" cy="5255260"/>
            </a:xfrm>
            <a:custGeom>
              <a:avLst/>
              <a:gdLst/>
              <a:ahLst/>
              <a:cxnLst/>
              <a:rect l="l" t="t" r="r" b="b"/>
              <a:pathLst>
                <a:path w="5255260" h="5255260">
                  <a:moveTo>
                    <a:pt x="2627630" y="0"/>
                  </a:moveTo>
                  <a:cubicBezTo>
                    <a:pt x="1176430" y="0"/>
                    <a:pt x="0" y="1176430"/>
                    <a:pt x="0" y="2627630"/>
                  </a:cubicBezTo>
                  <a:cubicBezTo>
                    <a:pt x="0" y="4078830"/>
                    <a:pt x="1176430" y="5255260"/>
                    <a:pt x="2627630" y="5255260"/>
                  </a:cubicBezTo>
                  <a:cubicBezTo>
                    <a:pt x="4078830" y="5255260"/>
                    <a:pt x="5255260" y="4078830"/>
                    <a:pt x="5255260" y="2627630"/>
                  </a:cubicBezTo>
                  <a:cubicBezTo>
                    <a:pt x="5255260" y="1176430"/>
                    <a:pt x="4078830" y="0"/>
                    <a:pt x="2627630" y="0"/>
                  </a:cubicBezTo>
                  <a:close/>
                </a:path>
              </a:pathLst>
            </a:custGeom>
            <a:blipFill>
              <a:blip r:embed="rId8"/>
              <a:stretch>
                <a:fillRect l="-33619" r="-82596"/>
              </a:stretch>
            </a:blipFill>
          </p:spPr>
        </p:sp>
      </p:grpSp>
      <p:grpSp>
        <p:nvGrpSpPr>
          <p:cNvPr id="16" name="Group 12">
            <a:extLst>
              <a:ext uri="{FF2B5EF4-FFF2-40B4-BE49-F238E27FC236}">
                <a16:creationId xmlns:a16="http://schemas.microsoft.com/office/drawing/2014/main" id="{8747481E-08ED-4574-6946-60613491CF26}"/>
              </a:ext>
            </a:extLst>
          </p:cNvPr>
          <p:cNvGrpSpPr/>
          <p:nvPr/>
        </p:nvGrpSpPr>
        <p:grpSpPr>
          <a:xfrm>
            <a:off x="5284661" y="3433967"/>
            <a:ext cx="1430430" cy="1430430"/>
            <a:chOff x="0" y="0"/>
            <a:chExt cx="6350000" cy="6350000"/>
          </a:xfrm>
        </p:grpSpPr>
        <p:sp>
          <p:nvSpPr>
            <p:cNvPr id="17" name="Freeform 13">
              <a:extLst>
                <a:ext uri="{FF2B5EF4-FFF2-40B4-BE49-F238E27FC236}">
                  <a16:creationId xmlns:a16="http://schemas.microsoft.com/office/drawing/2014/main" id="{04D28DEB-F0F4-5E77-4534-22D24E5CD104}"/>
                </a:ext>
              </a:extLst>
            </p:cNvPr>
            <p:cNvSpPr/>
            <p:nvPr/>
          </p:nvSpPr>
          <p:spPr>
            <a:xfrm>
              <a:off x="541020" y="537210"/>
              <a:ext cx="5255260" cy="5255260"/>
            </a:xfrm>
            <a:custGeom>
              <a:avLst/>
              <a:gdLst/>
              <a:ahLst/>
              <a:cxnLst/>
              <a:rect l="l" t="t" r="r" b="b"/>
              <a:pathLst>
                <a:path w="5255260" h="5255260">
                  <a:moveTo>
                    <a:pt x="2627630" y="0"/>
                  </a:moveTo>
                  <a:cubicBezTo>
                    <a:pt x="1176430" y="0"/>
                    <a:pt x="0" y="1176430"/>
                    <a:pt x="0" y="2627630"/>
                  </a:cubicBezTo>
                  <a:cubicBezTo>
                    <a:pt x="0" y="4078830"/>
                    <a:pt x="1176430" y="5255260"/>
                    <a:pt x="2627630" y="5255260"/>
                  </a:cubicBezTo>
                  <a:cubicBezTo>
                    <a:pt x="4078830" y="5255260"/>
                    <a:pt x="5255260" y="4078830"/>
                    <a:pt x="5255260" y="2627630"/>
                  </a:cubicBezTo>
                  <a:cubicBezTo>
                    <a:pt x="5255260" y="1176430"/>
                    <a:pt x="4078830" y="0"/>
                    <a:pt x="2627630" y="0"/>
                  </a:cubicBezTo>
                  <a:close/>
                </a:path>
              </a:pathLst>
            </a:custGeom>
            <a:blipFill>
              <a:blip r:embed="rId9"/>
              <a:stretch>
                <a:fillRect l="-29298" r="-86917"/>
              </a:stretch>
            </a:blipFill>
          </p:spPr>
        </p:sp>
      </p:grpSp>
    </p:spTree>
    <p:extLst>
      <p:ext uri="{BB962C8B-B14F-4D97-AF65-F5344CB8AC3E}">
        <p14:creationId xmlns:p14="http://schemas.microsoft.com/office/powerpoint/2010/main" val="4253933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51805D47-7871-7FDB-CBC8-E21C6912D8A6}"/>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945DCA2-42B3-CDDE-261A-81E860F79DD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3" name="Imagen 2">
            <a:extLst>
              <a:ext uri="{FF2B5EF4-FFF2-40B4-BE49-F238E27FC236}">
                <a16:creationId xmlns:a16="http://schemas.microsoft.com/office/drawing/2014/main" id="{EC14BF5B-3583-35B4-FA9E-5B62D6A1D5AB}"/>
              </a:ext>
            </a:extLst>
          </p:cNvPr>
          <p:cNvPicPr>
            <a:picLocks noChangeAspect="1"/>
          </p:cNvPicPr>
          <p:nvPr/>
        </p:nvPicPr>
        <p:blipFill>
          <a:blip r:embed="rId5"/>
          <a:srcRect l="703" t="5242" r="1057" b="8269"/>
          <a:stretch>
            <a:fillRect/>
          </a:stretch>
        </p:blipFill>
        <p:spPr>
          <a:xfrm>
            <a:off x="214746" y="1191492"/>
            <a:ext cx="6730041" cy="3138054"/>
          </a:xfrm>
          <a:prstGeom prst="rect">
            <a:avLst/>
          </a:prstGeom>
        </p:spPr>
      </p:pic>
      <p:sp>
        <p:nvSpPr>
          <p:cNvPr id="4" name="CuadroTexto 3">
            <a:extLst>
              <a:ext uri="{FF2B5EF4-FFF2-40B4-BE49-F238E27FC236}">
                <a16:creationId xmlns:a16="http://schemas.microsoft.com/office/drawing/2014/main" id="{0678756C-B55C-7812-2A9E-39D8C1E40D85}"/>
              </a:ext>
            </a:extLst>
          </p:cNvPr>
          <p:cNvSpPr txBox="1"/>
          <p:nvPr/>
        </p:nvSpPr>
        <p:spPr>
          <a:xfrm>
            <a:off x="2244198" y="447336"/>
            <a:ext cx="4572000" cy="478977"/>
          </a:xfrm>
          <a:prstGeom prst="rect">
            <a:avLst/>
          </a:prstGeom>
          <a:noFill/>
        </p:spPr>
        <p:txBody>
          <a:bodyPr wrap="square">
            <a:spAutoFit/>
          </a:bodyPr>
          <a:lstStyle/>
          <a:p>
            <a:pPr algn="ctr">
              <a:lnSpc>
                <a:spcPts val="3359"/>
              </a:lnSpc>
              <a:spcBef>
                <a:spcPct val="0"/>
              </a:spcBef>
            </a:pPr>
            <a:r>
              <a:rPr lang="en-US" sz="1800" b="1" dirty="0">
                <a:solidFill>
                  <a:srgbClr val="0070C0"/>
                </a:solidFill>
                <a:latin typeface="Open Sans Bold"/>
                <a:ea typeface="Open Sans Bold"/>
                <a:cs typeface="Open Sans Bold"/>
                <a:sym typeface="Open Sans Bold"/>
              </a:rPr>
              <a:t>AUSENTISMO</a:t>
            </a:r>
          </a:p>
        </p:txBody>
      </p:sp>
      <p:sp>
        <p:nvSpPr>
          <p:cNvPr id="6" name="CuadroTexto 5">
            <a:extLst>
              <a:ext uri="{FF2B5EF4-FFF2-40B4-BE49-F238E27FC236}">
                <a16:creationId xmlns:a16="http://schemas.microsoft.com/office/drawing/2014/main" id="{435ADCD0-17D4-E027-F4FB-1F13B317693A}"/>
              </a:ext>
            </a:extLst>
          </p:cNvPr>
          <p:cNvSpPr txBox="1"/>
          <p:nvPr/>
        </p:nvSpPr>
        <p:spPr>
          <a:xfrm>
            <a:off x="6338454" y="4098713"/>
            <a:ext cx="2389910" cy="646331"/>
          </a:xfrm>
          <a:prstGeom prst="rect">
            <a:avLst/>
          </a:prstGeom>
          <a:noFill/>
        </p:spPr>
        <p:txBody>
          <a:bodyPr wrap="square" rtlCol="0">
            <a:spAutoFit/>
          </a:bodyPr>
          <a:lstStyle/>
          <a:p>
            <a:r>
              <a:rPr lang="es-ES" sz="1200" dirty="0"/>
              <a:t>2023 45 días x funcionario</a:t>
            </a:r>
          </a:p>
          <a:p>
            <a:endParaRPr lang="es-ES" sz="1200" dirty="0"/>
          </a:p>
          <a:p>
            <a:r>
              <a:rPr lang="es-ES" sz="1200" dirty="0"/>
              <a:t>2024 52 días x funcionario</a:t>
            </a:r>
            <a:endParaRPr lang="es-CL" sz="1200" dirty="0"/>
          </a:p>
        </p:txBody>
      </p:sp>
    </p:spTree>
    <p:extLst>
      <p:ext uri="{BB962C8B-B14F-4D97-AF65-F5344CB8AC3E}">
        <p14:creationId xmlns:p14="http://schemas.microsoft.com/office/powerpoint/2010/main" val="478256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39B778B-72F3-0A5B-0737-45B9ADF1FE8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FF98A5D-7B55-AECC-5EC7-32E28820229A}"/>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CuadroTexto 3">
            <a:extLst>
              <a:ext uri="{FF2B5EF4-FFF2-40B4-BE49-F238E27FC236}">
                <a16:creationId xmlns:a16="http://schemas.microsoft.com/office/drawing/2014/main" id="{A771B57F-C7BE-425A-6BF4-514DBB0E5BF9}"/>
              </a:ext>
            </a:extLst>
          </p:cNvPr>
          <p:cNvSpPr txBox="1"/>
          <p:nvPr/>
        </p:nvSpPr>
        <p:spPr>
          <a:xfrm>
            <a:off x="443345" y="1478595"/>
            <a:ext cx="8132618" cy="2505751"/>
          </a:xfrm>
          <a:prstGeom prst="rect">
            <a:avLst/>
          </a:prstGeom>
          <a:noFill/>
        </p:spPr>
        <p:txBody>
          <a:bodyPr wrap="square">
            <a:spAutoFit/>
          </a:bodyPr>
          <a:lstStyle/>
          <a:p>
            <a:pPr>
              <a:lnSpc>
                <a:spcPct val="115000"/>
              </a:lnSpc>
              <a:spcBef>
                <a:spcPts val="2400"/>
              </a:spcBef>
              <a:buNone/>
            </a:pPr>
            <a:r>
              <a:rPr lang="es-CL" sz="1200" b="1" kern="0" noProof="0" dirty="0">
                <a:solidFill>
                  <a:schemeClr val="tx1"/>
                </a:solidFill>
                <a:effectLst/>
                <a:latin typeface="Arial" panose="020B0604020202020204" pitchFamily="34" charset="0"/>
                <a:ea typeface="MS Gothic" panose="020B0609070205080204" pitchFamily="49" charset="-128"/>
                <a:cs typeface="Arial" panose="020B0604020202020204" pitchFamily="34" charset="0"/>
              </a:rPr>
              <a:t>Bases Gremiales Activas en el Hospital</a:t>
            </a:r>
          </a:p>
          <a:p>
            <a:pPr>
              <a:lnSpc>
                <a:spcPct val="115000"/>
              </a:lnSpc>
              <a:spcBef>
                <a:spcPts val="2400"/>
              </a:spcBef>
              <a:buNone/>
            </a:pPr>
            <a:endParaRPr lang="es-CL" sz="1200" b="1" kern="0" noProof="0" dirty="0">
              <a:solidFill>
                <a:schemeClr val="tx1"/>
              </a:solidFill>
              <a:effectLst/>
              <a:latin typeface="Arial" panose="020B0604020202020204" pitchFamily="34" charset="0"/>
              <a:ea typeface="MS Gothic" panose="020B0609070205080204" pitchFamily="49" charset="-128"/>
              <a:cs typeface="Arial" panose="020B0604020202020204" pitchFamily="34" charset="0"/>
            </a:endParaRPr>
          </a:p>
          <a:p>
            <a:pPr>
              <a:lnSpc>
                <a:spcPct val="115000"/>
              </a:lnSpc>
              <a:spcAft>
                <a:spcPts val="1000"/>
              </a:spcAft>
              <a:buNone/>
            </a:pP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Durante el año 2024, el Hospital Juana Ross de Peñablanca ha mantenido un diálogo continuo y permanente con sus cinco bases gremiales, las cuales representan a las y los trabajadores de distintos estamentos:</a:t>
            </a: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1. Asociación </a:t>
            </a:r>
            <a:r>
              <a:rPr lang="es-CL" sz="1200" noProof="0" dirty="0" err="1">
                <a:solidFill>
                  <a:schemeClr val="tx1"/>
                </a:solidFill>
                <a:effectLst/>
                <a:latin typeface="Arial" panose="020B0604020202020204" pitchFamily="34" charset="0"/>
                <a:ea typeface="MS Mincho" panose="02020609040205080304" pitchFamily="49" charset="-128"/>
                <a:cs typeface="Arial" panose="020B0604020202020204" pitchFamily="34" charset="0"/>
              </a:rPr>
              <a:t>Interhospitales</a:t>
            </a: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2. Asociación de Técnicos en Enfermería (TENS)</a:t>
            </a: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3. FENATS Peñablanca</a:t>
            </a: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4. FENPRUSS (Federación Nacional de Profesionales Universitarios de los Servicios de Salud)</a:t>
            </a:r>
            <a:b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effectLst/>
                <a:latin typeface="Arial" panose="020B0604020202020204" pitchFamily="34" charset="0"/>
                <a:ea typeface="MS Mincho" panose="02020609040205080304" pitchFamily="49" charset="-128"/>
                <a:cs typeface="Arial" panose="020B0604020202020204" pitchFamily="34" charset="0"/>
              </a:rPr>
              <a:t>5. FEDEPRUSS (Federación Democrática de Profesionales Universitarios de la Salud)</a:t>
            </a:r>
          </a:p>
        </p:txBody>
      </p:sp>
      <p:sp>
        <p:nvSpPr>
          <p:cNvPr id="5" name="CuadroTexto 4">
            <a:extLst>
              <a:ext uri="{FF2B5EF4-FFF2-40B4-BE49-F238E27FC236}">
                <a16:creationId xmlns:a16="http://schemas.microsoft.com/office/drawing/2014/main" id="{CB854319-62ED-64EC-32F5-C0FDA1E0C16D}"/>
              </a:ext>
            </a:extLst>
          </p:cNvPr>
          <p:cNvSpPr txBox="1"/>
          <p:nvPr/>
        </p:nvSpPr>
        <p:spPr>
          <a:xfrm>
            <a:off x="2826328" y="730449"/>
            <a:ext cx="3041072" cy="369332"/>
          </a:xfrm>
          <a:prstGeom prst="rect">
            <a:avLst/>
          </a:prstGeom>
          <a:noFill/>
        </p:spPr>
        <p:txBody>
          <a:bodyPr wrap="square" rtlCol="0">
            <a:spAutoFit/>
          </a:bodyPr>
          <a:lstStyle/>
          <a:p>
            <a:r>
              <a:rPr lang="es-ES" sz="1800" b="1" dirty="0">
                <a:solidFill>
                  <a:srgbClr val="0070C0"/>
                </a:solidFill>
                <a:latin typeface="Open Sans Bold"/>
                <a:ea typeface="Open Sans Bold"/>
                <a:cs typeface="Open Sans Bold"/>
              </a:rPr>
              <a:t>RELACIONES LABORALES</a:t>
            </a:r>
            <a:endParaRPr lang="es-CL" sz="1800" b="1" dirty="0">
              <a:solidFill>
                <a:srgbClr val="0070C0"/>
              </a:solidFill>
              <a:latin typeface="Open Sans Bold"/>
              <a:ea typeface="Open Sans Bold"/>
              <a:cs typeface="Open Sans Bold"/>
            </a:endParaRPr>
          </a:p>
        </p:txBody>
      </p:sp>
    </p:spTree>
    <p:extLst>
      <p:ext uri="{BB962C8B-B14F-4D97-AF65-F5344CB8AC3E}">
        <p14:creationId xmlns:p14="http://schemas.microsoft.com/office/powerpoint/2010/main" val="29930692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702D2921-EB0C-7A21-42EE-FED3162CAED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0D02B003-C060-7138-2198-439A08BD0616}"/>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CuadroTexto 3">
            <a:extLst>
              <a:ext uri="{FF2B5EF4-FFF2-40B4-BE49-F238E27FC236}">
                <a16:creationId xmlns:a16="http://schemas.microsoft.com/office/drawing/2014/main" id="{AC0856EC-CE74-C378-5301-F6D3A98BEDCC}"/>
              </a:ext>
            </a:extLst>
          </p:cNvPr>
          <p:cNvSpPr txBox="1"/>
          <p:nvPr/>
        </p:nvSpPr>
        <p:spPr>
          <a:xfrm>
            <a:off x="160570" y="1282910"/>
            <a:ext cx="3829539" cy="2804870"/>
          </a:xfrm>
          <a:prstGeom prst="rect">
            <a:avLst/>
          </a:prstGeom>
          <a:noFill/>
        </p:spPr>
        <p:txBody>
          <a:bodyPr wrap="square">
            <a:spAutoFit/>
          </a:bodyPr>
          <a:lstStyle/>
          <a:p>
            <a:pPr>
              <a:lnSpc>
                <a:spcPct val="115000"/>
              </a:lnSpc>
              <a:spcBef>
                <a:spcPts val="2400"/>
              </a:spcBef>
              <a:buNone/>
            </a:pPr>
            <a:r>
              <a:rPr lang="es-CL" sz="1200" b="1" noProof="0" dirty="0">
                <a:solidFill>
                  <a:schemeClr val="tx1"/>
                </a:solidFill>
                <a:latin typeface="Arial" panose="020B0604020202020204" pitchFamily="34" charset="0"/>
                <a:ea typeface="MS Gothic" panose="020B0609070205080204" pitchFamily="49" charset="-128"/>
                <a:cs typeface="Arial" panose="020B0604020202020204" pitchFamily="34" charset="0"/>
              </a:rPr>
              <a:t>Instancias Formales de Participación</a:t>
            </a:r>
          </a:p>
          <a:p>
            <a:pPr marL="228600" indent="-228600">
              <a:lnSpc>
                <a:spcPct val="115000"/>
              </a:lnSpc>
              <a:spcBef>
                <a:spcPts val="1000"/>
              </a:spcBef>
              <a:buAutoNum type="alphaLcParenR"/>
            </a:pPr>
            <a:r>
              <a:rPr lang="es-CL" sz="1200" b="1" noProof="0" dirty="0">
                <a:solidFill>
                  <a:schemeClr val="tx1"/>
                </a:solidFill>
                <a:latin typeface="Arial" panose="020B0604020202020204" pitchFamily="34" charset="0"/>
                <a:ea typeface="MS Gothic" panose="020B0609070205080204" pitchFamily="49" charset="-128"/>
                <a:cs typeface="Arial" panose="020B0604020202020204" pitchFamily="34" charset="0"/>
              </a:rPr>
              <a:t>Reuniones </a:t>
            </a:r>
            <a:r>
              <a:rPr lang="es-CL" sz="1200" b="1" noProof="0" dirty="0" err="1">
                <a:solidFill>
                  <a:schemeClr val="tx1"/>
                </a:solidFill>
                <a:latin typeface="Arial" panose="020B0604020202020204" pitchFamily="34" charset="0"/>
                <a:ea typeface="MS Gothic" panose="020B0609070205080204" pitchFamily="49" charset="-128"/>
                <a:cs typeface="Arial" panose="020B0604020202020204" pitchFamily="34" charset="0"/>
              </a:rPr>
              <a:t>Multigremiales</a:t>
            </a:r>
            <a:endParaRPr lang="es-CL" sz="1200" b="1" noProof="0" dirty="0">
              <a:solidFill>
                <a:schemeClr val="tx1"/>
              </a:solidFill>
              <a:latin typeface="Arial" panose="020B0604020202020204" pitchFamily="34" charset="0"/>
              <a:ea typeface="MS Gothic" panose="020B0609070205080204" pitchFamily="49" charset="-128"/>
              <a:cs typeface="Arial" panose="020B0604020202020204" pitchFamily="34" charset="0"/>
            </a:endParaRPr>
          </a:p>
          <a:p>
            <a:pPr>
              <a:spcAft>
                <a:spcPts val="1000"/>
              </a:spcAft>
              <a:buNone/>
            </a:pP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Se realizaron 10 reuniones </a:t>
            </a:r>
            <a:r>
              <a:rPr lang="es-CL" sz="1200" noProof="0" dirty="0" err="1">
                <a:solidFill>
                  <a:schemeClr val="tx1"/>
                </a:solidFill>
                <a:latin typeface="Arial" panose="020B0604020202020204" pitchFamily="34" charset="0"/>
                <a:ea typeface="MS Mincho" panose="02020609040205080304" pitchFamily="49" charset="-128"/>
                <a:cs typeface="Arial" panose="020B0604020202020204" pitchFamily="34" charset="0"/>
              </a:rPr>
              <a:t>multigremiales</a:t>
            </a: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ordinarias entre enero y diciembre de 2024.</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b="1" noProof="0" dirty="0">
                <a:solidFill>
                  <a:schemeClr val="tx1"/>
                </a:solidFill>
                <a:latin typeface="Arial" panose="020B0604020202020204" pitchFamily="34" charset="0"/>
                <a:ea typeface="MS Gothic" panose="020B0609070205080204" pitchFamily="49" charset="-128"/>
                <a:cs typeface="Arial" panose="020B0604020202020204" pitchFamily="34" charset="0"/>
              </a:rPr>
              <a:t>b) Reuniones Bilaterales</a:t>
            </a:r>
            <a:endParaRPr lang="es-CL" sz="1200" b="1" dirty="0">
              <a:solidFill>
                <a:schemeClr val="tx1"/>
              </a:solidFill>
              <a:latin typeface="Arial" panose="020B0604020202020204" pitchFamily="34" charset="0"/>
              <a:ea typeface="MS Gothic" panose="020B0609070205080204" pitchFamily="49" charset="-128"/>
              <a:cs typeface="Arial" panose="020B0604020202020204" pitchFamily="34" charset="0"/>
            </a:endParaRPr>
          </a:p>
          <a:p>
            <a:pPr>
              <a:spcAft>
                <a:spcPts val="1000"/>
              </a:spcAft>
              <a:buNone/>
            </a:pP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Cada base gremial contó con reuniones bilaterales periódicas con Dirección y Subdirección de Gestión de Personas. En promedio, se realizaron entre 9 y 11 reuniones bilaterales por base.</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Estimación total de reuniones bilaterales 2024: entre 45 y 50</a:t>
            </a:r>
          </a:p>
        </p:txBody>
      </p:sp>
      <p:sp>
        <p:nvSpPr>
          <p:cNvPr id="3" name="CuadroTexto 2">
            <a:extLst>
              <a:ext uri="{FF2B5EF4-FFF2-40B4-BE49-F238E27FC236}">
                <a16:creationId xmlns:a16="http://schemas.microsoft.com/office/drawing/2014/main" id="{19659DC1-78FC-FA16-347F-9E7D0C6AF0E6}"/>
              </a:ext>
            </a:extLst>
          </p:cNvPr>
          <p:cNvSpPr txBox="1"/>
          <p:nvPr/>
        </p:nvSpPr>
        <p:spPr>
          <a:xfrm>
            <a:off x="4854776" y="1637916"/>
            <a:ext cx="3984424" cy="3046988"/>
          </a:xfrm>
          <a:prstGeom prst="rect">
            <a:avLst/>
          </a:prstGeom>
          <a:noFill/>
        </p:spPr>
        <p:txBody>
          <a:bodyPr wrap="square">
            <a:spAutoFit/>
          </a:bodyPr>
          <a:lstStyle/>
          <a:p>
            <a:pPr>
              <a:spcBef>
                <a:spcPts val="2400"/>
              </a:spcBef>
              <a:buNone/>
            </a:pPr>
            <a:r>
              <a:rPr lang="es-CL" sz="1200" b="1" noProof="0" dirty="0">
                <a:solidFill>
                  <a:schemeClr val="tx1"/>
                </a:solidFill>
                <a:latin typeface="Arial" panose="020B0604020202020204" pitchFamily="34" charset="0"/>
                <a:ea typeface="MS Mincho" panose="02020609040205080304" pitchFamily="49" charset="-128"/>
                <a:cs typeface="Arial" panose="020B0604020202020204" pitchFamily="34" charset="0"/>
              </a:rPr>
              <a:t>Espacios de Participación Permanente</a:t>
            </a:r>
          </a:p>
          <a:p>
            <a:pPr>
              <a:spcAft>
                <a:spcPts val="1000"/>
              </a:spcAft>
              <a:buNone/>
            </a:pP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Ausentismo</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Bienestar</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Buenas Prácticas Laborales</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Mejoramiento del Clima Laboral</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Mesa de Trabajo de Alimentación</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Mesa de Trabajo de Movilización</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Riesgos Psicosociales</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Salud Funcionaria</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Cuidados Infantiles</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Mesa de Cuidados Integrales y Equipos Técnicos</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de Evaluación de Dotación / MEL</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Comité Día del Hospital</a:t>
            </a:r>
            <a:b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br>
            <a:r>
              <a:rPr lang="es-CL" sz="1200" noProof="0" dirty="0">
                <a:solidFill>
                  <a:schemeClr val="tx1"/>
                </a:solidFill>
                <a:latin typeface="Arial" panose="020B0604020202020204" pitchFamily="34" charset="0"/>
                <a:ea typeface="MS Mincho" panose="02020609040205080304" pitchFamily="49" charset="-128"/>
                <a:cs typeface="Arial" panose="020B0604020202020204" pitchFamily="34" charset="0"/>
              </a:rPr>
              <a:t>• Consejo Técnico Ampliado</a:t>
            </a:r>
          </a:p>
        </p:txBody>
      </p:sp>
      <p:sp>
        <p:nvSpPr>
          <p:cNvPr id="5" name="CuadroTexto 4">
            <a:extLst>
              <a:ext uri="{FF2B5EF4-FFF2-40B4-BE49-F238E27FC236}">
                <a16:creationId xmlns:a16="http://schemas.microsoft.com/office/drawing/2014/main" id="{DED3C308-EC68-057A-A362-8825A9092BEF}"/>
              </a:ext>
            </a:extLst>
          </p:cNvPr>
          <p:cNvSpPr txBox="1"/>
          <p:nvPr/>
        </p:nvSpPr>
        <p:spPr>
          <a:xfrm>
            <a:off x="2469573" y="540712"/>
            <a:ext cx="3041072" cy="369332"/>
          </a:xfrm>
          <a:prstGeom prst="rect">
            <a:avLst/>
          </a:prstGeom>
          <a:noFill/>
        </p:spPr>
        <p:txBody>
          <a:bodyPr wrap="square" rtlCol="0">
            <a:spAutoFit/>
          </a:bodyPr>
          <a:lstStyle/>
          <a:p>
            <a:r>
              <a:rPr lang="es-ES" sz="1800" b="1" dirty="0">
                <a:solidFill>
                  <a:srgbClr val="0070C0"/>
                </a:solidFill>
                <a:latin typeface="Open Sans Bold"/>
                <a:ea typeface="Open Sans Bold"/>
                <a:cs typeface="Open Sans Bold"/>
              </a:rPr>
              <a:t>RELACIONES LABORALES</a:t>
            </a:r>
            <a:endParaRPr lang="es-CL" sz="1800" b="1" dirty="0">
              <a:solidFill>
                <a:srgbClr val="0070C0"/>
              </a:solidFill>
              <a:latin typeface="Open Sans Bold"/>
              <a:ea typeface="Open Sans Bold"/>
              <a:cs typeface="Open Sans Bold"/>
            </a:endParaRPr>
          </a:p>
        </p:txBody>
      </p:sp>
    </p:spTree>
    <p:extLst>
      <p:ext uri="{BB962C8B-B14F-4D97-AF65-F5344CB8AC3E}">
        <p14:creationId xmlns:p14="http://schemas.microsoft.com/office/powerpoint/2010/main" val="14806853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4AE2D30F-04B5-CB09-0AE8-ECACE16E91F3}"/>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6169C2E1-A2D5-60E2-BD2C-F1E836B051A5}"/>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ED19F31A-CFDE-F975-A8AB-29916F6230FE}"/>
              </a:ext>
            </a:extLst>
          </p:cNvPr>
          <p:cNvSpPr txBox="1"/>
          <p:nvPr/>
        </p:nvSpPr>
        <p:spPr>
          <a:xfrm>
            <a:off x="1496836" y="1276626"/>
            <a:ext cx="6150327" cy="1077218"/>
          </a:xfrm>
          <a:prstGeom prst="rect">
            <a:avLst/>
          </a:prstGeom>
          <a:noFill/>
        </p:spPr>
        <p:txBody>
          <a:bodyPr wrap="square">
            <a:spAutoFit/>
          </a:bodyPr>
          <a:lstStyle/>
          <a:p>
            <a:pPr algn="ctr"/>
            <a:r>
              <a:rPr lang="es-CL" sz="3200" b="1" kern="1200" dirty="0">
                <a:solidFill>
                  <a:srgbClr val="0B4581"/>
                </a:solidFill>
                <a:latin typeface="Cambria"/>
                <a:ea typeface="+mj-ea"/>
              </a:rPr>
              <a:t>SUBDIRECCION ADMINISTRATIVA</a:t>
            </a:r>
            <a:r>
              <a:rPr kumimoji="0" lang="es-CL" sz="3200" b="1" i="0" u="none" strike="noStrike" kern="1200" cap="none" spc="0" normalizeH="0" baseline="0" noProof="0" dirty="0">
                <a:ln>
                  <a:noFill/>
                </a:ln>
                <a:solidFill>
                  <a:srgbClr val="0B4581"/>
                </a:solidFill>
                <a:effectLst/>
                <a:uLnTx/>
                <a:uFillTx/>
                <a:latin typeface="Cambria"/>
                <a:ea typeface="+mj-ea"/>
              </a:rPr>
              <a:t> </a:t>
            </a:r>
            <a:endParaRPr lang="es-CL" sz="3200" dirty="0"/>
          </a:p>
        </p:txBody>
      </p:sp>
      <p:pic>
        <p:nvPicPr>
          <p:cNvPr id="2" name="Google Shape;64;p15" title="3.png">
            <a:extLst>
              <a:ext uri="{FF2B5EF4-FFF2-40B4-BE49-F238E27FC236}">
                <a16:creationId xmlns:a16="http://schemas.microsoft.com/office/drawing/2014/main" id="{C30AFF82-C8AE-D933-0AEC-8EF2768E44B8}"/>
              </a:ext>
            </a:extLst>
          </p:cNvPr>
          <p:cNvPicPr preferRelativeResize="0"/>
          <p:nvPr/>
        </p:nvPicPr>
        <p:blipFill rotWithShape="1">
          <a:blip r:embed="rId5">
            <a:alphaModFix/>
          </a:blip>
          <a:srcRect t="2947" b="1986"/>
          <a:stretch/>
        </p:blipFill>
        <p:spPr>
          <a:xfrm>
            <a:off x="3643744" y="3255818"/>
            <a:ext cx="1856509" cy="1530927"/>
          </a:xfrm>
          <a:prstGeom prst="rect">
            <a:avLst/>
          </a:prstGeom>
          <a:noFill/>
          <a:ln>
            <a:noFill/>
          </a:ln>
        </p:spPr>
      </p:pic>
    </p:spTree>
    <p:extLst>
      <p:ext uri="{BB962C8B-B14F-4D97-AF65-F5344CB8AC3E}">
        <p14:creationId xmlns:p14="http://schemas.microsoft.com/office/powerpoint/2010/main" val="21532222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D49041DC-0AA2-2073-ECC7-1967BF67CE2A}"/>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1E59654-4D3D-5815-C5B8-DF856196AEBF}"/>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FD297A9B-7D5B-C402-3DC4-F396D5C60F5B}"/>
              </a:ext>
            </a:extLst>
          </p:cNvPr>
          <p:cNvSpPr txBox="1"/>
          <p:nvPr/>
        </p:nvSpPr>
        <p:spPr>
          <a:xfrm>
            <a:off x="2964982" y="268784"/>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GESTION FINANCIERA </a:t>
            </a:r>
          </a:p>
        </p:txBody>
      </p:sp>
      <p:sp>
        <p:nvSpPr>
          <p:cNvPr id="18" name="Rectangle 2">
            <a:extLst>
              <a:ext uri="{FF2B5EF4-FFF2-40B4-BE49-F238E27FC236}">
                <a16:creationId xmlns:a16="http://schemas.microsoft.com/office/drawing/2014/main" id="{47A72F71-B712-1688-D6D0-0D63B28E187D}"/>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s-CL"/>
          </a:p>
        </p:txBody>
      </p:sp>
      <p:pic>
        <p:nvPicPr>
          <p:cNvPr id="4" name="Imagen 3">
            <a:extLst>
              <a:ext uri="{FF2B5EF4-FFF2-40B4-BE49-F238E27FC236}">
                <a16:creationId xmlns:a16="http://schemas.microsoft.com/office/drawing/2014/main" id="{A97262E0-39AC-20F9-DA8C-798CD48BE79D}"/>
              </a:ext>
            </a:extLst>
          </p:cNvPr>
          <p:cNvPicPr>
            <a:picLocks noChangeAspect="1"/>
          </p:cNvPicPr>
          <p:nvPr/>
        </p:nvPicPr>
        <p:blipFill>
          <a:blip r:embed="rId5"/>
          <a:stretch>
            <a:fillRect/>
          </a:stretch>
        </p:blipFill>
        <p:spPr>
          <a:xfrm>
            <a:off x="160308" y="999232"/>
            <a:ext cx="3991688" cy="1093613"/>
          </a:xfrm>
          <a:prstGeom prst="rect">
            <a:avLst/>
          </a:prstGeom>
        </p:spPr>
      </p:pic>
      <p:pic>
        <p:nvPicPr>
          <p:cNvPr id="7" name="Imagen 6">
            <a:extLst>
              <a:ext uri="{FF2B5EF4-FFF2-40B4-BE49-F238E27FC236}">
                <a16:creationId xmlns:a16="http://schemas.microsoft.com/office/drawing/2014/main" id="{D38591E6-28AF-ED36-3E3C-B951C6228110}"/>
              </a:ext>
            </a:extLst>
          </p:cNvPr>
          <p:cNvPicPr>
            <a:picLocks noChangeAspect="1"/>
          </p:cNvPicPr>
          <p:nvPr/>
        </p:nvPicPr>
        <p:blipFill>
          <a:blip r:embed="rId6"/>
          <a:stretch>
            <a:fillRect/>
          </a:stretch>
        </p:blipFill>
        <p:spPr>
          <a:xfrm>
            <a:off x="4209974" y="999233"/>
            <a:ext cx="4850775" cy="1093612"/>
          </a:xfrm>
          <a:prstGeom prst="rect">
            <a:avLst/>
          </a:prstGeom>
        </p:spPr>
      </p:pic>
      <p:pic>
        <p:nvPicPr>
          <p:cNvPr id="8" name="Imagen 7">
            <a:extLst>
              <a:ext uri="{FF2B5EF4-FFF2-40B4-BE49-F238E27FC236}">
                <a16:creationId xmlns:a16="http://schemas.microsoft.com/office/drawing/2014/main" id="{C3BCA591-7B6D-FFBF-9EE0-96CB3326FC06}"/>
              </a:ext>
            </a:extLst>
          </p:cNvPr>
          <p:cNvPicPr>
            <a:picLocks noChangeAspect="1"/>
          </p:cNvPicPr>
          <p:nvPr/>
        </p:nvPicPr>
        <p:blipFill>
          <a:blip r:embed="rId7"/>
          <a:stretch>
            <a:fillRect/>
          </a:stretch>
        </p:blipFill>
        <p:spPr>
          <a:xfrm>
            <a:off x="504112" y="2324334"/>
            <a:ext cx="1608707" cy="598588"/>
          </a:xfrm>
          <a:prstGeom prst="rect">
            <a:avLst/>
          </a:prstGeom>
        </p:spPr>
      </p:pic>
      <p:pic>
        <p:nvPicPr>
          <p:cNvPr id="9" name="Imagen 8">
            <a:extLst>
              <a:ext uri="{FF2B5EF4-FFF2-40B4-BE49-F238E27FC236}">
                <a16:creationId xmlns:a16="http://schemas.microsoft.com/office/drawing/2014/main" id="{875C5BF6-73FC-6A84-4C03-7AE281E87A58}"/>
              </a:ext>
            </a:extLst>
          </p:cNvPr>
          <p:cNvPicPr>
            <a:picLocks noChangeAspect="1"/>
          </p:cNvPicPr>
          <p:nvPr/>
        </p:nvPicPr>
        <p:blipFill>
          <a:blip r:embed="rId8"/>
          <a:stretch>
            <a:fillRect/>
          </a:stretch>
        </p:blipFill>
        <p:spPr>
          <a:xfrm>
            <a:off x="504111" y="3929014"/>
            <a:ext cx="1608708" cy="812821"/>
          </a:xfrm>
          <a:prstGeom prst="rect">
            <a:avLst/>
          </a:prstGeom>
        </p:spPr>
      </p:pic>
      <p:pic>
        <p:nvPicPr>
          <p:cNvPr id="10" name="Imagen 9">
            <a:extLst>
              <a:ext uri="{FF2B5EF4-FFF2-40B4-BE49-F238E27FC236}">
                <a16:creationId xmlns:a16="http://schemas.microsoft.com/office/drawing/2014/main" id="{D661D52A-22F2-1B89-D1E7-4EE9BE53A4CB}"/>
              </a:ext>
            </a:extLst>
          </p:cNvPr>
          <p:cNvPicPr>
            <a:picLocks noChangeAspect="1"/>
          </p:cNvPicPr>
          <p:nvPr/>
        </p:nvPicPr>
        <p:blipFill>
          <a:blip r:embed="rId9"/>
          <a:stretch>
            <a:fillRect/>
          </a:stretch>
        </p:blipFill>
        <p:spPr>
          <a:xfrm>
            <a:off x="524986" y="3113263"/>
            <a:ext cx="1587833" cy="684120"/>
          </a:xfrm>
          <a:prstGeom prst="rect">
            <a:avLst/>
          </a:prstGeom>
        </p:spPr>
      </p:pic>
      <p:pic>
        <p:nvPicPr>
          <p:cNvPr id="11" name="Imagen 10">
            <a:extLst>
              <a:ext uri="{FF2B5EF4-FFF2-40B4-BE49-F238E27FC236}">
                <a16:creationId xmlns:a16="http://schemas.microsoft.com/office/drawing/2014/main" id="{EBFEFAF9-1506-7739-D86B-127FB2326971}"/>
              </a:ext>
            </a:extLst>
          </p:cNvPr>
          <p:cNvPicPr>
            <a:picLocks noChangeAspect="1"/>
          </p:cNvPicPr>
          <p:nvPr/>
        </p:nvPicPr>
        <p:blipFill>
          <a:blip r:embed="rId10"/>
          <a:srcRect r="7310"/>
          <a:stretch>
            <a:fillRect/>
          </a:stretch>
        </p:blipFill>
        <p:spPr>
          <a:xfrm>
            <a:off x="5651222" y="2207374"/>
            <a:ext cx="1774814" cy="1247949"/>
          </a:xfrm>
          <a:prstGeom prst="rect">
            <a:avLst/>
          </a:prstGeom>
        </p:spPr>
      </p:pic>
      <p:pic>
        <p:nvPicPr>
          <p:cNvPr id="12" name="Imagen 11">
            <a:extLst>
              <a:ext uri="{FF2B5EF4-FFF2-40B4-BE49-F238E27FC236}">
                <a16:creationId xmlns:a16="http://schemas.microsoft.com/office/drawing/2014/main" id="{E027449E-2A41-E29E-D043-F7967446D7EF}"/>
              </a:ext>
            </a:extLst>
          </p:cNvPr>
          <p:cNvPicPr>
            <a:picLocks noChangeAspect="1"/>
          </p:cNvPicPr>
          <p:nvPr/>
        </p:nvPicPr>
        <p:blipFill>
          <a:blip r:embed="rId11"/>
          <a:stretch>
            <a:fillRect/>
          </a:stretch>
        </p:blipFill>
        <p:spPr>
          <a:xfrm>
            <a:off x="5651222" y="3797383"/>
            <a:ext cx="1825750" cy="1181265"/>
          </a:xfrm>
          <a:prstGeom prst="rect">
            <a:avLst/>
          </a:prstGeom>
        </p:spPr>
      </p:pic>
      <p:cxnSp>
        <p:nvCxnSpPr>
          <p:cNvPr id="19" name="Conector: angular 18">
            <a:extLst>
              <a:ext uri="{FF2B5EF4-FFF2-40B4-BE49-F238E27FC236}">
                <a16:creationId xmlns:a16="http://schemas.microsoft.com/office/drawing/2014/main" id="{BEB6AF8F-CDCF-74D4-E161-813B9620D138}"/>
              </a:ext>
            </a:extLst>
          </p:cNvPr>
          <p:cNvCxnSpPr>
            <a:cxnSpLocks/>
          </p:cNvCxnSpPr>
          <p:nvPr/>
        </p:nvCxnSpPr>
        <p:spPr>
          <a:xfrm rot="16200000" flipH="1">
            <a:off x="-399106" y="1914600"/>
            <a:ext cx="1281543" cy="278670"/>
          </a:xfrm>
          <a:prstGeom prst="bentConnector3">
            <a:avLst>
              <a:gd name="adj1" fmla="val 98649"/>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4" name="Conector: angular 43">
            <a:extLst>
              <a:ext uri="{FF2B5EF4-FFF2-40B4-BE49-F238E27FC236}">
                <a16:creationId xmlns:a16="http://schemas.microsoft.com/office/drawing/2014/main" id="{B8D60162-9076-E201-582B-C023E1C80192}"/>
              </a:ext>
            </a:extLst>
          </p:cNvPr>
          <p:cNvCxnSpPr/>
          <p:nvPr/>
        </p:nvCxnSpPr>
        <p:spPr>
          <a:xfrm rot="5400000">
            <a:off x="1080655" y="2860964"/>
            <a:ext cx="2798618" cy="457200"/>
          </a:xfrm>
          <a:prstGeom prst="bentConnector3">
            <a:avLst>
              <a:gd name="adj1" fmla="val 100248"/>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7" name="Conector: angular 46">
            <a:extLst>
              <a:ext uri="{FF2B5EF4-FFF2-40B4-BE49-F238E27FC236}">
                <a16:creationId xmlns:a16="http://schemas.microsoft.com/office/drawing/2014/main" id="{65C6F732-FE88-24CB-BCD9-F3940685EA10}"/>
              </a:ext>
            </a:extLst>
          </p:cNvPr>
          <p:cNvCxnSpPr/>
          <p:nvPr/>
        </p:nvCxnSpPr>
        <p:spPr>
          <a:xfrm rot="16200000" flipH="1">
            <a:off x="4011797" y="2024091"/>
            <a:ext cx="1960418" cy="457200"/>
          </a:xfrm>
          <a:prstGeom prst="bentConnector3">
            <a:avLst>
              <a:gd name="adj1" fmla="val 100177"/>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Conector: angular 49">
            <a:extLst>
              <a:ext uri="{FF2B5EF4-FFF2-40B4-BE49-F238E27FC236}">
                <a16:creationId xmlns:a16="http://schemas.microsoft.com/office/drawing/2014/main" id="{F57A318C-B43E-7878-FB4D-404D8EB3E20F}"/>
              </a:ext>
            </a:extLst>
          </p:cNvPr>
          <p:cNvCxnSpPr/>
          <p:nvPr/>
        </p:nvCxnSpPr>
        <p:spPr>
          <a:xfrm rot="5400000">
            <a:off x="6451593" y="2818354"/>
            <a:ext cx="3195797" cy="651164"/>
          </a:xfrm>
          <a:prstGeom prst="bentConnector3">
            <a:avLst>
              <a:gd name="adj1" fmla="val 100072"/>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42027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1377448-97D0-D917-B006-272470864A8E}"/>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5F7BC3BA-B06F-339F-9B42-8E23BA63ECA8}"/>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19E7CE0C-99DE-2D99-BBAC-C73DAB0036F2}"/>
              </a:ext>
            </a:extLst>
          </p:cNvPr>
          <p:cNvSpPr txBox="1"/>
          <p:nvPr/>
        </p:nvSpPr>
        <p:spPr>
          <a:xfrm>
            <a:off x="2964982" y="268784"/>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GESTION FINANCIERA </a:t>
            </a:r>
          </a:p>
        </p:txBody>
      </p:sp>
      <p:sp>
        <p:nvSpPr>
          <p:cNvPr id="18" name="Rectangle 2">
            <a:extLst>
              <a:ext uri="{FF2B5EF4-FFF2-40B4-BE49-F238E27FC236}">
                <a16:creationId xmlns:a16="http://schemas.microsoft.com/office/drawing/2014/main" id="{E099CFF9-B183-A99D-FFBE-F9048734CE14}"/>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s-CL"/>
          </a:p>
        </p:txBody>
      </p:sp>
      <p:graphicFrame>
        <p:nvGraphicFramePr>
          <p:cNvPr id="2" name="Gráfico 1">
            <a:extLst>
              <a:ext uri="{FF2B5EF4-FFF2-40B4-BE49-F238E27FC236}">
                <a16:creationId xmlns:a16="http://schemas.microsoft.com/office/drawing/2014/main" id="{C4401ED7-A9C4-AE9F-ABAC-578B5D85086B}"/>
              </a:ext>
            </a:extLst>
          </p:cNvPr>
          <p:cNvGraphicFramePr/>
          <p:nvPr>
            <p:extLst>
              <p:ext uri="{D42A27DB-BD31-4B8C-83A1-F6EECF244321}">
                <p14:modId xmlns:p14="http://schemas.microsoft.com/office/powerpoint/2010/main" val="2899720208"/>
              </p:ext>
            </p:extLst>
          </p:nvPr>
        </p:nvGraphicFramePr>
        <p:xfrm>
          <a:off x="350568" y="1166350"/>
          <a:ext cx="8370868" cy="3530342"/>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311901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9218B91F-EE87-AF15-3C1F-2CED38024B4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D5218C1-C87F-B2E6-AE67-804DD6BDF173}"/>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5C35D813-1648-14A4-42F5-26C451FD584A}"/>
              </a:ext>
            </a:extLst>
          </p:cNvPr>
          <p:cNvSpPr txBox="1"/>
          <p:nvPr/>
        </p:nvSpPr>
        <p:spPr>
          <a:xfrm>
            <a:off x="2902215" y="37955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GESTION FINANCIERA </a:t>
            </a:r>
          </a:p>
        </p:txBody>
      </p:sp>
      <p:sp>
        <p:nvSpPr>
          <p:cNvPr id="18" name="Rectangle 2">
            <a:extLst>
              <a:ext uri="{FF2B5EF4-FFF2-40B4-BE49-F238E27FC236}">
                <a16:creationId xmlns:a16="http://schemas.microsoft.com/office/drawing/2014/main" id="{73DE8A5D-A600-464F-50DD-9A5124E981BF}"/>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s-CL"/>
          </a:p>
        </p:txBody>
      </p:sp>
      <p:sp>
        <p:nvSpPr>
          <p:cNvPr id="2" name="CuadroTexto 1">
            <a:extLst>
              <a:ext uri="{FF2B5EF4-FFF2-40B4-BE49-F238E27FC236}">
                <a16:creationId xmlns:a16="http://schemas.microsoft.com/office/drawing/2014/main" id="{AE06E5B3-3273-909D-E714-3A835F65518F}"/>
              </a:ext>
            </a:extLst>
          </p:cNvPr>
          <p:cNvSpPr txBox="1"/>
          <p:nvPr/>
        </p:nvSpPr>
        <p:spPr>
          <a:xfrm>
            <a:off x="3098986" y="667549"/>
            <a:ext cx="4572000" cy="461665"/>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ABASTECIMIENTO</a:t>
            </a:r>
            <a:r>
              <a:rPr kumimoji="0" lang="es-CL" sz="2400" b="1" i="0" u="none" strike="noStrike" kern="1200" cap="none" spc="0" normalizeH="0" baseline="0" noProof="0" dirty="0">
                <a:ln>
                  <a:noFill/>
                </a:ln>
                <a:solidFill>
                  <a:srgbClr val="115C80"/>
                </a:solidFill>
                <a:effectLst/>
                <a:uLnTx/>
                <a:uFillTx/>
                <a:latin typeface="Cambria"/>
                <a:ea typeface="+mj-ea"/>
              </a:rPr>
              <a:t> </a:t>
            </a:r>
            <a:endParaRPr lang="es-CL" dirty="0"/>
          </a:p>
        </p:txBody>
      </p:sp>
      <p:graphicFrame>
        <p:nvGraphicFramePr>
          <p:cNvPr id="4" name="Gráfico 3">
            <a:extLst>
              <a:ext uri="{FF2B5EF4-FFF2-40B4-BE49-F238E27FC236}">
                <a16:creationId xmlns:a16="http://schemas.microsoft.com/office/drawing/2014/main" id="{802FB86D-80A3-15BB-D713-E4FC351E24ED}"/>
              </a:ext>
            </a:extLst>
          </p:cNvPr>
          <p:cNvGraphicFramePr/>
          <p:nvPr>
            <p:extLst>
              <p:ext uri="{D42A27DB-BD31-4B8C-83A1-F6EECF244321}">
                <p14:modId xmlns:p14="http://schemas.microsoft.com/office/powerpoint/2010/main" val="2746762964"/>
              </p:ext>
            </p:extLst>
          </p:nvPr>
        </p:nvGraphicFramePr>
        <p:xfrm>
          <a:off x="339437" y="1712593"/>
          <a:ext cx="6352308" cy="3130493"/>
        </p:xfrm>
        <a:graphic>
          <a:graphicData uri="http://schemas.openxmlformats.org/drawingml/2006/chart">
            <c:chart xmlns:c="http://schemas.openxmlformats.org/drawingml/2006/chart" xmlns:r="http://schemas.openxmlformats.org/officeDocument/2006/relationships" r:id="rId5"/>
          </a:graphicData>
        </a:graphic>
      </p:graphicFrame>
      <p:sp>
        <p:nvSpPr>
          <p:cNvPr id="8" name="CuadroTexto 7">
            <a:extLst>
              <a:ext uri="{FF2B5EF4-FFF2-40B4-BE49-F238E27FC236}">
                <a16:creationId xmlns:a16="http://schemas.microsoft.com/office/drawing/2014/main" id="{7C08CDC7-2DA2-BFEC-6D5D-7CD031E04480}"/>
              </a:ext>
            </a:extLst>
          </p:cNvPr>
          <p:cNvSpPr txBox="1"/>
          <p:nvPr/>
        </p:nvSpPr>
        <p:spPr>
          <a:xfrm>
            <a:off x="160570" y="1263131"/>
            <a:ext cx="4572000" cy="312650"/>
          </a:xfrm>
          <a:prstGeom prst="rect">
            <a:avLst/>
          </a:prstGeom>
          <a:noFill/>
        </p:spPr>
        <p:txBody>
          <a:bodyPr wrap="square">
            <a:spAutoFit/>
          </a:bodyPr>
          <a:lstStyle/>
          <a:p>
            <a:pPr algn="ctr">
              <a:lnSpc>
                <a:spcPct val="107000"/>
              </a:lnSpc>
              <a:spcAft>
                <a:spcPts val="800"/>
              </a:spcAft>
            </a:pPr>
            <a:r>
              <a:rPr lang="es-CL" sz="1400" b="1" kern="1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RUBROS Y PRODUCTOS MÁS TRANSADOS 2024</a:t>
            </a: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CuadroTexto 4">
            <a:extLst>
              <a:ext uri="{FF2B5EF4-FFF2-40B4-BE49-F238E27FC236}">
                <a16:creationId xmlns:a16="http://schemas.microsoft.com/office/drawing/2014/main" id="{F69686E7-EE63-7C86-7860-16151F9ADAD2}"/>
              </a:ext>
            </a:extLst>
          </p:cNvPr>
          <p:cNvSpPr txBox="1"/>
          <p:nvPr/>
        </p:nvSpPr>
        <p:spPr>
          <a:xfrm>
            <a:off x="6869012" y="1420733"/>
            <a:ext cx="1794163" cy="692497"/>
          </a:xfrm>
          <a:prstGeom prst="rect">
            <a:avLst/>
          </a:prstGeom>
          <a:noFill/>
        </p:spPr>
        <p:txBody>
          <a:bodyPr wrap="square" rtlCol="0">
            <a:spAutoFit/>
          </a:bodyPr>
          <a:lstStyle/>
          <a:p>
            <a:r>
              <a:rPr lang="es-ES" sz="1300" dirty="0"/>
              <a:t>Cambio en el sistema de compras, aumento de CA y Licitaciones</a:t>
            </a:r>
            <a:endParaRPr lang="es-CL" sz="1300" dirty="0"/>
          </a:p>
        </p:txBody>
      </p:sp>
      <p:sp>
        <p:nvSpPr>
          <p:cNvPr id="6" name="Explosión: 8 puntos 5">
            <a:extLst>
              <a:ext uri="{FF2B5EF4-FFF2-40B4-BE49-F238E27FC236}">
                <a16:creationId xmlns:a16="http://schemas.microsoft.com/office/drawing/2014/main" id="{4F3CF675-D8EB-C2F6-F8C3-DD8C8E9766C0}"/>
              </a:ext>
            </a:extLst>
          </p:cNvPr>
          <p:cNvSpPr/>
          <p:nvPr/>
        </p:nvSpPr>
        <p:spPr>
          <a:xfrm>
            <a:off x="6338455" y="457200"/>
            <a:ext cx="2855279" cy="2754013"/>
          </a:xfrm>
          <a:prstGeom prst="irregularSeal1">
            <a:avLst/>
          </a:prstGeom>
          <a:noFill/>
          <a:ln>
            <a:solidFill>
              <a:srgbClr val="FF0000"/>
            </a:solidFill>
            <a:extLst>
              <a:ext uri="{C807C97D-BFC1-408E-A445-0C87EB9F89A2}">
                <ask:lineSketchStyleProps xmlns:ask="http://schemas.microsoft.com/office/drawing/2018/sketchyshapes">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CL"/>
          </a:p>
        </p:txBody>
      </p:sp>
    </p:spTree>
    <p:extLst>
      <p:ext uri="{BB962C8B-B14F-4D97-AF65-F5344CB8AC3E}">
        <p14:creationId xmlns:p14="http://schemas.microsoft.com/office/powerpoint/2010/main" val="2898434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11A279B9-FC91-4FDA-0AB2-06469C7FC596}"/>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F268EDB-7C8D-E8DE-55EE-07C605F7E2DE}"/>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8B41550B-33D5-D705-9817-4863E1FE6706}"/>
              </a:ext>
            </a:extLst>
          </p:cNvPr>
          <p:cNvSpPr txBox="1"/>
          <p:nvPr/>
        </p:nvSpPr>
        <p:spPr>
          <a:xfrm>
            <a:off x="2743309" y="268784"/>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GENERALES  </a:t>
            </a:r>
          </a:p>
        </p:txBody>
      </p:sp>
      <p:sp>
        <p:nvSpPr>
          <p:cNvPr id="4" name="CuadroTexto 3">
            <a:extLst>
              <a:ext uri="{FF2B5EF4-FFF2-40B4-BE49-F238E27FC236}">
                <a16:creationId xmlns:a16="http://schemas.microsoft.com/office/drawing/2014/main" id="{66C98FA3-12AB-F350-143D-271D29A6FBAB}"/>
              </a:ext>
            </a:extLst>
          </p:cNvPr>
          <p:cNvSpPr txBox="1"/>
          <p:nvPr/>
        </p:nvSpPr>
        <p:spPr>
          <a:xfrm>
            <a:off x="450273" y="1909630"/>
            <a:ext cx="3048000" cy="1563505"/>
          </a:xfrm>
          <a:prstGeom prst="rect">
            <a:avLst/>
          </a:prstGeom>
          <a:noFill/>
        </p:spPr>
        <p:txBody>
          <a:bodyPr wrap="square">
            <a:spAutoFit/>
          </a:bodyPr>
          <a:lstStyle/>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Gases Clínicos y Central de Vacío para Unidad de Medicina y Unidad de Urgencias.</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Monto Inversión. $ 456.209.735</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Inicio de obra: diciembre 2023</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Término de obra: diciembre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5" name="Imagen 4">
            <a:extLst>
              <a:ext uri="{FF2B5EF4-FFF2-40B4-BE49-F238E27FC236}">
                <a16:creationId xmlns:a16="http://schemas.microsoft.com/office/drawing/2014/main" id="{FE159C9D-436E-1D98-C149-A35463D8AB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43053" y="1216717"/>
            <a:ext cx="2953789" cy="3517401"/>
          </a:xfrm>
          <a:prstGeom prst="rect">
            <a:avLst/>
          </a:prstGeom>
          <a:noFill/>
        </p:spPr>
      </p:pic>
      <p:sp>
        <p:nvSpPr>
          <p:cNvPr id="7" name="CuadroTexto 6">
            <a:extLst>
              <a:ext uri="{FF2B5EF4-FFF2-40B4-BE49-F238E27FC236}">
                <a16:creationId xmlns:a16="http://schemas.microsoft.com/office/drawing/2014/main" id="{4382B17D-E08A-E257-9130-C9C040F1B5CB}"/>
              </a:ext>
            </a:extLst>
          </p:cNvPr>
          <p:cNvSpPr txBox="1"/>
          <p:nvPr/>
        </p:nvSpPr>
        <p:spPr>
          <a:xfrm>
            <a:off x="-727361" y="1399242"/>
            <a:ext cx="4572000" cy="312650"/>
          </a:xfrm>
          <a:prstGeom prst="rect">
            <a:avLst/>
          </a:prstGeom>
          <a:noFill/>
        </p:spPr>
        <p:txBody>
          <a:bodyPr wrap="square">
            <a:spAutoFit/>
          </a:bodyPr>
          <a:lstStyle/>
          <a:p>
            <a:pPr algn="ctr">
              <a:lnSpc>
                <a:spcPct val="107000"/>
              </a:lnSpc>
              <a:spcAft>
                <a:spcPts val="800"/>
              </a:spcAft>
            </a:pPr>
            <a:r>
              <a:rPr lang="es-CL" sz="1400" b="1" kern="1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Proyectos de Conservación</a:t>
            </a: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95476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27EFD55-D279-BDD2-D4BF-AFD55D731DDB}"/>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55449DDE-9E98-64F2-DCAB-1A1B1053E2AE}"/>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6B3C87F9-2FC8-0DA3-10D9-75E1B1A9C164}"/>
              </a:ext>
            </a:extLst>
          </p:cNvPr>
          <p:cNvSpPr txBox="1"/>
          <p:nvPr/>
        </p:nvSpPr>
        <p:spPr>
          <a:xfrm>
            <a:off x="2743309" y="268784"/>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GENERALES  </a:t>
            </a:r>
          </a:p>
        </p:txBody>
      </p:sp>
      <p:sp>
        <p:nvSpPr>
          <p:cNvPr id="6" name="CuadroTexto 5">
            <a:extLst>
              <a:ext uri="{FF2B5EF4-FFF2-40B4-BE49-F238E27FC236}">
                <a16:creationId xmlns:a16="http://schemas.microsoft.com/office/drawing/2014/main" id="{566F740C-7601-9FDC-639E-5587070F6654}"/>
              </a:ext>
            </a:extLst>
          </p:cNvPr>
          <p:cNvSpPr txBox="1"/>
          <p:nvPr/>
        </p:nvSpPr>
        <p:spPr>
          <a:xfrm>
            <a:off x="398028" y="1558200"/>
            <a:ext cx="3553691" cy="1915396"/>
          </a:xfrm>
          <a:prstGeom prst="rect">
            <a:avLst/>
          </a:prstGeom>
          <a:noFill/>
        </p:spPr>
        <p:txBody>
          <a:bodyPr wrap="square">
            <a:spAutoFit/>
          </a:bodyPr>
          <a:lstStyle/>
          <a:p>
            <a:pPr>
              <a:lnSpc>
                <a:spcPct val="90000"/>
              </a:lnSpc>
              <a:spcAft>
                <a:spcPts val="800"/>
              </a:spcAft>
            </a:pPr>
            <a:r>
              <a:rPr lang="es-ES" sz="1800" b="1" kern="1200" dirty="0">
                <a:effectLst/>
                <a:latin typeface="Corbel" panose="020B0503020204020204" pitchFamily="34" charset="0"/>
                <a:ea typeface="+mn-ea"/>
                <a:cs typeface="+mn-cs"/>
              </a:rPr>
              <a:t> </a:t>
            </a:r>
            <a:endParaRPr lang="es-CL"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Rampa de evacuación</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buFont typeface="Wingdings" panose="05000000000000000000" pitchFamily="2" charset="2"/>
              <a:buChar char=""/>
            </a:pPr>
            <a:r>
              <a:rPr lang="es-ES" b="1" kern="1200" dirty="0">
                <a:effectLst/>
                <a:latin typeface="Arial" panose="020B0604020202020204" pitchFamily="34" charset="0"/>
                <a:ea typeface="+mn-ea"/>
                <a:cs typeface="Arial" panose="020B0604020202020204" pitchFamily="34" charset="0"/>
              </a:rPr>
              <a:t>Apertura de vanos Salas Medicina</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buFont typeface="Wingdings" panose="05000000000000000000" pitchFamily="2" charset="2"/>
              <a:buChar char=""/>
            </a:pPr>
            <a:r>
              <a:rPr lang="es-ES" b="1" kern="1200" dirty="0">
                <a:effectLst/>
                <a:latin typeface="Arial" panose="020B0604020202020204" pitchFamily="34" charset="0"/>
                <a:ea typeface="+mn-ea"/>
                <a:cs typeface="Arial" panose="020B0604020202020204" pitchFamily="34" charset="0"/>
              </a:rPr>
              <a:t>Modificación CEFE</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spcAft>
                <a:spcPts val="800"/>
              </a:spcAft>
              <a:buFont typeface="Wingdings" panose="05000000000000000000" pitchFamily="2" charset="2"/>
              <a:buChar char=""/>
            </a:pPr>
            <a:r>
              <a:rPr lang="es-ES" b="1" kern="1200" dirty="0">
                <a:effectLst/>
                <a:latin typeface="Arial" panose="020B0604020202020204" pitchFamily="34" charset="0"/>
                <a:ea typeface="+mn-ea"/>
                <a:cs typeface="Arial" panose="020B0604020202020204" pitchFamily="34" charset="0"/>
              </a:rPr>
              <a:t>Comedor de funcionarios</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Monto Inversión: $ 301.175.786</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Término de obra: año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CuadroTexto 7">
            <a:extLst>
              <a:ext uri="{FF2B5EF4-FFF2-40B4-BE49-F238E27FC236}">
                <a16:creationId xmlns:a16="http://schemas.microsoft.com/office/drawing/2014/main" id="{0EA9457F-E866-6AC4-2611-BDA540EC8F13}"/>
              </a:ext>
            </a:extLst>
          </p:cNvPr>
          <p:cNvSpPr txBox="1"/>
          <p:nvPr/>
        </p:nvSpPr>
        <p:spPr>
          <a:xfrm>
            <a:off x="-713506" y="1157676"/>
            <a:ext cx="4572000" cy="312650"/>
          </a:xfrm>
          <a:prstGeom prst="rect">
            <a:avLst/>
          </a:prstGeom>
          <a:noFill/>
        </p:spPr>
        <p:txBody>
          <a:bodyPr wrap="square">
            <a:spAutoFit/>
          </a:bodyPr>
          <a:lstStyle/>
          <a:p>
            <a:pPr algn="ctr">
              <a:lnSpc>
                <a:spcPct val="107000"/>
              </a:lnSpc>
              <a:spcAft>
                <a:spcPts val="800"/>
              </a:spcAft>
            </a:pPr>
            <a:r>
              <a:rPr lang="es-CL" sz="1400" b="1" kern="1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Proyectos de Conservación</a:t>
            </a: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Imagen 8">
            <a:extLst>
              <a:ext uri="{FF2B5EF4-FFF2-40B4-BE49-F238E27FC236}">
                <a16:creationId xmlns:a16="http://schemas.microsoft.com/office/drawing/2014/main" id="{1E272179-5448-E3C4-60B3-96B765E1E04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51719" y="785919"/>
            <a:ext cx="1442883" cy="1920947"/>
          </a:xfrm>
          <a:prstGeom prst="rect">
            <a:avLst/>
          </a:prstGeom>
          <a:noFill/>
        </p:spPr>
      </p:pic>
      <p:pic>
        <p:nvPicPr>
          <p:cNvPr id="10" name="Imagen 9">
            <a:extLst>
              <a:ext uri="{FF2B5EF4-FFF2-40B4-BE49-F238E27FC236}">
                <a16:creationId xmlns:a16="http://schemas.microsoft.com/office/drawing/2014/main" id="{7A3A81C8-71C8-B926-0ED6-CC083E24B1B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93270" y="919523"/>
            <a:ext cx="1655330" cy="2238811"/>
          </a:xfrm>
          <a:prstGeom prst="rect">
            <a:avLst/>
          </a:prstGeom>
          <a:noFill/>
        </p:spPr>
      </p:pic>
      <p:pic>
        <p:nvPicPr>
          <p:cNvPr id="11" name="Imagen 10">
            <a:extLst>
              <a:ext uri="{FF2B5EF4-FFF2-40B4-BE49-F238E27FC236}">
                <a16:creationId xmlns:a16="http://schemas.microsoft.com/office/drawing/2014/main" id="{42699C68-38DA-62AA-3D1E-672F55F4284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90629" y="2856641"/>
            <a:ext cx="1548188" cy="2131589"/>
          </a:xfrm>
          <a:prstGeom prst="rect">
            <a:avLst/>
          </a:prstGeom>
          <a:noFill/>
        </p:spPr>
      </p:pic>
    </p:spTree>
    <p:extLst>
      <p:ext uri="{BB962C8B-B14F-4D97-AF65-F5344CB8AC3E}">
        <p14:creationId xmlns:p14="http://schemas.microsoft.com/office/powerpoint/2010/main" val="28642353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9966A07E-E29C-877F-8195-C546B55B3DFB}"/>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7CC3B60B-2909-A376-DC67-DCCE0BF9F386}"/>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uadroTexto 1">
            <a:extLst>
              <a:ext uri="{FF2B5EF4-FFF2-40B4-BE49-F238E27FC236}">
                <a16:creationId xmlns:a16="http://schemas.microsoft.com/office/drawing/2014/main" id="{0D440EE1-BE25-1BFF-5EA0-8B459749DE07}"/>
              </a:ext>
            </a:extLst>
          </p:cNvPr>
          <p:cNvSpPr txBox="1"/>
          <p:nvPr/>
        </p:nvSpPr>
        <p:spPr>
          <a:xfrm>
            <a:off x="2743309" y="268784"/>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GENERALES  </a:t>
            </a:r>
          </a:p>
        </p:txBody>
      </p:sp>
      <p:sp>
        <p:nvSpPr>
          <p:cNvPr id="5" name="CuadroTexto 4">
            <a:extLst>
              <a:ext uri="{FF2B5EF4-FFF2-40B4-BE49-F238E27FC236}">
                <a16:creationId xmlns:a16="http://schemas.microsoft.com/office/drawing/2014/main" id="{2B86A993-EB6F-915D-8796-DC87FB0E4ED3}"/>
              </a:ext>
            </a:extLst>
          </p:cNvPr>
          <p:cNvSpPr txBox="1"/>
          <p:nvPr/>
        </p:nvSpPr>
        <p:spPr>
          <a:xfrm>
            <a:off x="-394854" y="1156393"/>
            <a:ext cx="4572000" cy="312650"/>
          </a:xfrm>
          <a:prstGeom prst="rect">
            <a:avLst/>
          </a:prstGeom>
          <a:noFill/>
        </p:spPr>
        <p:txBody>
          <a:bodyPr wrap="square">
            <a:spAutoFit/>
          </a:bodyPr>
          <a:lstStyle/>
          <a:p>
            <a:pPr algn="ctr">
              <a:lnSpc>
                <a:spcPct val="107000"/>
              </a:lnSpc>
              <a:spcAft>
                <a:spcPts val="800"/>
              </a:spcAft>
            </a:pPr>
            <a:r>
              <a:rPr lang="es-CL" sz="1400" b="1" kern="1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Otras Obras (Incendio febrero 2024)</a:t>
            </a: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CuadroTexto 6">
            <a:extLst>
              <a:ext uri="{FF2B5EF4-FFF2-40B4-BE49-F238E27FC236}">
                <a16:creationId xmlns:a16="http://schemas.microsoft.com/office/drawing/2014/main" id="{67F0699F-32C4-0C8F-678C-79D061177478}"/>
              </a:ext>
            </a:extLst>
          </p:cNvPr>
          <p:cNvSpPr txBox="1"/>
          <p:nvPr/>
        </p:nvSpPr>
        <p:spPr>
          <a:xfrm>
            <a:off x="457309" y="1701595"/>
            <a:ext cx="3719837" cy="1175706"/>
          </a:xfrm>
          <a:prstGeom prst="rect">
            <a:avLst/>
          </a:prstGeom>
          <a:noFill/>
        </p:spPr>
        <p:txBody>
          <a:bodyPr wrap="square">
            <a:spAutoFit/>
          </a:bodyPr>
          <a:lstStyle/>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Reposición de Grupo Electrógeno</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Monto Inversión: $ 29.813.260</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Inicio de Obra:  abril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Término de Obra: septiembre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8" name="Imagen 7">
            <a:extLst>
              <a:ext uri="{FF2B5EF4-FFF2-40B4-BE49-F238E27FC236}">
                <a16:creationId xmlns:a16="http://schemas.microsoft.com/office/drawing/2014/main" id="{23EDE793-5292-27B7-8DFB-599D2A080B9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94443" y="1138127"/>
            <a:ext cx="2538095" cy="3384550"/>
          </a:xfrm>
          <a:prstGeom prst="rect">
            <a:avLst/>
          </a:prstGeom>
          <a:noFill/>
        </p:spPr>
      </p:pic>
    </p:spTree>
    <p:extLst>
      <p:ext uri="{BB962C8B-B14F-4D97-AF65-F5344CB8AC3E}">
        <p14:creationId xmlns:p14="http://schemas.microsoft.com/office/powerpoint/2010/main" val="17020261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32AB2771-8F2B-735D-06ED-E47769AB8D6B}"/>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B7B1878B-88A4-CA04-7AE5-92F4FF1CD1F8}"/>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uadroTexto 1">
            <a:extLst>
              <a:ext uri="{FF2B5EF4-FFF2-40B4-BE49-F238E27FC236}">
                <a16:creationId xmlns:a16="http://schemas.microsoft.com/office/drawing/2014/main" id="{C1C07962-7C33-AADA-CD60-C1EFDE575324}"/>
              </a:ext>
            </a:extLst>
          </p:cNvPr>
          <p:cNvSpPr txBox="1"/>
          <p:nvPr/>
        </p:nvSpPr>
        <p:spPr>
          <a:xfrm>
            <a:off x="2833364" y="274528"/>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GENERALES  </a:t>
            </a:r>
          </a:p>
        </p:txBody>
      </p:sp>
      <p:sp>
        <p:nvSpPr>
          <p:cNvPr id="5" name="CuadroTexto 4">
            <a:extLst>
              <a:ext uri="{FF2B5EF4-FFF2-40B4-BE49-F238E27FC236}">
                <a16:creationId xmlns:a16="http://schemas.microsoft.com/office/drawing/2014/main" id="{E51A5F1B-0027-6479-73F4-1E959DCCBD9A}"/>
              </a:ext>
            </a:extLst>
          </p:cNvPr>
          <p:cNvSpPr txBox="1"/>
          <p:nvPr/>
        </p:nvSpPr>
        <p:spPr>
          <a:xfrm>
            <a:off x="491837" y="1625426"/>
            <a:ext cx="4156364" cy="1369606"/>
          </a:xfrm>
          <a:prstGeom prst="rect">
            <a:avLst/>
          </a:prstGeom>
          <a:noFill/>
        </p:spPr>
        <p:txBody>
          <a:bodyPr wrap="square">
            <a:spAutoFit/>
          </a:bodyPr>
          <a:lstStyle/>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Nuevo Sistema </a:t>
            </a:r>
            <a:r>
              <a:rPr lang="es-ES" b="1" kern="1200" dirty="0" err="1">
                <a:effectLst/>
                <a:latin typeface="Arial" panose="020B0604020202020204" pitchFamily="34" charset="0"/>
                <a:ea typeface="+mn-ea"/>
                <a:cs typeface="Arial" panose="020B0604020202020204" pitchFamily="34" charset="0"/>
              </a:rPr>
              <a:t>Hidropack</a:t>
            </a:r>
            <a:r>
              <a:rPr lang="es-ES" b="1" kern="1200" dirty="0">
                <a:effectLst/>
                <a:latin typeface="Arial" panose="020B0604020202020204" pitchFamily="34" charset="0"/>
                <a:ea typeface="+mn-ea"/>
                <a:cs typeface="Arial" panose="020B0604020202020204" pitchFamily="34" charset="0"/>
              </a:rPr>
              <a:t> Sector Alto HPB y Reposición de Sistema </a:t>
            </a:r>
            <a:r>
              <a:rPr lang="es-ES" b="1" kern="1200" dirty="0" err="1">
                <a:effectLst/>
                <a:latin typeface="Arial" panose="020B0604020202020204" pitchFamily="34" charset="0"/>
                <a:ea typeface="+mn-ea"/>
                <a:cs typeface="Arial" panose="020B0604020202020204" pitchFamily="34" charset="0"/>
              </a:rPr>
              <a:t>Hidropack</a:t>
            </a:r>
            <a:r>
              <a:rPr lang="es-ES" b="1" kern="1200" dirty="0">
                <a:effectLst/>
                <a:latin typeface="Arial" panose="020B0604020202020204" pitchFamily="34" charset="0"/>
                <a:ea typeface="+mn-ea"/>
                <a:cs typeface="Arial" panose="020B0604020202020204" pitchFamily="34" charset="0"/>
              </a:rPr>
              <a:t> CTR</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b="1" kern="1200" dirty="0">
                <a:effectLst/>
                <a:latin typeface="Arial" panose="020B0604020202020204" pitchFamily="34" charset="0"/>
                <a:ea typeface="+mn-ea"/>
                <a:cs typeface="Arial" panose="020B0604020202020204" pitchFamily="34" charset="0"/>
              </a:rPr>
              <a:t>Monto Inversión: $ 47.361.405</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Inicio de Obra:  Abril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s-ES" kern="1200" dirty="0">
                <a:effectLst/>
                <a:latin typeface="Arial" panose="020B0604020202020204" pitchFamily="34" charset="0"/>
                <a:ea typeface="+mn-ea"/>
                <a:cs typeface="Arial" panose="020B0604020202020204" pitchFamily="34" charset="0"/>
              </a:rPr>
              <a:t>Término de Obra: Julio 2024</a:t>
            </a:r>
            <a:endParaRPr lang="es-CL"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7" name="Imagen 6">
            <a:extLst>
              <a:ext uri="{FF2B5EF4-FFF2-40B4-BE49-F238E27FC236}">
                <a16:creationId xmlns:a16="http://schemas.microsoft.com/office/drawing/2014/main" id="{D889ABFD-A4C7-F2C9-7AF3-954A8F169FB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16583" y="1220383"/>
            <a:ext cx="3253480" cy="2978925"/>
          </a:xfrm>
          <a:prstGeom prst="rect">
            <a:avLst/>
          </a:prstGeom>
          <a:noFill/>
        </p:spPr>
      </p:pic>
    </p:spTree>
    <p:extLst>
      <p:ext uri="{BB962C8B-B14F-4D97-AF65-F5344CB8AC3E}">
        <p14:creationId xmlns:p14="http://schemas.microsoft.com/office/powerpoint/2010/main" val="17111952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B80AE656-9A7E-5F84-3E2B-19F2E227B48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CBF5781-A943-F919-A527-B5BC7B90AFC0}"/>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uadroTexto 1">
            <a:extLst>
              <a:ext uri="{FF2B5EF4-FFF2-40B4-BE49-F238E27FC236}">
                <a16:creationId xmlns:a16="http://schemas.microsoft.com/office/drawing/2014/main" id="{7FB88530-33C5-98DB-A589-C3ED5E42B326}"/>
              </a:ext>
            </a:extLst>
          </p:cNvPr>
          <p:cNvSpPr txBox="1"/>
          <p:nvPr/>
        </p:nvSpPr>
        <p:spPr>
          <a:xfrm>
            <a:off x="2500745" y="36111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GENERALES  </a:t>
            </a:r>
          </a:p>
        </p:txBody>
      </p:sp>
      <p:sp>
        <p:nvSpPr>
          <p:cNvPr id="5" name="CuadroTexto 4">
            <a:extLst>
              <a:ext uri="{FF2B5EF4-FFF2-40B4-BE49-F238E27FC236}">
                <a16:creationId xmlns:a16="http://schemas.microsoft.com/office/drawing/2014/main" id="{CAE06F42-31DE-59A7-BCC8-10D166A50F2D}"/>
              </a:ext>
            </a:extLst>
          </p:cNvPr>
          <p:cNvSpPr txBox="1"/>
          <p:nvPr/>
        </p:nvSpPr>
        <p:spPr>
          <a:xfrm>
            <a:off x="-928256" y="984249"/>
            <a:ext cx="4572000" cy="312650"/>
          </a:xfrm>
          <a:prstGeom prst="rect">
            <a:avLst/>
          </a:prstGeom>
          <a:noFill/>
        </p:spPr>
        <p:txBody>
          <a:bodyPr wrap="square">
            <a:spAutoFit/>
          </a:bodyPr>
          <a:lstStyle/>
          <a:p>
            <a:pPr algn="ctr">
              <a:lnSpc>
                <a:spcPct val="107000"/>
              </a:lnSpc>
              <a:spcAft>
                <a:spcPts val="800"/>
              </a:spcAft>
            </a:pPr>
            <a:r>
              <a:rPr lang="es-CL" sz="1400" b="1" kern="1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Obras Menores</a:t>
            </a: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Imagen 5">
            <a:extLst>
              <a:ext uri="{FF2B5EF4-FFF2-40B4-BE49-F238E27FC236}">
                <a16:creationId xmlns:a16="http://schemas.microsoft.com/office/drawing/2014/main" id="{45342E24-33CE-5ECD-48D4-8F7CC97AD75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54982" y="274527"/>
            <a:ext cx="1800025" cy="2395959"/>
          </a:xfrm>
          <a:prstGeom prst="rect">
            <a:avLst/>
          </a:prstGeom>
          <a:noFill/>
        </p:spPr>
      </p:pic>
      <p:pic>
        <p:nvPicPr>
          <p:cNvPr id="7" name="Imagen 6">
            <a:extLst>
              <a:ext uri="{FF2B5EF4-FFF2-40B4-BE49-F238E27FC236}">
                <a16:creationId xmlns:a16="http://schemas.microsoft.com/office/drawing/2014/main" id="{21C0FF69-7491-86CB-365A-9C28E1A32B1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45308" y="2650462"/>
            <a:ext cx="1994771" cy="1955395"/>
          </a:xfrm>
          <a:prstGeom prst="rect">
            <a:avLst/>
          </a:prstGeom>
          <a:noFill/>
        </p:spPr>
      </p:pic>
      <p:pic>
        <p:nvPicPr>
          <p:cNvPr id="8" name="Imagen 7">
            <a:extLst>
              <a:ext uri="{FF2B5EF4-FFF2-40B4-BE49-F238E27FC236}">
                <a16:creationId xmlns:a16="http://schemas.microsoft.com/office/drawing/2014/main" id="{490C342D-A561-90C9-1E8D-E192D2A581CB}"/>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89561" y="2650462"/>
            <a:ext cx="1566457" cy="2340091"/>
          </a:xfrm>
          <a:prstGeom prst="rect">
            <a:avLst/>
          </a:prstGeom>
          <a:noFill/>
        </p:spPr>
      </p:pic>
      <p:pic>
        <p:nvPicPr>
          <p:cNvPr id="9" name="Imagen 8">
            <a:extLst>
              <a:ext uri="{FF2B5EF4-FFF2-40B4-BE49-F238E27FC236}">
                <a16:creationId xmlns:a16="http://schemas.microsoft.com/office/drawing/2014/main" id="{D206B2BC-09F2-8B02-DF1C-F0F2CD8A32E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373091" y="2866111"/>
            <a:ext cx="2043921" cy="2124442"/>
          </a:xfrm>
          <a:prstGeom prst="rect">
            <a:avLst/>
          </a:prstGeom>
          <a:noFill/>
        </p:spPr>
      </p:pic>
      <p:sp>
        <p:nvSpPr>
          <p:cNvPr id="11" name="CuadroTexto 10">
            <a:extLst>
              <a:ext uri="{FF2B5EF4-FFF2-40B4-BE49-F238E27FC236}">
                <a16:creationId xmlns:a16="http://schemas.microsoft.com/office/drawing/2014/main" id="{5DE705CE-6546-C338-E583-3FB145496DCA}"/>
              </a:ext>
            </a:extLst>
          </p:cNvPr>
          <p:cNvSpPr txBox="1"/>
          <p:nvPr/>
        </p:nvSpPr>
        <p:spPr>
          <a:xfrm>
            <a:off x="719543" y="1550699"/>
            <a:ext cx="4572000" cy="867930"/>
          </a:xfrm>
          <a:prstGeom prst="rect">
            <a:avLst/>
          </a:prstGeom>
          <a:noFill/>
        </p:spPr>
        <p:txBody>
          <a:bodyPr wrap="square">
            <a:spAutoFit/>
          </a:bodyPr>
          <a:lstStyle/>
          <a:p>
            <a:pPr marL="342900" lvl="0" indent="-342900">
              <a:lnSpc>
                <a:spcPct val="90000"/>
              </a:lnSpc>
              <a:buFont typeface="Wingdings" panose="05000000000000000000" pitchFamily="2" charset="2"/>
              <a:buChar char=""/>
            </a:pPr>
            <a:r>
              <a:rPr lang="es-ES" sz="1400" kern="1200" dirty="0">
                <a:effectLst/>
                <a:latin typeface="Arial" panose="020B0604020202020204" pitchFamily="34" charset="0"/>
                <a:ea typeface="+mn-ea"/>
                <a:cs typeface="Arial" panose="020B0604020202020204" pitchFamily="34" charset="0"/>
              </a:rPr>
              <a:t>Salones de Reuniones (</a:t>
            </a:r>
            <a:r>
              <a:rPr lang="es-ES" sz="1400" kern="1200" dirty="0" err="1">
                <a:effectLst/>
                <a:latin typeface="Arial" panose="020B0604020202020204" pitchFamily="34" charset="0"/>
                <a:ea typeface="+mn-ea"/>
                <a:cs typeface="Arial" panose="020B0604020202020204" pitchFamily="34" charset="0"/>
              </a:rPr>
              <a:t>Tisio</a:t>
            </a:r>
            <a:r>
              <a:rPr lang="es-ES" sz="1400" kern="1200" dirty="0">
                <a:effectLst/>
                <a:latin typeface="Arial" panose="020B0604020202020204" pitchFamily="34" charset="0"/>
                <a:ea typeface="+mn-ea"/>
                <a:cs typeface="Arial" panose="020B0604020202020204" pitchFamily="34" charset="0"/>
              </a:rPr>
              <a:t> 1 y Tisio2)</a:t>
            </a:r>
            <a:endParaRPr lang="es-CL"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buFont typeface="Wingdings" panose="05000000000000000000" pitchFamily="2" charset="2"/>
              <a:buChar char=""/>
            </a:pPr>
            <a:r>
              <a:rPr lang="es-ES" sz="1400" kern="1200" dirty="0">
                <a:effectLst/>
                <a:latin typeface="Arial" panose="020B0604020202020204" pitchFamily="34" charset="0"/>
                <a:ea typeface="+mn-ea"/>
                <a:cs typeface="Arial" panose="020B0604020202020204" pitchFamily="34" charset="0"/>
              </a:rPr>
              <a:t>Recuperación de Pileta</a:t>
            </a:r>
            <a:endParaRPr lang="es-CL"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buFont typeface="Wingdings" panose="05000000000000000000" pitchFamily="2" charset="2"/>
              <a:buChar char=""/>
            </a:pPr>
            <a:r>
              <a:rPr lang="es-ES" sz="1400" kern="1200" dirty="0">
                <a:effectLst/>
                <a:latin typeface="Arial" panose="020B0604020202020204" pitchFamily="34" charset="0"/>
                <a:ea typeface="+mn-ea"/>
                <a:cs typeface="Arial" panose="020B0604020202020204" pitchFamily="34" charset="0"/>
              </a:rPr>
              <a:t>Extensión de Quincho (MEL)</a:t>
            </a:r>
            <a:endParaRPr lang="es-CL"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spcAft>
                <a:spcPts val="800"/>
              </a:spcAft>
              <a:buFont typeface="Wingdings" panose="05000000000000000000" pitchFamily="2" charset="2"/>
              <a:buChar char=""/>
            </a:pPr>
            <a:r>
              <a:rPr lang="es-ES" sz="1400" kern="1200" dirty="0">
                <a:effectLst/>
                <a:latin typeface="Arial" panose="020B0604020202020204" pitchFamily="34" charset="0"/>
                <a:ea typeface="+mn-ea"/>
                <a:cs typeface="Arial" panose="020B0604020202020204" pitchFamily="34" charset="0"/>
              </a:rPr>
              <a:t>Renovación de Bodega de Verduras UCA y CTR</a:t>
            </a:r>
            <a:endParaRPr lang="es-CL"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229725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59EE8F7A-1ABC-C2FA-61CB-FA72D3556F15}"/>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C59EA8A0-6BCE-E414-E6AA-23ABA01FC2F3}"/>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A6E38DE1-CC31-E247-64F1-9C45A56ADB7C}"/>
              </a:ext>
            </a:extLst>
          </p:cNvPr>
          <p:cNvSpPr txBox="1"/>
          <p:nvPr/>
        </p:nvSpPr>
        <p:spPr>
          <a:xfrm>
            <a:off x="2666999" y="351472"/>
            <a:ext cx="5311364"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UNIDAD DE ALIMENTACION Y NUTRICION  </a:t>
            </a:r>
          </a:p>
        </p:txBody>
      </p:sp>
      <p:sp>
        <p:nvSpPr>
          <p:cNvPr id="5" name="CuadroTexto 4">
            <a:extLst>
              <a:ext uri="{FF2B5EF4-FFF2-40B4-BE49-F238E27FC236}">
                <a16:creationId xmlns:a16="http://schemas.microsoft.com/office/drawing/2014/main" id="{587623A3-6C99-F40C-87FA-2913B9F6FFF0}"/>
              </a:ext>
            </a:extLst>
          </p:cNvPr>
          <p:cNvSpPr txBox="1"/>
          <p:nvPr/>
        </p:nvSpPr>
        <p:spPr>
          <a:xfrm>
            <a:off x="311726" y="1174370"/>
            <a:ext cx="4620492" cy="3390672"/>
          </a:xfrm>
          <a:prstGeom prst="rect">
            <a:avLst/>
          </a:prstGeom>
          <a:noFill/>
          <a:ln>
            <a:noFill/>
          </a:ln>
        </p:spPr>
        <p:txBody>
          <a:bodyPr wrap="square">
            <a:spAutoFit/>
          </a:bodyPr>
          <a:lstStyle/>
          <a:p>
            <a:pPr algn="ctr">
              <a:lnSpc>
                <a:spcPct val="107000"/>
              </a:lnSpc>
              <a:spcAft>
                <a:spcPts val="800"/>
              </a:spcAft>
            </a:pPr>
            <a:r>
              <a:rPr lang="es-CL" b="1" kern="100" dirty="0">
                <a:effectLst/>
                <a:highlight>
                  <a:srgbClr val="D3D3D3"/>
                </a:highlight>
                <a:latin typeface="Arial" panose="020B0604020202020204" pitchFamily="34" charset="0"/>
                <a:ea typeface="Calibri" panose="020F0502020204030204" pitchFamily="34" charset="0"/>
                <a:cs typeface="Arial" panose="020B0604020202020204" pitchFamily="34" charset="0"/>
              </a:rPr>
              <a:t>Central de Alimentación </a:t>
            </a:r>
          </a:p>
          <a:p>
            <a:pPr algn="ctr">
              <a:lnSpc>
                <a:spcPct val="107000"/>
              </a:lnSpc>
              <a:spcAft>
                <a:spcPts val="800"/>
              </a:spcAft>
            </a:pPr>
            <a:endParaRPr lang="es-CL" kern="1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s-CL" kern="100" dirty="0">
                <a:effectLst/>
                <a:latin typeface="Arial" panose="020B0604020202020204" pitchFamily="34" charset="0"/>
                <a:ea typeface="Calibri" panose="020F0502020204030204" pitchFamily="34" charset="0"/>
                <a:cs typeface="Arial" panose="020B0604020202020204" pitchFamily="34" charset="0"/>
              </a:rPr>
              <a:t>Entrega alimentación a pacientes dando cobertura a las 81 camas disponibles en nuestro reciento. </a:t>
            </a:r>
          </a:p>
          <a:p>
            <a:pPr marL="285750" indent="-285750" algn="just">
              <a:lnSpc>
                <a:spcPct val="107000"/>
              </a:lnSpc>
              <a:spcAft>
                <a:spcPts val="800"/>
              </a:spcAft>
              <a:buFont typeface="Arial" panose="020B0604020202020204" pitchFamily="34" charset="0"/>
              <a:buChar char="•"/>
            </a:pPr>
            <a:r>
              <a:rPr lang="es-CL" kern="100" dirty="0">
                <a:effectLst/>
                <a:latin typeface="Arial" panose="020B0604020202020204" pitchFamily="34" charset="0"/>
                <a:ea typeface="Calibri" panose="020F0502020204030204" pitchFamily="34" charset="0"/>
                <a:cs typeface="Arial" panose="020B0604020202020204" pitchFamily="34" charset="0"/>
              </a:rPr>
              <a:t>Tipo de alimentación: Vía oral / desayuno, almuerzo, once, cena y colaciones.</a:t>
            </a:r>
          </a:p>
          <a:p>
            <a:pPr marL="285750" indent="-285750" algn="just">
              <a:lnSpc>
                <a:spcPct val="107000"/>
              </a:lnSpc>
              <a:spcAft>
                <a:spcPts val="800"/>
              </a:spcAft>
              <a:buFont typeface="Arial" panose="020B0604020202020204" pitchFamily="34" charset="0"/>
              <a:buChar char="•"/>
            </a:pPr>
            <a:r>
              <a:rPr lang="es-CL" kern="100" dirty="0">
                <a:effectLst/>
                <a:latin typeface="Arial" panose="020B0604020202020204" pitchFamily="34" charset="0"/>
                <a:ea typeface="Calibri" panose="020F0502020204030204" pitchFamily="34" charset="0"/>
                <a:cs typeface="Arial" panose="020B0604020202020204" pitchFamily="34" charset="0"/>
              </a:rPr>
              <a:t>Vía enteral / SNG – SNY – GTT.</a:t>
            </a:r>
          </a:p>
          <a:p>
            <a:pPr marL="285750" indent="-285750" algn="just">
              <a:lnSpc>
                <a:spcPct val="107000"/>
              </a:lnSpc>
              <a:spcAft>
                <a:spcPts val="800"/>
              </a:spcAft>
              <a:buFont typeface="Arial" panose="020B0604020202020204" pitchFamily="34" charset="0"/>
              <a:buChar char="•"/>
            </a:pPr>
            <a:r>
              <a:rPr lang="es-CL" kern="100" dirty="0">
                <a:effectLst/>
                <a:latin typeface="Arial" panose="020B0604020202020204" pitchFamily="34" charset="0"/>
                <a:ea typeface="Calibri" panose="020F0502020204030204" pitchFamily="34" charset="0"/>
                <a:cs typeface="Arial" panose="020B0604020202020204" pitchFamily="34" charset="0"/>
              </a:rPr>
              <a:t>Brind</a:t>
            </a:r>
            <a:r>
              <a:rPr lang="es-CL" kern="100" dirty="0">
                <a:latin typeface="Arial" panose="020B0604020202020204" pitchFamily="34" charset="0"/>
                <a:ea typeface="Calibri" panose="020F0502020204030204" pitchFamily="34" charset="0"/>
                <a:cs typeface="Arial" panose="020B0604020202020204" pitchFamily="34" charset="0"/>
              </a:rPr>
              <a:t>ó</a:t>
            </a:r>
            <a:r>
              <a:rPr lang="es-CL" kern="100" dirty="0">
                <a:effectLst/>
                <a:latin typeface="Arial" panose="020B0604020202020204" pitchFamily="34" charset="0"/>
                <a:ea typeface="Calibri" panose="020F0502020204030204" pitchFamily="34" charset="0"/>
                <a:cs typeface="Arial" panose="020B0604020202020204" pitchFamily="34" charset="0"/>
              </a:rPr>
              <a:t> alimentación (almuerzo) a todo el personal con 212 raciones diarias semanales y 60 raciones fines de semana y festivos.</a:t>
            </a:r>
          </a:p>
          <a:p>
            <a:pPr marL="285750" indent="-285750">
              <a:lnSpc>
                <a:spcPct val="107000"/>
              </a:lnSpc>
              <a:spcAft>
                <a:spcPts val="800"/>
              </a:spcAft>
              <a:buFont typeface="Arial" panose="020B0604020202020204" pitchFamily="34" charset="0"/>
              <a:buChar char="•"/>
            </a:pPr>
            <a:endParaRPr lang="es-C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Imagen 5">
            <a:extLst>
              <a:ext uri="{FF2B5EF4-FFF2-40B4-BE49-F238E27FC236}">
                <a16:creationId xmlns:a16="http://schemas.microsoft.com/office/drawing/2014/main" id="{4AC872A7-B13B-8B14-0F98-B6C5389F897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22681" y="962717"/>
            <a:ext cx="2408555" cy="3509010"/>
          </a:xfrm>
          <a:prstGeom prst="rect">
            <a:avLst/>
          </a:prstGeom>
          <a:noFill/>
        </p:spPr>
      </p:pic>
    </p:spTree>
    <p:extLst>
      <p:ext uri="{BB962C8B-B14F-4D97-AF65-F5344CB8AC3E}">
        <p14:creationId xmlns:p14="http://schemas.microsoft.com/office/powerpoint/2010/main" val="33973656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6E6178CC-1282-5E5B-7FF8-416AB4BA7F5C}"/>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11E4176D-CCCD-64DE-EB3D-9CCEA0521370}"/>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C8316310-D688-4A00-7353-EDDD3AE7BF87}"/>
              </a:ext>
            </a:extLst>
          </p:cNvPr>
          <p:cNvSpPr txBox="1"/>
          <p:nvPr/>
        </p:nvSpPr>
        <p:spPr>
          <a:xfrm>
            <a:off x="1415033" y="1643772"/>
            <a:ext cx="6150327" cy="1077218"/>
          </a:xfrm>
          <a:prstGeom prst="rect">
            <a:avLst/>
          </a:prstGeom>
          <a:noFill/>
        </p:spPr>
        <p:txBody>
          <a:bodyPr wrap="square">
            <a:spAutoFit/>
          </a:bodyPr>
          <a:lstStyle/>
          <a:p>
            <a:pPr algn="ctr"/>
            <a:r>
              <a:rPr lang="es-CL" sz="3200" b="1" kern="1200" dirty="0">
                <a:solidFill>
                  <a:srgbClr val="0B4581"/>
                </a:solidFill>
                <a:latin typeface="Cambria"/>
                <a:ea typeface="+mj-ea"/>
              </a:rPr>
              <a:t>SUBDIRECCION DE GESTION ASISTENCIAL </a:t>
            </a:r>
            <a:endParaRPr lang="es-CL" sz="3200" dirty="0"/>
          </a:p>
        </p:txBody>
      </p:sp>
      <p:pic>
        <p:nvPicPr>
          <p:cNvPr id="2" name="Google Shape;64;p15" title="3.png">
            <a:extLst>
              <a:ext uri="{FF2B5EF4-FFF2-40B4-BE49-F238E27FC236}">
                <a16:creationId xmlns:a16="http://schemas.microsoft.com/office/drawing/2014/main" id="{B68A37A5-7796-42AC-F359-9B2A92A5F67D}"/>
              </a:ext>
            </a:extLst>
          </p:cNvPr>
          <p:cNvPicPr preferRelativeResize="0"/>
          <p:nvPr/>
        </p:nvPicPr>
        <p:blipFill rotWithShape="1">
          <a:blip r:embed="rId5">
            <a:alphaModFix/>
          </a:blip>
          <a:srcRect t="2947" b="1986"/>
          <a:stretch/>
        </p:blipFill>
        <p:spPr>
          <a:xfrm>
            <a:off x="3643745" y="3214254"/>
            <a:ext cx="1856509" cy="1530927"/>
          </a:xfrm>
          <a:prstGeom prst="rect">
            <a:avLst/>
          </a:prstGeom>
          <a:noFill/>
          <a:ln>
            <a:noFill/>
          </a:ln>
        </p:spPr>
      </p:pic>
    </p:spTree>
    <p:extLst>
      <p:ext uri="{BB962C8B-B14F-4D97-AF65-F5344CB8AC3E}">
        <p14:creationId xmlns:p14="http://schemas.microsoft.com/office/powerpoint/2010/main" val="28330613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EA626A3C-E54C-133F-FFEE-B61006996CA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61B8E516-B534-AA11-CD41-9B590ABF5707}"/>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6" name="CuadroTexto 5">
            <a:extLst>
              <a:ext uri="{FF2B5EF4-FFF2-40B4-BE49-F238E27FC236}">
                <a16:creationId xmlns:a16="http://schemas.microsoft.com/office/drawing/2014/main" id="{ED27408F-D482-08EF-332E-280A2E6474DE}"/>
              </a:ext>
            </a:extLst>
          </p:cNvPr>
          <p:cNvSpPr txBox="1"/>
          <p:nvPr/>
        </p:nvSpPr>
        <p:spPr>
          <a:xfrm>
            <a:off x="1453608" y="505361"/>
            <a:ext cx="6150327"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ATENCION U. EMERGENCIA </a:t>
            </a:r>
          </a:p>
        </p:txBody>
      </p:sp>
      <p:pic>
        <p:nvPicPr>
          <p:cNvPr id="2" name="Imagen 1">
            <a:extLst>
              <a:ext uri="{FF2B5EF4-FFF2-40B4-BE49-F238E27FC236}">
                <a16:creationId xmlns:a16="http://schemas.microsoft.com/office/drawing/2014/main" id="{582A1013-6D35-484A-D0BA-20BCA99894A9}"/>
              </a:ext>
            </a:extLst>
          </p:cNvPr>
          <p:cNvPicPr>
            <a:picLocks noChangeAspect="1"/>
          </p:cNvPicPr>
          <p:nvPr/>
        </p:nvPicPr>
        <p:blipFill>
          <a:blip r:embed="rId5"/>
          <a:stretch>
            <a:fillRect/>
          </a:stretch>
        </p:blipFill>
        <p:spPr>
          <a:xfrm>
            <a:off x="1504309" y="1119386"/>
            <a:ext cx="6222521" cy="3743840"/>
          </a:xfrm>
          <a:prstGeom prst="rect">
            <a:avLst/>
          </a:prstGeom>
        </p:spPr>
      </p:pic>
    </p:spTree>
    <p:extLst>
      <p:ext uri="{BB962C8B-B14F-4D97-AF65-F5344CB8AC3E}">
        <p14:creationId xmlns:p14="http://schemas.microsoft.com/office/powerpoint/2010/main" val="23336789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A525CE0E-9BA7-89E1-6AC1-F88D278B84A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565CAF6-E12A-F076-7452-BC87FCCF400A}"/>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6" name="CuadroTexto 5">
            <a:extLst>
              <a:ext uri="{FF2B5EF4-FFF2-40B4-BE49-F238E27FC236}">
                <a16:creationId xmlns:a16="http://schemas.microsoft.com/office/drawing/2014/main" id="{84FABDC5-BEE1-4EEE-4FD7-57FE44473EE1}"/>
              </a:ext>
            </a:extLst>
          </p:cNvPr>
          <p:cNvSpPr txBox="1"/>
          <p:nvPr/>
        </p:nvSpPr>
        <p:spPr>
          <a:xfrm>
            <a:off x="504967" y="797512"/>
            <a:ext cx="8134066"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REGISTRO CONSULTAS  U.EMERGENCIA </a:t>
            </a:r>
          </a:p>
        </p:txBody>
      </p:sp>
      <p:pic>
        <p:nvPicPr>
          <p:cNvPr id="2" name="Imagen 1">
            <a:extLst>
              <a:ext uri="{FF2B5EF4-FFF2-40B4-BE49-F238E27FC236}">
                <a16:creationId xmlns:a16="http://schemas.microsoft.com/office/drawing/2014/main" id="{C8ED17AB-CBC9-82BB-8FA4-B4F814EC6E88}"/>
              </a:ext>
            </a:extLst>
          </p:cNvPr>
          <p:cNvPicPr>
            <a:picLocks noChangeAspect="1"/>
          </p:cNvPicPr>
          <p:nvPr/>
        </p:nvPicPr>
        <p:blipFill>
          <a:blip r:embed="rId5"/>
          <a:stretch>
            <a:fillRect/>
          </a:stretch>
        </p:blipFill>
        <p:spPr>
          <a:xfrm>
            <a:off x="424800" y="1821031"/>
            <a:ext cx="8416800" cy="2232569"/>
          </a:xfrm>
          <a:prstGeom prst="rect">
            <a:avLst/>
          </a:prstGeom>
        </p:spPr>
      </p:pic>
    </p:spTree>
    <p:extLst>
      <p:ext uri="{BB962C8B-B14F-4D97-AF65-F5344CB8AC3E}">
        <p14:creationId xmlns:p14="http://schemas.microsoft.com/office/powerpoint/2010/main" val="38823822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DCB59CDA-6927-8AB1-8DD1-4A0A134BBE6B}"/>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00FA30F2-8E51-1883-AEE3-78EECD75E3D8}"/>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6" name="CuadroTexto 5">
            <a:extLst>
              <a:ext uri="{FF2B5EF4-FFF2-40B4-BE49-F238E27FC236}">
                <a16:creationId xmlns:a16="http://schemas.microsoft.com/office/drawing/2014/main" id="{547A800D-CB86-EDE3-99D4-F2C4E94A4226}"/>
              </a:ext>
            </a:extLst>
          </p:cNvPr>
          <p:cNvSpPr txBox="1"/>
          <p:nvPr/>
        </p:nvSpPr>
        <p:spPr>
          <a:xfrm>
            <a:off x="1273499" y="630052"/>
            <a:ext cx="6150327"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EGRESOS U. EMERGENCIA </a:t>
            </a:r>
          </a:p>
        </p:txBody>
      </p:sp>
      <p:pic>
        <p:nvPicPr>
          <p:cNvPr id="1026" name="Gráfico 1">
            <a:extLst>
              <a:ext uri="{FF2B5EF4-FFF2-40B4-BE49-F238E27FC236}">
                <a16:creationId xmlns:a16="http://schemas.microsoft.com/office/drawing/2014/main" id="{36D61931-8A6F-A479-04C8-7C7F29958D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1399" y="1434078"/>
            <a:ext cx="7352001" cy="3255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27781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20027FAA-8133-776C-9BD0-D82B18E4A7D2}"/>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B5DDCB4-72CF-BD5F-C0A6-1C0851CAEC36}"/>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CuadroTexto 3">
            <a:extLst>
              <a:ext uri="{FF2B5EF4-FFF2-40B4-BE49-F238E27FC236}">
                <a16:creationId xmlns:a16="http://schemas.microsoft.com/office/drawing/2014/main" id="{D07ECE56-1150-D840-F1D7-6D58C71DC2ED}"/>
              </a:ext>
            </a:extLst>
          </p:cNvPr>
          <p:cNvSpPr txBox="1"/>
          <p:nvPr/>
        </p:nvSpPr>
        <p:spPr>
          <a:xfrm>
            <a:off x="916269" y="1264218"/>
            <a:ext cx="4572000" cy="369332"/>
          </a:xfrm>
          <a:prstGeom prst="rect">
            <a:avLst/>
          </a:prstGeom>
          <a:noFill/>
        </p:spPr>
        <p:txBody>
          <a:bodyPr wrap="square">
            <a:spAutoFit/>
          </a:bodyPr>
          <a:lstStyle/>
          <a:p>
            <a:r>
              <a:rPr kumimoji="0" lang="es-CL" sz="1800" b="1" i="0" u="none" strike="noStrike" kern="1200" cap="none" spc="0" normalizeH="0" baseline="0" noProof="0" dirty="0">
                <a:ln>
                  <a:noFill/>
                </a:ln>
                <a:solidFill>
                  <a:srgbClr val="115C80"/>
                </a:solidFill>
                <a:effectLst/>
                <a:uLnTx/>
                <a:uFillTx/>
                <a:latin typeface="Arial" panose="020B0604020202020204" pitchFamily="34" charset="0"/>
                <a:ea typeface="+mj-ea"/>
                <a:cs typeface="Arial" panose="020B0604020202020204" pitchFamily="34" charset="0"/>
              </a:rPr>
              <a:t>INDICE OCUPACIONAL</a:t>
            </a:r>
            <a:endParaRPr lang="es-CL" dirty="0"/>
          </a:p>
        </p:txBody>
      </p:sp>
      <p:graphicFrame>
        <p:nvGraphicFramePr>
          <p:cNvPr id="7" name="Objeto 6">
            <a:extLst>
              <a:ext uri="{FF2B5EF4-FFF2-40B4-BE49-F238E27FC236}">
                <a16:creationId xmlns:a16="http://schemas.microsoft.com/office/drawing/2014/main" id="{BAA71E6E-7247-706D-2CFA-A81206F94B85}"/>
              </a:ext>
            </a:extLst>
          </p:cNvPr>
          <p:cNvGraphicFramePr>
            <a:graphicFrameLocks noChangeAspect="1"/>
          </p:cNvGraphicFramePr>
          <p:nvPr>
            <p:extLst>
              <p:ext uri="{D42A27DB-BD31-4B8C-83A1-F6EECF244321}">
                <p14:modId xmlns:p14="http://schemas.microsoft.com/office/powerpoint/2010/main" val="1185936571"/>
              </p:ext>
            </p:extLst>
          </p:nvPr>
        </p:nvGraphicFramePr>
        <p:xfrm>
          <a:off x="384103" y="1870028"/>
          <a:ext cx="3752850" cy="542925"/>
        </p:xfrm>
        <a:graphic>
          <a:graphicData uri="http://schemas.openxmlformats.org/presentationml/2006/ole">
            <mc:AlternateContent xmlns:mc="http://schemas.openxmlformats.org/markup-compatibility/2006">
              <mc:Choice xmlns:v="urn:schemas-microsoft-com:vml" Requires="v">
                <p:oleObj name="Worksheet" r:id="rId5" imgW="3752684" imgH="542848" progId="Excel.Sheet.12">
                  <p:embed/>
                </p:oleObj>
              </mc:Choice>
              <mc:Fallback>
                <p:oleObj name="Worksheet" r:id="rId5" imgW="3752684" imgH="542848" progId="Excel.Sheet.12">
                  <p:embed/>
                  <p:pic>
                    <p:nvPicPr>
                      <p:cNvPr id="0" name=""/>
                      <p:cNvPicPr/>
                      <p:nvPr/>
                    </p:nvPicPr>
                    <p:blipFill>
                      <a:blip r:embed="rId6"/>
                      <a:stretch>
                        <a:fillRect/>
                      </a:stretch>
                    </p:blipFill>
                    <p:spPr>
                      <a:xfrm>
                        <a:off x="384103" y="1870028"/>
                        <a:ext cx="3752850" cy="542925"/>
                      </a:xfrm>
                      <a:prstGeom prst="rect">
                        <a:avLst/>
                      </a:prstGeom>
                    </p:spPr>
                  </p:pic>
                </p:oleObj>
              </mc:Fallback>
            </mc:AlternateContent>
          </a:graphicData>
        </a:graphic>
      </p:graphicFrame>
      <p:pic>
        <p:nvPicPr>
          <p:cNvPr id="3" name="Imagen 2">
            <a:extLst>
              <a:ext uri="{FF2B5EF4-FFF2-40B4-BE49-F238E27FC236}">
                <a16:creationId xmlns:a16="http://schemas.microsoft.com/office/drawing/2014/main" id="{78AD00AD-4F7E-1667-CFD4-CA2BFF6F4351}"/>
              </a:ext>
            </a:extLst>
          </p:cNvPr>
          <p:cNvPicPr>
            <a:picLocks noChangeAspect="1"/>
          </p:cNvPicPr>
          <p:nvPr/>
        </p:nvPicPr>
        <p:blipFill>
          <a:blip r:embed="rId7"/>
          <a:stretch>
            <a:fillRect/>
          </a:stretch>
        </p:blipFill>
        <p:spPr>
          <a:xfrm>
            <a:off x="4424357" y="1226308"/>
            <a:ext cx="3803374" cy="1345502"/>
          </a:xfrm>
          <a:prstGeom prst="rect">
            <a:avLst/>
          </a:prstGeom>
        </p:spPr>
      </p:pic>
      <p:pic>
        <p:nvPicPr>
          <p:cNvPr id="5" name="Imagen 4">
            <a:extLst>
              <a:ext uri="{FF2B5EF4-FFF2-40B4-BE49-F238E27FC236}">
                <a16:creationId xmlns:a16="http://schemas.microsoft.com/office/drawing/2014/main" id="{4ACAFA10-71E4-6094-F435-3251AACB008C}"/>
              </a:ext>
            </a:extLst>
          </p:cNvPr>
          <p:cNvPicPr>
            <a:picLocks noChangeAspect="1"/>
          </p:cNvPicPr>
          <p:nvPr/>
        </p:nvPicPr>
        <p:blipFill>
          <a:blip r:embed="rId8"/>
          <a:stretch>
            <a:fillRect/>
          </a:stretch>
        </p:blipFill>
        <p:spPr>
          <a:xfrm>
            <a:off x="1324848" y="2604263"/>
            <a:ext cx="2017806" cy="2017806"/>
          </a:xfrm>
          <a:prstGeom prst="rect">
            <a:avLst/>
          </a:prstGeom>
        </p:spPr>
      </p:pic>
      <p:pic>
        <p:nvPicPr>
          <p:cNvPr id="8" name="Imagen 7">
            <a:extLst>
              <a:ext uri="{FF2B5EF4-FFF2-40B4-BE49-F238E27FC236}">
                <a16:creationId xmlns:a16="http://schemas.microsoft.com/office/drawing/2014/main" id="{E825BCEF-D92C-A58F-D5C0-C3ECB44A7EB2}"/>
              </a:ext>
            </a:extLst>
          </p:cNvPr>
          <p:cNvPicPr>
            <a:picLocks noChangeAspect="1"/>
          </p:cNvPicPr>
          <p:nvPr/>
        </p:nvPicPr>
        <p:blipFill>
          <a:blip r:embed="rId9"/>
          <a:stretch>
            <a:fillRect/>
          </a:stretch>
        </p:blipFill>
        <p:spPr>
          <a:xfrm flipH="1">
            <a:off x="6810250" y="2680071"/>
            <a:ext cx="1824891" cy="1866190"/>
          </a:xfrm>
          <a:prstGeom prst="rect">
            <a:avLst/>
          </a:prstGeom>
        </p:spPr>
      </p:pic>
      <p:sp>
        <p:nvSpPr>
          <p:cNvPr id="6" name="CuadroTexto 5">
            <a:extLst>
              <a:ext uri="{FF2B5EF4-FFF2-40B4-BE49-F238E27FC236}">
                <a16:creationId xmlns:a16="http://schemas.microsoft.com/office/drawing/2014/main" id="{9C17763F-AC91-D5EF-B279-265AC7F0FE84}"/>
              </a:ext>
            </a:extLst>
          </p:cNvPr>
          <p:cNvSpPr txBox="1"/>
          <p:nvPr/>
        </p:nvSpPr>
        <p:spPr>
          <a:xfrm>
            <a:off x="1273499" y="630052"/>
            <a:ext cx="6150327"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GESTION ASISTENCIAL</a:t>
            </a:r>
          </a:p>
        </p:txBody>
      </p:sp>
    </p:spTree>
    <p:extLst>
      <p:ext uri="{BB962C8B-B14F-4D97-AF65-F5344CB8AC3E}">
        <p14:creationId xmlns:p14="http://schemas.microsoft.com/office/powerpoint/2010/main" val="19660288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63">
          <a:extLst>
            <a:ext uri="{FF2B5EF4-FFF2-40B4-BE49-F238E27FC236}">
              <a16:creationId xmlns:a16="http://schemas.microsoft.com/office/drawing/2014/main" id="{434DDE0E-AEAA-368B-D80A-F78A2FEFEAD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060D6FF4-F336-38C0-1E15-E80756663B64}"/>
              </a:ext>
            </a:extLst>
          </p:cNvPr>
          <p:cNvPicPr preferRelativeResize="0"/>
          <p:nvPr/>
        </p:nvPicPr>
        <p:blipFill>
          <a:blip r:embed="rId3">
            <a:alphaModFix/>
          </a:blip>
          <a:stretch>
            <a:fillRect/>
          </a:stretch>
        </p:blipFill>
        <p:spPr>
          <a:xfrm>
            <a:off x="160570" y="280274"/>
            <a:ext cx="1511398" cy="450175"/>
          </a:xfrm>
          <a:prstGeom prst="rect">
            <a:avLst/>
          </a:prstGeom>
          <a:noFill/>
          <a:ln>
            <a:noFill/>
          </a:ln>
        </p:spPr>
      </p:pic>
      <p:pic>
        <p:nvPicPr>
          <p:cNvPr id="2" name="Google Shape;154;p21" title="G.png">
            <a:extLst>
              <a:ext uri="{FF2B5EF4-FFF2-40B4-BE49-F238E27FC236}">
                <a16:creationId xmlns:a16="http://schemas.microsoft.com/office/drawing/2014/main" id="{62F4688B-321B-988E-55CF-6AFF5B063982}"/>
              </a:ext>
            </a:extLst>
          </p:cNvPr>
          <p:cNvPicPr preferRelativeResize="0"/>
          <p:nvPr/>
        </p:nvPicPr>
        <p:blipFill>
          <a:blip r:embed="rId4">
            <a:alphaModFix/>
          </a:blip>
          <a:stretch>
            <a:fillRect/>
          </a:stretch>
        </p:blipFill>
        <p:spPr>
          <a:xfrm>
            <a:off x="439297" y="3064546"/>
            <a:ext cx="1159880" cy="1159884"/>
          </a:xfrm>
          <a:prstGeom prst="rect">
            <a:avLst/>
          </a:prstGeom>
          <a:noFill/>
          <a:ln>
            <a:noFill/>
          </a:ln>
        </p:spPr>
      </p:pic>
      <p:graphicFrame>
        <p:nvGraphicFramePr>
          <p:cNvPr id="8" name="Tabla 7">
            <a:extLst>
              <a:ext uri="{FF2B5EF4-FFF2-40B4-BE49-F238E27FC236}">
                <a16:creationId xmlns:a16="http://schemas.microsoft.com/office/drawing/2014/main" id="{467E5634-3FA5-DB5B-E64D-1B02A0BF8A68}"/>
              </a:ext>
            </a:extLst>
          </p:cNvPr>
          <p:cNvGraphicFramePr>
            <a:graphicFrameLocks noGrp="1"/>
          </p:cNvGraphicFramePr>
          <p:nvPr>
            <p:extLst>
              <p:ext uri="{D42A27DB-BD31-4B8C-83A1-F6EECF244321}">
                <p14:modId xmlns:p14="http://schemas.microsoft.com/office/powerpoint/2010/main" val="754022545"/>
              </p:ext>
            </p:extLst>
          </p:nvPr>
        </p:nvGraphicFramePr>
        <p:xfrm>
          <a:off x="237953" y="1240378"/>
          <a:ext cx="1511398" cy="1509037"/>
        </p:xfrm>
        <a:graphic>
          <a:graphicData uri="http://schemas.openxmlformats.org/drawingml/2006/table">
            <a:tbl>
              <a:tblPr>
                <a:tableStyleId>{5C22544A-7EE6-4342-B048-85BDC9FD1C3A}</a:tableStyleId>
              </a:tblPr>
              <a:tblGrid>
                <a:gridCol w="925829">
                  <a:extLst>
                    <a:ext uri="{9D8B030D-6E8A-4147-A177-3AD203B41FA5}">
                      <a16:colId xmlns:a16="http://schemas.microsoft.com/office/drawing/2014/main" val="94572968"/>
                    </a:ext>
                  </a:extLst>
                </a:gridCol>
                <a:gridCol w="585569">
                  <a:extLst>
                    <a:ext uri="{9D8B030D-6E8A-4147-A177-3AD203B41FA5}">
                      <a16:colId xmlns:a16="http://schemas.microsoft.com/office/drawing/2014/main" val="4293917989"/>
                    </a:ext>
                  </a:extLst>
                </a:gridCol>
              </a:tblGrid>
              <a:tr h="190500">
                <a:tc gridSpan="2">
                  <a:txBody>
                    <a:bodyPr/>
                    <a:lstStyle/>
                    <a:p>
                      <a:pPr algn="ctr" fontAlgn="b"/>
                      <a:r>
                        <a:rPr lang="es-ES" sz="1100" u="none" strike="noStrike" dirty="0">
                          <a:effectLst/>
                        </a:rPr>
                        <a:t>Otras comunas De la Región</a:t>
                      </a:r>
                      <a:endParaRPr lang="es-ES" sz="11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s-CL"/>
                    </a:p>
                  </a:txBody>
                  <a:tcPr/>
                </a:tc>
                <a:extLst>
                  <a:ext uri="{0D108BD9-81ED-4DB2-BD59-A6C34878D82A}">
                    <a16:rowId xmlns:a16="http://schemas.microsoft.com/office/drawing/2014/main" val="1821703458"/>
                  </a:ext>
                </a:extLst>
              </a:tr>
              <a:tr h="190500">
                <a:tc>
                  <a:txBody>
                    <a:bodyPr/>
                    <a:lstStyle/>
                    <a:p>
                      <a:pPr algn="l" fontAlgn="b"/>
                      <a:r>
                        <a:rPr lang="es-CL" sz="1100" u="none" strike="noStrike">
                          <a:effectLst/>
                        </a:rPr>
                        <a:t>Cabildo</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3</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44803955"/>
                  </a:ext>
                </a:extLst>
              </a:tr>
              <a:tr h="211732">
                <a:tc>
                  <a:txBody>
                    <a:bodyPr/>
                    <a:lstStyle/>
                    <a:p>
                      <a:pPr algn="l" fontAlgn="b"/>
                      <a:r>
                        <a:rPr lang="es-CL" sz="1100" u="none" strike="noStrike">
                          <a:effectLst/>
                        </a:rPr>
                        <a:t>Casablanca</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2</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72280940"/>
                  </a:ext>
                </a:extLst>
              </a:tr>
              <a:tr h="190500">
                <a:tc>
                  <a:txBody>
                    <a:bodyPr/>
                    <a:lstStyle/>
                    <a:p>
                      <a:pPr algn="l" fontAlgn="b"/>
                      <a:r>
                        <a:rPr lang="es-CL" sz="1100" u="none" strike="noStrike">
                          <a:effectLst/>
                        </a:rPr>
                        <a:t>Hijuelas</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4</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08611995"/>
                  </a:ext>
                </a:extLst>
              </a:tr>
              <a:tr h="190500">
                <a:tc>
                  <a:txBody>
                    <a:bodyPr/>
                    <a:lstStyle/>
                    <a:p>
                      <a:pPr algn="l" fontAlgn="b"/>
                      <a:r>
                        <a:rPr lang="es-CL" sz="1100" u="none" strike="noStrike">
                          <a:effectLst/>
                        </a:rPr>
                        <a:t>La Cruz</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2</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2421553"/>
                  </a:ext>
                </a:extLst>
              </a:tr>
              <a:tr h="190500">
                <a:tc>
                  <a:txBody>
                    <a:bodyPr/>
                    <a:lstStyle/>
                    <a:p>
                      <a:pPr algn="l" fontAlgn="b"/>
                      <a:r>
                        <a:rPr lang="es-CL" sz="1100" u="none" strike="noStrike">
                          <a:effectLst/>
                        </a:rPr>
                        <a:t>Petorca</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3</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58345592"/>
                  </a:ext>
                </a:extLst>
              </a:tr>
              <a:tr h="190500">
                <a:tc>
                  <a:txBody>
                    <a:bodyPr/>
                    <a:lstStyle/>
                    <a:p>
                      <a:pPr algn="l" fontAlgn="b"/>
                      <a:r>
                        <a:rPr lang="es-CL" sz="1100" u="none" strike="noStrike">
                          <a:effectLst/>
                        </a:rPr>
                        <a:t>Zapallar</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dirty="0">
                          <a:effectLst/>
                        </a:rPr>
                        <a:t>2</a:t>
                      </a:r>
                      <a:endParaRPr lang="es-CL"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272164058"/>
                  </a:ext>
                </a:extLst>
              </a:tr>
            </a:tbl>
          </a:graphicData>
        </a:graphic>
      </p:graphicFrame>
      <p:graphicFrame>
        <p:nvGraphicFramePr>
          <p:cNvPr id="9" name="Tabla 8">
            <a:extLst>
              <a:ext uri="{FF2B5EF4-FFF2-40B4-BE49-F238E27FC236}">
                <a16:creationId xmlns:a16="http://schemas.microsoft.com/office/drawing/2014/main" id="{ADF9F147-96A0-2A69-8616-9375D05D7ADC}"/>
              </a:ext>
            </a:extLst>
          </p:cNvPr>
          <p:cNvGraphicFramePr>
            <a:graphicFrameLocks noGrp="1"/>
          </p:cNvGraphicFramePr>
          <p:nvPr/>
        </p:nvGraphicFramePr>
        <p:xfrm>
          <a:off x="7312983" y="1240378"/>
          <a:ext cx="1625100" cy="2404110"/>
        </p:xfrm>
        <a:graphic>
          <a:graphicData uri="http://schemas.openxmlformats.org/drawingml/2006/table">
            <a:tbl>
              <a:tblPr>
                <a:tableStyleId>{5C22544A-7EE6-4342-B048-85BDC9FD1C3A}</a:tableStyleId>
              </a:tblPr>
              <a:tblGrid>
                <a:gridCol w="933568">
                  <a:extLst>
                    <a:ext uri="{9D8B030D-6E8A-4147-A177-3AD203B41FA5}">
                      <a16:colId xmlns:a16="http://schemas.microsoft.com/office/drawing/2014/main" val="703465022"/>
                    </a:ext>
                  </a:extLst>
                </a:gridCol>
                <a:gridCol w="691532">
                  <a:extLst>
                    <a:ext uri="{9D8B030D-6E8A-4147-A177-3AD203B41FA5}">
                      <a16:colId xmlns:a16="http://schemas.microsoft.com/office/drawing/2014/main" val="2753252323"/>
                    </a:ext>
                  </a:extLst>
                </a:gridCol>
              </a:tblGrid>
              <a:tr h="190500">
                <a:tc gridSpan="2">
                  <a:txBody>
                    <a:bodyPr/>
                    <a:lstStyle/>
                    <a:p>
                      <a:pPr algn="ctr" fontAlgn="b"/>
                      <a:r>
                        <a:rPr lang="es-ES" sz="1100" u="none" strike="noStrike" dirty="0">
                          <a:effectLst/>
                        </a:rPr>
                        <a:t>Comunas Fuera de la Región</a:t>
                      </a:r>
                      <a:endParaRPr lang="es-ES" sz="11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s-CL"/>
                    </a:p>
                  </a:txBody>
                  <a:tcPr/>
                </a:tc>
                <a:extLst>
                  <a:ext uri="{0D108BD9-81ED-4DB2-BD59-A6C34878D82A}">
                    <a16:rowId xmlns:a16="http://schemas.microsoft.com/office/drawing/2014/main" val="3212173492"/>
                  </a:ext>
                </a:extLst>
              </a:tr>
              <a:tr h="190500">
                <a:tc>
                  <a:txBody>
                    <a:bodyPr/>
                    <a:lstStyle/>
                    <a:p>
                      <a:pPr algn="l" fontAlgn="b"/>
                      <a:r>
                        <a:rPr lang="es-CL" sz="1100" u="none" strike="noStrike">
                          <a:effectLst/>
                        </a:rPr>
                        <a:t>Curicó</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8</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74461052"/>
                  </a:ext>
                </a:extLst>
              </a:tr>
              <a:tr h="190500">
                <a:tc>
                  <a:txBody>
                    <a:bodyPr/>
                    <a:lstStyle/>
                    <a:p>
                      <a:pPr algn="l" fontAlgn="b"/>
                      <a:r>
                        <a:rPr lang="es-CL" sz="1100" u="none" strike="noStrike">
                          <a:effectLst/>
                        </a:rPr>
                        <a:t>Estación Central</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38911976"/>
                  </a:ext>
                </a:extLst>
              </a:tr>
              <a:tr h="190500">
                <a:tc>
                  <a:txBody>
                    <a:bodyPr/>
                    <a:lstStyle/>
                    <a:p>
                      <a:pPr algn="l" fontAlgn="b"/>
                      <a:r>
                        <a:rPr lang="es-CL" sz="1100" u="none" strike="noStrike">
                          <a:effectLst/>
                        </a:rPr>
                        <a:t>Hualpén</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13874650"/>
                  </a:ext>
                </a:extLst>
              </a:tr>
              <a:tr h="190500">
                <a:tc>
                  <a:txBody>
                    <a:bodyPr/>
                    <a:lstStyle/>
                    <a:p>
                      <a:pPr algn="l" fontAlgn="b"/>
                      <a:r>
                        <a:rPr lang="es-CL" sz="1100" u="none" strike="noStrike">
                          <a:effectLst/>
                        </a:rPr>
                        <a:t>La Pintana</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23618064"/>
                  </a:ext>
                </a:extLst>
              </a:tr>
              <a:tr h="190500">
                <a:tc>
                  <a:txBody>
                    <a:bodyPr/>
                    <a:lstStyle/>
                    <a:p>
                      <a:pPr algn="l" fontAlgn="b"/>
                      <a:r>
                        <a:rPr lang="es-CL" sz="1100" u="none" strike="noStrike">
                          <a:effectLst/>
                        </a:rPr>
                        <a:t>Renca</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15385493"/>
                  </a:ext>
                </a:extLst>
              </a:tr>
              <a:tr h="190500">
                <a:tc>
                  <a:txBody>
                    <a:bodyPr/>
                    <a:lstStyle/>
                    <a:p>
                      <a:pPr algn="l" fontAlgn="b"/>
                      <a:r>
                        <a:rPr lang="es-CL" sz="1100" u="none" strike="noStrike">
                          <a:effectLst/>
                        </a:rPr>
                        <a:t>San Carlos</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95797987"/>
                  </a:ext>
                </a:extLst>
              </a:tr>
              <a:tr h="190500">
                <a:tc>
                  <a:txBody>
                    <a:bodyPr/>
                    <a:lstStyle/>
                    <a:p>
                      <a:pPr algn="l" fontAlgn="b"/>
                      <a:r>
                        <a:rPr lang="es-CL" sz="1100" u="none" strike="noStrike">
                          <a:effectLst/>
                        </a:rPr>
                        <a:t>San Esteban</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20770079"/>
                  </a:ext>
                </a:extLst>
              </a:tr>
              <a:tr h="190500">
                <a:tc>
                  <a:txBody>
                    <a:bodyPr/>
                    <a:lstStyle/>
                    <a:p>
                      <a:pPr algn="l" fontAlgn="b"/>
                      <a:r>
                        <a:rPr lang="es-CL" sz="1100" u="none" strike="noStrike">
                          <a:effectLst/>
                        </a:rPr>
                        <a:t>Santiago</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48320394"/>
                  </a:ext>
                </a:extLst>
              </a:tr>
              <a:tr h="190500">
                <a:tc>
                  <a:txBody>
                    <a:bodyPr/>
                    <a:lstStyle/>
                    <a:p>
                      <a:pPr algn="l" fontAlgn="b"/>
                      <a:r>
                        <a:rPr lang="es-CL" sz="1100" u="none" strike="noStrike">
                          <a:effectLst/>
                        </a:rPr>
                        <a:t>Tierra Amarilla</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a:effectLst/>
                        </a:rPr>
                        <a:t>1</a:t>
                      </a:r>
                      <a:endParaRPr lang="es-CL"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203167822"/>
                  </a:ext>
                </a:extLst>
              </a:tr>
              <a:tr h="190500">
                <a:tc>
                  <a:txBody>
                    <a:bodyPr/>
                    <a:lstStyle/>
                    <a:p>
                      <a:pPr algn="l" fontAlgn="b"/>
                      <a:r>
                        <a:rPr lang="es-CL" sz="1100" u="none" strike="noStrike">
                          <a:effectLst/>
                        </a:rPr>
                        <a:t>Vallenar</a:t>
                      </a:r>
                      <a:endParaRPr lang="es-CL"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s-CL" sz="1100" u="none" strike="noStrike" dirty="0">
                          <a:effectLst/>
                        </a:rPr>
                        <a:t>1</a:t>
                      </a:r>
                      <a:endParaRPr lang="es-CL"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6396811"/>
                  </a:ext>
                </a:extLst>
              </a:tr>
            </a:tbl>
          </a:graphicData>
        </a:graphic>
      </p:graphicFrame>
      <p:pic>
        <p:nvPicPr>
          <p:cNvPr id="10" name="Imagen 9">
            <a:extLst>
              <a:ext uri="{FF2B5EF4-FFF2-40B4-BE49-F238E27FC236}">
                <a16:creationId xmlns:a16="http://schemas.microsoft.com/office/drawing/2014/main" id="{30FF91F4-64F5-6960-B10A-A08C6B5E980C}"/>
              </a:ext>
            </a:extLst>
          </p:cNvPr>
          <p:cNvPicPr>
            <a:picLocks noChangeAspect="1"/>
          </p:cNvPicPr>
          <p:nvPr/>
        </p:nvPicPr>
        <p:blipFill>
          <a:blip r:embed="rId5"/>
          <a:stretch>
            <a:fillRect/>
          </a:stretch>
        </p:blipFill>
        <p:spPr>
          <a:xfrm>
            <a:off x="1854424" y="1240378"/>
            <a:ext cx="5341869" cy="3310022"/>
          </a:xfrm>
          <a:prstGeom prst="rect">
            <a:avLst/>
          </a:prstGeom>
        </p:spPr>
      </p:pic>
      <p:pic>
        <p:nvPicPr>
          <p:cNvPr id="11" name="Imagen 10">
            <a:extLst>
              <a:ext uri="{FF2B5EF4-FFF2-40B4-BE49-F238E27FC236}">
                <a16:creationId xmlns:a16="http://schemas.microsoft.com/office/drawing/2014/main" id="{E9588C74-7EA7-2168-E5C6-6440A8A16AF2}"/>
              </a:ext>
            </a:extLst>
          </p:cNvPr>
          <p:cNvPicPr>
            <a:picLocks noChangeAspect="1"/>
          </p:cNvPicPr>
          <p:nvPr/>
        </p:nvPicPr>
        <p:blipFill>
          <a:blip r:embed="rId6"/>
          <a:stretch>
            <a:fillRect/>
          </a:stretch>
        </p:blipFill>
        <p:spPr>
          <a:xfrm>
            <a:off x="7546363" y="82038"/>
            <a:ext cx="1158340" cy="1158340"/>
          </a:xfrm>
          <a:prstGeom prst="rect">
            <a:avLst/>
          </a:prstGeom>
        </p:spPr>
      </p:pic>
      <p:pic>
        <p:nvPicPr>
          <p:cNvPr id="12" name="Imagen 11">
            <a:extLst>
              <a:ext uri="{FF2B5EF4-FFF2-40B4-BE49-F238E27FC236}">
                <a16:creationId xmlns:a16="http://schemas.microsoft.com/office/drawing/2014/main" id="{D040DFA3-68A3-80BE-6611-3B6E17476593}"/>
              </a:ext>
            </a:extLst>
          </p:cNvPr>
          <p:cNvPicPr>
            <a:picLocks noChangeAspect="1"/>
          </p:cNvPicPr>
          <p:nvPr/>
        </p:nvPicPr>
        <p:blipFill>
          <a:blip r:embed="rId7"/>
          <a:stretch>
            <a:fillRect/>
          </a:stretch>
        </p:blipFill>
        <p:spPr>
          <a:xfrm>
            <a:off x="7546363" y="3784514"/>
            <a:ext cx="1158340" cy="1158340"/>
          </a:xfrm>
          <a:prstGeom prst="rect">
            <a:avLst/>
          </a:prstGeom>
        </p:spPr>
      </p:pic>
      <p:sp>
        <p:nvSpPr>
          <p:cNvPr id="3" name="CuadroTexto 2">
            <a:extLst>
              <a:ext uri="{FF2B5EF4-FFF2-40B4-BE49-F238E27FC236}">
                <a16:creationId xmlns:a16="http://schemas.microsoft.com/office/drawing/2014/main" id="{DE10C609-DC9C-E53D-BE08-483414A7A72D}"/>
              </a:ext>
            </a:extLst>
          </p:cNvPr>
          <p:cNvSpPr txBox="1"/>
          <p:nvPr/>
        </p:nvSpPr>
        <p:spPr>
          <a:xfrm>
            <a:off x="1045966" y="505361"/>
            <a:ext cx="6150327"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GESTION ASISTENCIAL</a:t>
            </a:r>
          </a:p>
        </p:txBody>
      </p:sp>
    </p:spTree>
    <p:extLst>
      <p:ext uri="{BB962C8B-B14F-4D97-AF65-F5344CB8AC3E}">
        <p14:creationId xmlns:p14="http://schemas.microsoft.com/office/powerpoint/2010/main" val="19395164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5EBF46EA-D8F2-F773-4948-F1ED1979E632}"/>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E13F1A6E-E0F0-1EF1-47CE-95E6E55A7E9B}"/>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3" name="Imagen 2">
            <a:extLst>
              <a:ext uri="{FF2B5EF4-FFF2-40B4-BE49-F238E27FC236}">
                <a16:creationId xmlns:a16="http://schemas.microsoft.com/office/drawing/2014/main" id="{5ED0C08E-36CA-A1C5-DC2C-D5EAB9B9677C}"/>
              </a:ext>
            </a:extLst>
          </p:cNvPr>
          <p:cNvPicPr>
            <a:picLocks noChangeAspect="1"/>
          </p:cNvPicPr>
          <p:nvPr/>
        </p:nvPicPr>
        <p:blipFill>
          <a:blip r:embed="rId5"/>
          <a:stretch>
            <a:fillRect/>
          </a:stretch>
        </p:blipFill>
        <p:spPr>
          <a:xfrm>
            <a:off x="496933" y="980368"/>
            <a:ext cx="3830400" cy="2485265"/>
          </a:xfrm>
          <a:prstGeom prst="rect">
            <a:avLst/>
          </a:prstGeom>
        </p:spPr>
      </p:pic>
      <p:pic>
        <p:nvPicPr>
          <p:cNvPr id="4" name="Imagen 3">
            <a:extLst>
              <a:ext uri="{FF2B5EF4-FFF2-40B4-BE49-F238E27FC236}">
                <a16:creationId xmlns:a16="http://schemas.microsoft.com/office/drawing/2014/main" id="{9CD6A415-88A5-5A7E-8727-06FD1D2530F8}"/>
              </a:ext>
            </a:extLst>
          </p:cNvPr>
          <p:cNvPicPr>
            <a:picLocks noChangeAspect="1"/>
          </p:cNvPicPr>
          <p:nvPr/>
        </p:nvPicPr>
        <p:blipFill>
          <a:blip r:embed="rId6"/>
          <a:stretch>
            <a:fillRect/>
          </a:stretch>
        </p:blipFill>
        <p:spPr>
          <a:xfrm>
            <a:off x="4471199" y="1765800"/>
            <a:ext cx="4023618" cy="2771564"/>
          </a:xfrm>
          <a:prstGeom prst="rect">
            <a:avLst/>
          </a:prstGeom>
        </p:spPr>
      </p:pic>
      <p:sp>
        <p:nvSpPr>
          <p:cNvPr id="2" name="CuadroTexto 1">
            <a:extLst>
              <a:ext uri="{FF2B5EF4-FFF2-40B4-BE49-F238E27FC236}">
                <a16:creationId xmlns:a16="http://schemas.microsoft.com/office/drawing/2014/main" id="{FFAD1A08-45F8-BF65-7D1F-3AAC97C531A3}"/>
              </a:ext>
            </a:extLst>
          </p:cNvPr>
          <p:cNvSpPr txBox="1"/>
          <p:nvPr/>
        </p:nvSpPr>
        <p:spPr>
          <a:xfrm>
            <a:off x="1396035" y="361117"/>
            <a:ext cx="6150327"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GESTION ASISTENCIAL</a:t>
            </a:r>
          </a:p>
        </p:txBody>
      </p:sp>
    </p:spTree>
    <p:extLst>
      <p:ext uri="{BB962C8B-B14F-4D97-AF65-F5344CB8AC3E}">
        <p14:creationId xmlns:p14="http://schemas.microsoft.com/office/powerpoint/2010/main" val="1305057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9F92CC88-6314-518A-12D5-3824C8B0201E}"/>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B4E63CF9-6094-F994-67D5-83CD8C8A5E7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CuadroTexto 3">
            <a:extLst>
              <a:ext uri="{FF2B5EF4-FFF2-40B4-BE49-F238E27FC236}">
                <a16:creationId xmlns:a16="http://schemas.microsoft.com/office/drawing/2014/main" id="{0385D711-E216-0580-ABB0-C0158BFBEAFD}"/>
              </a:ext>
            </a:extLst>
          </p:cNvPr>
          <p:cNvSpPr txBox="1"/>
          <p:nvPr/>
        </p:nvSpPr>
        <p:spPr>
          <a:xfrm>
            <a:off x="2978401" y="320695"/>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DE APOYO </a:t>
            </a:r>
          </a:p>
        </p:txBody>
      </p:sp>
      <p:pic>
        <p:nvPicPr>
          <p:cNvPr id="12" name="Imagen 11">
            <a:extLst>
              <a:ext uri="{FF2B5EF4-FFF2-40B4-BE49-F238E27FC236}">
                <a16:creationId xmlns:a16="http://schemas.microsoft.com/office/drawing/2014/main" id="{98FCC1CC-8113-BB99-5FB8-A58D62A9269F}"/>
              </a:ext>
            </a:extLst>
          </p:cNvPr>
          <p:cNvPicPr>
            <a:picLocks noChangeAspect="1"/>
          </p:cNvPicPr>
          <p:nvPr/>
        </p:nvPicPr>
        <p:blipFill>
          <a:blip r:embed="rId5"/>
          <a:stretch>
            <a:fillRect/>
          </a:stretch>
        </p:blipFill>
        <p:spPr>
          <a:xfrm>
            <a:off x="3840198" y="2047012"/>
            <a:ext cx="5137547" cy="2514504"/>
          </a:xfrm>
          <a:prstGeom prst="rect">
            <a:avLst/>
          </a:prstGeom>
        </p:spPr>
      </p:pic>
      <p:sp>
        <p:nvSpPr>
          <p:cNvPr id="13" name="CuadroTexto 12">
            <a:extLst>
              <a:ext uri="{FF2B5EF4-FFF2-40B4-BE49-F238E27FC236}">
                <a16:creationId xmlns:a16="http://schemas.microsoft.com/office/drawing/2014/main" id="{27D6AF9C-B8AC-FDC5-AA03-65D2DC5D03D8}"/>
              </a:ext>
            </a:extLst>
          </p:cNvPr>
          <p:cNvSpPr txBox="1"/>
          <p:nvPr/>
        </p:nvSpPr>
        <p:spPr>
          <a:xfrm>
            <a:off x="3840198" y="63876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RAYOS</a:t>
            </a:r>
            <a:r>
              <a:rPr lang="es-CL" sz="1800" b="1" kern="1200" dirty="0">
                <a:solidFill>
                  <a:srgbClr val="115C80"/>
                </a:solidFill>
                <a:latin typeface="Arial" panose="020B0604020202020204" pitchFamily="34" charset="0"/>
                <a:ea typeface="+mj-ea"/>
                <a:cs typeface="Arial" panose="020B0604020202020204" pitchFamily="34" charset="0"/>
              </a:rPr>
              <a:t> </a:t>
            </a:r>
            <a:r>
              <a:rPr kumimoji="0" lang="es-CL" sz="1800" b="1" i="0" u="none" strike="noStrike" kern="1200" cap="none" spc="0" normalizeH="0" baseline="0" noProof="0" dirty="0">
                <a:ln>
                  <a:noFill/>
                </a:ln>
                <a:solidFill>
                  <a:srgbClr val="115C80"/>
                </a:solidFill>
                <a:effectLst/>
                <a:uLnTx/>
                <a:uFillTx/>
                <a:latin typeface="Arial" panose="020B0604020202020204" pitchFamily="34" charset="0"/>
                <a:ea typeface="+mj-ea"/>
                <a:cs typeface="Arial" panose="020B0604020202020204" pitchFamily="34" charset="0"/>
              </a:rPr>
              <a:t> </a:t>
            </a:r>
            <a:endParaRPr lang="es-CL" dirty="0"/>
          </a:p>
        </p:txBody>
      </p:sp>
      <p:sp>
        <p:nvSpPr>
          <p:cNvPr id="14" name="TextBox 16">
            <a:extLst>
              <a:ext uri="{FF2B5EF4-FFF2-40B4-BE49-F238E27FC236}">
                <a16:creationId xmlns:a16="http://schemas.microsoft.com/office/drawing/2014/main" id="{2D37A9FC-AF65-1001-1F38-935A0CC1E54B}"/>
              </a:ext>
            </a:extLst>
          </p:cNvPr>
          <p:cNvSpPr txBox="1"/>
          <p:nvPr/>
        </p:nvSpPr>
        <p:spPr>
          <a:xfrm>
            <a:off x="360218" y="1331637"/>
            <a:ext cx="3235037" cy="2154436"/>
          </a:xfrm>
          <a:prstGeom prst="rect">
            <a:avLst/>
          </a:prstGeom>
        </p:spPr>
        <p:txBody>
          <a:bodyPr wrap="square" lIns="0" tIns="0" rIns="0" bIns="0" rtlCol="0" anchor="t">
            <a:spAutoFit/>
          </a:bodyPr>
          <a:lstStyle/>
          <a:p>
            <a:pPr marL="171450" indent="-171450" algn="just">
              <a:buFont typeface="Arial" panose="020B0604020202020204" pitchFamily="34" charset="0"/>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Se realiza traspaso de funciones a jefatura médica (antes supervisora de EU)</a:t>
            </a:r>
          </a:p>
          <a:p>
            <a:pPr marL="171450" indent="-171450" algn="just">
              <a:buFont typeface="Arial" panose="020B0604020202020204" pitchFamily="34" charset="0"/>
              <a:buChar char="•"/>
            </a:pPr>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171450" indent="-171450" algn="just">
              <a:buFont typeface="Arial" panose="020B0604020202020204" pitchFamily="34" charset="0"/>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Refuerzo estrategia notificación (acreditación) logrando meta 97% cumplimiento (umbral 90%)</a:t>
            </a:r>
          </a:p>
          <a:p>
            <a:pPr marL="171450" indent="-171450" algn="just">
              <a:buFont typeface="Arial" panose="020B0604020202020204" pitchFamily="34" charset="0"/>
              <a:buChar char="•"/>
            </a:pPr>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171450" indent="-171450" algn="just">
              <a:buFont typeface="Arial" panose="020B0604020202020204" pitchFamily="34" charset="0"/>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Se avanza en documentación autorización sanitaria</a:t>
            </a:r>
          </a:p>
        </p:txBody>
      </p:sp>
      <p:pic>
        <p:nvPicPr>
          <p:cNvPr id="2" name="Imagen 1">
            <a:extLst>
              <a:ext uri="{FF2B5EF4-FFF2-40B4-BE49-F238E27FC236}">
                <a16:creationId xmlns:a16="http://schemas.microsoft.com/office/drawing/2014/main" id="{FBB7B42E-57A0-13BE-07B9-AD970DD47783}"/>
              </a:ext>
            </a:extLst>
          </p:cNvPr>
          <p:cNvPicPr>
            <a:picLocks noChangeAspect="1"/>
          </p:cNvPicPr>
          <p:nvPr/>
        </p:nvPicPr>
        <p:blipFill>
          <a:blip r:embed="rId6"/>
          <a:stretch>
            <a:fillRect/>
          </a:stretch>
        </p:blipFill>
        <p:spPr>
          <a:xfrm>
            <a:off x="6264975" y="789349"/>
            <a:ext cx="1158340" cy="1158340"/>
          </a:xfrm>
          <a:prstGeom prst="rect">
            <a:avLst/>
          </a:prstGeom>
        </p:spPr>
      </p:pic>
    </p:spTree>
    <p:extLst>
      <p:ext uri="{BB962C8B-B14F-4D97-AF65-F5344CB8AC3E}">
        <p14:creationId xmlns:p14="http://schemas.microsoft.com/office/powerpoint/2010/main" val="41807822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4">
            <a:alphaModFix/>
          </a:blip>
          <a:stretch>
            <a:fillRect/>
          </a:stretch>
        </a:blipFill>
        <a:effectLst/>
      </p:bgPr>
    </p:bg>
    <p:spTree>
      <p:nvGrpSpPr>
        <p:cNvPr id="1" name="Shape 63">
          <a:extLst>
            <a:ext uri="{FF2B5EF4-FFF2-40B4-BE49-F238E27FC236}">
              <a16:creationId xmlns:a16="http://schemas.microsoft.com/office/drawing/2014/main" id="{CE6F3BDF-B843-A212-54D6-3E2603049FC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817423F-C0DE-A3DA-412C-DA9EB31BF63F}"/>
              </a:ext>
            </a:extLst>
          </p:cNvPr>
          <p:cNvPicPr preferRelativeResize="0"/>
          <p:nvPr/>
        </p:nvPicPr>
        <p:blipFill>
          <a:blip r:embed="rId5">
            <a:alphaModFix/>
          </a:blip>
          <a:stretch>
            <a:fillRect/>
          </a:stretch>
        </p:blipFill>
        <p:spPr>
          <a:xfrm>
            <a:off x="160570" y="280274"/>
            <a:ext cx="1511398" cy="450175"/>
          </a:xfrm>
          <a:prstGeom prst="rect">
            <a:avLst/>
          </a:prstGeom>
          <a:noFill/>
          <a:ln>
            <a:noFill/>
          </a:ln>
        </p:spPr>
      </p:pic>
      <p:sp>
        <p:nvSpPr>
          <p:cNvPr id="2" name="CuadroTexto 1">
            <a:extLst>
              <a:ext uri="{FF2B5EF4-FFF2-40B4-BE49-F238E27FC236}">
                <a16:creationId xmlns:a16="http://schemas.microsoft.com/office/drawing/2014/main" id="{F12D4F60-3550-8788-44BA-A60FC3EC06E6}"/>
              </a:ext>
            </a:extLst>
          </p:cNvPr>
          <p:cNvSpPr txBox="1"/>
          <p:nvPr/>
        </p:nvSpPr>
        <p:spPr>
          <a:xfrm>
            <a:off x="3096165" y="22052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DE APOYO </a:t>
            </a:r>
          </a:p>
        </p:txBody>
      </p:sp>
      <p:sp>
        <p:nvSpPr>
          <p:cNvPr id="3" name="CuadroTexto 2">
            <a:extLst>
              <a:ext uri="{FF2B5EF4-FFF2-40B4-BE49-F238E27FC236}">
                <a16:creationId xmlns:a16="http://schemas.microsoft.com/office/drawing/2014/main" id="{89585814-31C0-CEEA-8CEA-4E117D4A2CBA}"/>
              </a:ext>
            </a:extLst>
          </p:cNvPr>
          <p:cNvSpPr txBox="1"/>
          <p:nvPr/>
        </p:nvSpPr>
        <p:spPr>
          <a:xfrm>
            <a:off x="3525655" y="505361"/>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LABORATORIO</a:t>
            </a:r>
            <a:r>
              <a:rPr kumimoji="0" lang="es-CL" sz="1800" b="1" i="0" u="none" strike="noStrike" kern="1200" cap="none" spc="0" normalizeH="0" baseline="0" noProof="0" dirty="0">
                <a:ln>
                  <a:noFill/>
                </a:ln>
                <a:solidFill>
                  <a:srgbClr val="115C80"/>
                </a:solidFill>
                <a:effectLst/>
                <a:uLnTx/>
                <a:uFillTx/>
                <a:latin typeface="Arial" panose="020B0604020202020204" pitchFamily="34" charset="0"/>
                <a:ea typeface="+mj-ea"/>
                <a:cs typeface="Arial" panose="020B0604020202020204" pitchFamily="34" charset="0"/>
              </a:rPr>
              <a:t> </a:t>
            </a:r>
            <a:endParaRPr lang="es-CL" dirty="0"/>
          </a:p>
        </p:txBody>
      </p:sp>
      <p:sp>
        <p:nvSpPr>
          <p:cNvPr id="6" name="CuadroTexto 5">
            <a:extLst>
              <a:ext uri="{FF2B5EF4-FFF2-40B4-BE49-F238E27FC236}">
                <a16:creationId xmlns:a16="http://schemas.microsoft.com/office/drawing/2014/main" id="{2AF0BDB4-AA40-86A8-EDC6-5C4AA9E53C8E}"/>
              </a:ext>
            </a:extLst>
          </p:cNvPr>
          <p:cNvSpPr txBox="1"/>
          <p:nvPr/>
        </p:nvSpPr>
        <p:spPr>
          <a:xfrm>
            <a:off x="269838" y="1471951"/>
            <a:ext cx="4461490" cy="3108543"/>
          </a:xfrm>
          <a:prstGeom prst="rect">
            <a:avLst/>
          </a:prstGeom>
          <a:noFill/>
        </p:spPr>
        <p:txBody>
          <a:bodyPr wrap="square">
            <a:spAutoFit/>
          </a:bodyPr>
          <a:lstStyle/>
          <a:p>
            <a:pPr algn="just"/>
            <a:r>
              <a:rPr lang="es-CL" sz="1200" spc="129" noProof="0" dirty="0">
                <a:solidFill>
                  <a:srgbClr val="4D4C4C"/>
                </a:solidFill>
                <a:latin typeface="Arial" panose="020B0604020202020204" pitchFamily="34" charset="0"/>
                <a:ea typeface="Helios Bold"/>
                <a:cs typeface="Arial" panose="020B0604020202020204" pitchFamily="34" charset="0"/>
                <a:sym typeface="Helios Bold"/>
              </a:rPr>
              <a:t>   </a:t>
            </a:r>
            <a:r>
              <a:rPr lang="es-CL" spc="129" noProof="0" dirty="0">
                <a:solidFill>
                  <a:srgbClr val="4D4C4C"/>
                </a:solidFill>
                <a:latin typeface="Arial" panose="020B0604020202020204" pitchFamily="34" charset="0"/>
                <a:ea typeface="Helios Bold"/>
                <a:cs typeface="Arial" panose="020B0604020202020204" pitchFamily="34" charset="0"/>
                <a:sym typeface="Helios Bold"/>
              </a:rPr>
              <a:t>Gran </a:t>
            </a:r>
            <a:r>
              <a:rPr lang="es-CL" b="1" spc="129" noProof="0" dirty="0">
                <a:solidFill>
                  <a:srgbClr val="4D4C4C"/>
                </a:solidFill>
                <a:latin typeface="Arial" panose="020B0604020202020204" pitchFamily="34" charset="0"/>
                <a:ea typeface="Helios Bold"/>
                <a:cs typeface="Arial" panose="020B0604020202020204" pitchFamily="34" charset="0"/>
                <a:sym typeface="Helios Bold"/>
              </a:rPr>
              <a:t>HITO</a:t>
            </a:r>
            <a:r>
              <a:rPr lang="es-CL" spc="129" noProof="0" dirty="0">
                <a:solidFill>
                  <a:srgbClr val="4D4C4C"/>
                </a:solidFill>
                <a:latin typeface="Arial" panose="020B0604020202020204" pitchFamily="34" charset="0"/>
                <a:ea typeface="Helios Bold"/>
                <a:cs typeface="Arial" panose="020B0604020202020204" pitchFamily="34" charset="0"/>
                <a:sym typeface="Helios Bold"/>
              </a:rPr>
              <a:t>: Cambio de laboratorio.</a:t>
            </a:r>
          </a:p>
          <a:p>
            <a:pPr algn="just"/>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474979" lvl="1" indent="-237490" algn="just">
              <a:buFont typeface="Arial"/>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Renovación tecnológica del 90% analizados automáticos (equipos nuevos)</a:t>
            </a:r>
          </a:p>
          <a:p>
            <a:pPr marL="474979" lvl="1" indent="-237490" algn="just">
              <a:buFont typeface="Arial"/>
              <a:buChar char="•"/>
            </a:pPr>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474979" lvl="1" indent="-237490" algn="just">
              <a:buFont typeface="Arial"/>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Disminución de exámenes, factores como cambio de laboratorio y falla equipo de química.</a:t>
            </a:r>
          </a:p>
          <a:p>
            <a:pPr marL="474979" lvl="1" indent="-237490" algn="just">
              <a:buFont typeface="Arial"/>
              <a:buChar char="•"/>
            </a:pPr>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474979" lvl="1" indent="-237490" algn="just">
              <a:buFont typeface="Arial"/>
              <a:buChar char="•"/>
            </a:pPr>
            <a:r>
              <a:rPr lang="es-CL" spc="129" noProof="0" dirty="0">
                <a:solidFill>
                  <a:srgbClr val="4D4C4C"/>
                </a:solidFill>
                <a:latin typeface="Arial" panose="020B0604020202020204" pitchFamily="34" charset="0"/>
                <a:ea typeface="Helios Bold"/>
                <a:cs typeface="Arial" panose="020B0604020202020204" pitchFamily="34" charset="0"/>
                <a:sym typeface="Helios Bold"/>
              </a:rPr>
              <a:t>Se incorpora en plan de compra exámenes vitamina D</a:t>
            </a:r>
          </a:p>
          <a:p>
            <a:pPr marL="237489" lvl="1" algn="just"/>
            <a:endParaRPr lang="es-CL" spc="129" noProof="0" dirty="0">
              <a:solidFill>
                <a:srgbClr val="4D4C4C"/>
              </a:solidFill>
              <a:latin typeface="Arial" panose="020B0604020202020204" pitchFamily="34" charset="0"/>
              <a:ea typeface="Helios Bold"/>
              <a:cs typeface="Arial" panose="020B0604020202020204" pitchFamily="34" charset="0"/>
              <a:sym typeface="Helios Bold"/>
            </a:endParaRPr>
          </a:p>
          <a:p>
            <a:pPr marL="237489" lvl="1" algn="just"/>
            <a:r>
              <a:rPr lang="es-CL" b="1" spc="129" noProof="0" dirty="0">
                <a:solidFill>
                  <a:srgbClr val="4D4C4C"/>
                </a:solidFill>
                <a:latin typeface="Arial" panose="020B0604020202020204" pitchFamily="34" charset="0"/>
                <a:ea typeface="Helios Bold"/>
                <a:cs typeface="Arial" panose="020B0604020202020204" pitchFamily="34" charset="0"/>
                <a:sym typeface="Helios Bold"/>
              </a:rPr>
              <a:t>DESAFIOS</a:t>
            </a:r>
            <a:r>
              <a:rPr lang="es-CL" spc="129" noProof="0" dirty="0">
                <a:solidFill>
                  <a:srgbClr val="4D4C4C"/>
                </a:solidFill>
                <a:latin typeface="Arial" panose="020B0604020202020204" pitchFamily="34" charset="0"/>
                <a:ea typeface="Helios Bold"/>
                <a:cs typeface="Arial" panose="020B0604020202020204" pitchFamily="34" charset="0"/>
                <a:sym typeface="Helios Bold"/>
              </a:rPr>
              <a:t>: Sala de toma de muestras</a:t>
            </a:r>
          </a:p>
        </p:txBody>
      </p:sp>
      <p:pic>
        <p:nvPicPr>
          <p:cNvPr id="8" name="Imagen 7">
            <a:extLst>
              <a:ext uri="{FF2B5EF4-FFF2-40B4-BE49-F238E27FC236}">
                <a16:creationId xmlns:a16="http://schemas.microsoft.com/office/drawing/2014/main" id="{458E2AA1-2802-1435-41D3-478F529B715F}"/>
              </a:ext>
            </a:extLst>
          </p:cNvPr>
          <p:cNvPicPr>
            <a:picLocks noChangeAspect="1"/>
          </p:cNvPicPr>
          <p:nvPr/>
        </p:nvPicPr>
        <p:blipFill>
          <a:blip r:embed="rId6"/>
          <a:stretch>
            <a:fillRect/>
          </a:stretch>
        </p:blipFill>
        <p:spPr>
          <a:xfrm>
            <a:off x="5160818" y="1021395"/>
            <a:ext cx="3713344" cy="2004828"/>
          </a:xfrm>
          <a:prstGeom prst="rect">
            <a:avLst/>
          </a:prstGeom>
        </p:spPr>
      </p:pic>
    </p:spTree>
    <p:extLst>
      <p:ext uri="{BB962C8B-B14F-4D97-AF65-F5344CB8AC3E}">
        <p14:creationId xmlns:p14="http://schemas.microsoft.com/office/powerpoint/2010/main" val="3279536560"/>
      </p:ext>
    </p:extLst>
  </p:cSld>
  <p:clrMapOvr>
    <a:masterClrMapping/>
  </p:clrMapOvr>
  <p:extLst>
    <p:ext uri="{6950BFC3-D8DA-4A85-94F7-54DA5524770B}">
      <p188:commentRel xmlns:p188="http://schemas.microsoft.com/office/powerpoint/2018/8/main" r:id="rId3"/>
    </p:ext>
  </p:extLst>
</p:sld>
</file>

<file path=ppt/slides/slide5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B2C7AA20-7239-FDC3-0D05-8AEB1FE715E3}"/>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3D92CD90-A6EA-07B0-1FC6-539CB1CB2337}"/>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CuadroTexto 1">
            <a:extLst>
              <a:ext uri="{FF2B5EF4-FFF2-40B4-BE49-F238E27FC236}">
                <a16:creationId xmlns:a16="http://schemas.microsoft.com/office/drawing/2014/main" id="{C6BF94B5-A8D4-9E49-EC50-B596A1F758E3}"/>
              </a:ext>
            </a:extLst>
          </p:cNvPr>
          <p:cNvSpPr txBox="1"/>
          <p:nvPr/>
        </p:nvSpPr>
        <p:spPr>
          <a:xfrm>
            <a:off x="3096165" y="22052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DE APOYO </a:t>
            </a:r>
          </a:p>
        </p:txBody>
      </p:sp>
      <p:sp>
        <p:nvSpPr>
          <p:cNvPr id="3" name="CuadroTexto 2">
            <a:extLst>
              <a:ext uri="{FF2B5EF4-FFF2-40B4-BE49-F238E27FC236}">
                <a16:creationId xmlns:a16="http://schemas.microsoft.com/office/drawing/2014/main" id="{CF36066B-9A79-96BC-7981-0E51D19A9BB8}"/>
              </a:ext>
            </a:extLst>
          </p:cNvPr>
          <p:cNvSpPr txBox="1"/>
          <p:nvPr/>
        </p:nvSpPr>
        <p:spPr>
          <a:xfrm>
            <a:off x="3525655" y="505361"/>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LABORATORIO</a:t>
            </a:r>
            <a:r>
              <a:rPr kumimoji="0" lang="es-CL" sz="1800" b="1" i="0" u="none" strike="noStrike" kern="1200" cap="none" spc="0" normalizeH="0" baseline="0" noProof="0" dirty="0">
                <a:ln>
                  <a:noFill/>
                </a:ln>
                <a:solidFill>
                  <a:srgbClr val="115C80"/>
                </a:solidFill>
                <a:effectLst/>
                <a:uLnTx/>
                <a:uFillTx/>
                <a:latin typeface="Arial" panose="020B0604020202020204" pitchFamily="34" charset="0"/>
                <a:ea typeface="+mj-ea"/>
                <a:cs typeface="Arial" panose="020B0604020202020204" pitchFamily="34" charset="0"/>
              </a:rPr>
              <a:t> </a:t>
            </a:r>
            <a:endParaRPr lang="es-CL" dirty="0"/>
          </a:p>
        </p:txBody>
      </p:sp>
      <p:pic>
        <p:nvPicPr>
          <p:cNvPr id="5" name="Imagen 4">
            <a:extLst>
              <a:ext uri="{FF2B5EF4-FFF2-40B4-BE49-F238E27FC236}">
                <a16:creationId xmlns:a16="http://schemas.microsoft.com/office/drawing/2014/main" id="{1F431B35-5228-7F23-3091-06DCF977451A}"/>
              </a:ext>
            </a:extLst>
          </p:cNvPr>
          <p:cNvPicPr>
            <a:picLocks noChangeAspect="1"/>
          </p:cNvPicPr>
          <p:nvPr/>
        </p:nvPicPr>
        <p:blipFill>
          <a:blip r:embed="rId5"/>
          <a:stretch>
            <a:fillRect/>
          </a:stretch>
        </p:blipFill>
        <p:spPr>
          <a:xfrm>
            <a:off x="374072" y="977623"/>
            <a:ext cx="3356825" cy="1888214"/>
          </a:xfrm>
          <a:prstGeom prst="rect">
            <a:avLst/>
          </a:prstGeom>
        </p:spPr>
      </p:pic>
      <p:pic>
        <p:nvPicPr>
          <p:cNvPr id="9" name="Imagen 8">
            <a:extLst>
              <a:ext uri="{FF2B5EF4-FFF2-40B4-BE49-F238E27FC236}">
                <a16:creationId xmlns:a16="http://schemas.microsoft.com/office/drawing/2014/main" id="{990FDB75-7A63-4491-77CF-559D1476307B}"/>
              </a:ext>
            </a:extLst>
          </p:cNvPr>
          <p:cNvPicPr>
            <a:picLocks noChangeAspect="1"/>
          </p:cNvPicPr>
          <p:nvPr/>
        </p:nvPicPr>
        <p:blipFill>
          <a:blip r:embed="rId6"/>
          <a:stretch>
            <a:fillRect/>
          </a:stretch>
        </p:blipFill>
        <p:spPr>
          <a:xfrm>
            <a:off x="4373685" y="977623"/>
            <a:ext cx="3294480" cy="1853145"/>
          </a:xfrm>
          <a:prstGeom prst="rect">
            <a:avLst/>
          </a:prstGeom>
        </p:spPr>
      </p:pic>
      <p:pic>
        <p:nvPicPr>
          <p:cNvPr id="11" name="Imagen 10">
            <a:extLst>
              <a:ext uri="{FF2B5EF4-FFF2-40B4-BE49-F238E27FC236}">
                <a16:creationId xmlns:a16="http://schemas.microsoft.com/office/drawing/2014/main" id="{B1B7753D-D15D-5778-B77A-314C66F6D539}"/>
              </a:ext>
            </a:extLst>
          </p:cNvPr>
          <p:cNvPicPr>
            <a:picLocks noChangeAspect="1"/>
          </p:cNvPicPr>
          <p:nvPr/>
        </p:nvPicPr>
        <p:blipFill>
          <a:blip r:embed="rId7"/>
          <a:stretch>
            <a:fillRect/>
          </a:stretch>
        </p:blipFill>
        <p:spPr>
          <a:xfrm>
            <a:off x="916269" y="3010081"/>
            <a:ext cx="3294479" cy="1853144"/>
          </a:xfrm>
          <a:prstGeom prst="rect">
            <a:avLst/>
          </a:prstGeom>
        </p:spPr>
      </p:pic>
      <p:pic>
        <p:nvPicPr>
          <p:cNvPr id="13" name="Imagen 12">
            <a:extLst>
              <a:ext uri="{FF2B5EF4-FFF2-40B4-BE49-F238E27FC236}">
                <a16:creationId xmlns:a16="http://schemas.microsoft.com/office/drawing/2014/main" id="{0AB27C0C-12AA-68E2-EB57-3B7BA9FE07C4}"/>
              </a:ext>
            </a:extLst>
          </p:cNvPr>
          <p:cNvPicPr>
            <a:picLocks noChangeAspect="1"/>
          </p:cNvPicPr>
          <p:nvPr/>
        </p:nvPicPr>
        <p:blipFill>
          <a:blip r:embed="rId8"/>
          <a:stretch>
            <a:fillRect/>
          </a:stretch>
        </p:blipFill>
        <p:spPr>
          <a:xfrm>
            <a:off x="5382165" y="3010080"/>
            <a:ext cx="3294480" cy="1853145"/>
          </a:xfrm>
          <a:prstGeom prst="rect">
            <a:avLst/>
          </a:prstGeom>
        </p:spPr>
      </p:pic>
    </p:spTree>
    <p:extLst>
      <p:ext uri="{BB962C8B-B14F-4D97-AF65-F5344CB8AC3E}">
        <p14:creationId xmlns:p14="http://schemas.microsoft.com/office/powerpoint/2010/main" val="7311185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1D6D1F17-5EF9-196C-4C02-093E4C8E13FD}"/>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4E19998-A104-6927-61B8-94F86EC7F711}"/>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22DFCFFC-F9FC-81FF-FF74-03EECA699F9A}"/>
              </a:ext>
            </a:extLst>
          </p:cNvPr>
          <p:cNvSpPr txBox="1"/>
          <p:nvPr/>
        </p:nvSpPr>
        <p:spPr>
          <a:xfrm>
            <a:off x="3373255" y="249289"/>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SERVICIOS DE APOYO </a:t>
            </a:r>
          </a:p>
        </p:txBody>
      </p:sp>
      <p:sp>
        <p:nvSpPr>
          <p:cNvPr id="6" name="CuadroTexto 5">
            <a:extLst>
              <a:ext uri="{FF2B5EF4-FFF2-40B4-BE49-F238E27FC236}">
                <a16:creationId xmlns:a16="http://schemas.microsoft.com/office/drawing/2014/main" id="{6DF45019-9F2C-6771-720F-08833A6A4E87}"/>
              </a:ext>
            </a:extLst>
          </p:cNvPr>
          <p:cNvSpPr txBox="1"/>
          <p:nvPr/>
        </p:nvSpPr>
        <p:spPr>
          <a:xfrm>
            <a:off x="3858491" y="692690"/>
            <a:ext cx="1396211"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FARMACIA</a:t>
            </a:r>
            <a:r>
              <a:rPr kumimoji="0" lang="es-CL" b="1" i="0" u="none" strike="noStrike" kern="1200" cap="none" spc="0" normalizeH="0" baseline="0" noProof="0" dirty="0">
                <a:ln>
                  <a:noFill/>
                </a:ln>
                <a:solidFill>
                  <a:srgbClr val="115C80"/>
                </a:solidFill>
                <a:effectLst/>
                <a:uLnTx/>
                <a:uFillTx/>
                <a:latin typeface="Arial" panose="020B0604020202020204" pitchFamily="34" charset="0"/>
                <a:ea typeface="+mj-ea"/>
                <a:cs typeface="Arial" panose="020B0604020202020204" pitchFamily="34" charset="0"/>
              </a:rPr>
              <a:t> </a:t>
            </a:r>
            <a:endParaRPr lang="es-CL" dirty="0"/>
          </a:p>
        </p:txBody>
      </p:sp>
      <p:pic>
        <p:nvPicPr>
          <p:cNvPr id="2" name="Imagen 1">
            <a:extLst>
              <a:ext uri="{FF2B5EF4-FFF2-40B4-BE49-F238E27FC236}">
                <a16:creationId xmlns:a16="http://schemas.microsoft.com/office/drawing/2014/main" id="{E0CEED15-749E-1AE7-7C92-B8A11B02D335}"/>
              </a:ext>
            </a:extLst>
          </p:cNvPr>
          <p:cNvPicPr>
            <a:picLocks noChangeAspect="1"/>
          </p:cNvPicPr>
          <p:nvPr/>
        </p:nvPicPr>
        <p:blipFill>
          <a:blip r:embed="rId5"/>
          <a:stretch>
            <a:fillRect/>
          </a:stretch>
        </p:blipFill>
        <p:spPr>
          <a:xfrm>
            <a:off x="420239" y="1427017"/>
            <a:ext cx="1104773" cy="2975983"/>
          </a:xfrm>
          <a:prstGeom prst="rect">
            <a:avLst/>
          </a:prstGeom>
        </p:spPr>
      </p:pic>
      <p:pic>
        <p:nvPicPr>
          <p:cNvPr id="4" name="Imagen 3">
            <a:extLst>
              <a:ext uri="{FF2B5EF4-FFF2-40B4-BE49-F238E27FC236}">
                <a16:creationId xmlns:a16="http://schemas.microsoft.com/office/drawing/2014/main" id="{B54121AE-0C47-5AAD-0253-C0B495B04AB0}"/>
              </a:ext>
            </a:extLst>
          </p:cNvPr>
          <p:cNvPicPr>
            <a:picLocks noChangeAspect="1"/>
          </p:cNvPicPr>
          <p:nvPr/>
        </p:nvPicPr>
        <p:blipFill>
          <a:blip r:embed="rId6"/>
          <a:stretch>
            <a:fillRect/>
          </a:stretch>
        </p:blipFill>
        <p:spPr>
          <a:xfrm>
            <a:off x="1614895" y="1427016"/>
            <a:ext cx="1046350" cy="2975983"/>
          </a:xfrm>
          <a:prstGeom prst="rect">
            <a:avLst/>
          </a:prstGeom>
        </p:spPr>
      </p:pic>
      <p:pic>
        <p:nvPicPr>
          <p:cNvPr id="7" name="Imagen 6">
            <a:extLst>
              <a:ext uri="{FF2B5EF4-FFF2-40B4-BE49-F238E27FC236}">
                <a16:creationId xmlns:a16="http://schemas.microsoft.com/office/drawing/2014/main" id="{56A80396-E805-B905-93AB-2C31F5B3CE63}"/>
              </a:ext>
            </a:extLst>
          </p:cNvPr>
          <p:cNvPicPr>
            <a:picLocks noChangeAspect="1"/>
          </p:cNvPicPr>
          <p:nvPr/>
        </p:nvPicPr>
        <p:blipFill>
          <a:blip r:embed="rId7"/>
          <a:stretch>
            <a:fillRect/>
          </a:stretch>
        </p:blipFill>
        <p:spPr>
          <a:xfrm>
            <a:off x="6269277" y="403177"/>
            <a:ext cx="1981372" cy="2962913"/>
          </a:xfrm>
          <a:prstGeom prst="rect">
            <a:avLst/>
          </a:prstGeom>
        </p:spPr>
      </p:pic>
      <p:pic>
        <p:nvPicPr>
          <p:cNvPr id="8" name="Imagen 7">
            <a:extLst>
              <a:ext uri="{FF2B5EF4-FFF2-40B4-BE49-F238E27FC236}">
                <a16:creationId xmlns:a16="http://schemas.microsoft.com/office/drawing/2014/main" id="{E7DBCD6E-6EBC-2E2A-9B98-77D420627598}"/>
              </a:ext>
            </a:extLst>
          </p:cNvPr>
          <p:cNvPicPr>
            <a:picLocks noChangeAspect="1"/>
          </p:cNvPicPr>
          <p:nvPr/>
        </p:nvPicPr>
        <p:blipFill>
          <a:blip r:embed="rId8"/>
          <a:srcRect t="11653"/>
          <a:stretch>
            <a:fillRect/>
          </a:stretch>
        </p:blipFill>
        <p:spPr>
          <a:xfrm>
            <a:off x="2681026" y="1427017"/>
            <a:ext cx="1077763" cy="2819402"/>
          </a:xfrm>
          <a:prstGeom prst="rect">
            <a:avLst/>
          </a:prstGeom>
        </p:spPr>
      </p:pic>
      <p:sp>
        <p:nvSpPr>
          <p:cNvPr id="9" name="CuadroTexto 8">
            <a:extLst>
              <a:ext uri="{FF2B5EF4-FFF2-40B4-BE49-F238E27FC236}">
                <a16:creationId xmlns:a16="http://schemas.microsoft.com/office/drawing/2014/main" id="{4D83F272-E578-92E8-9DFA-142F46806E5E}"/>
              </a:ext>
            </a:extLst>
          </p:cNvPr>
          <p:cNvSpPr txBox="1"/>
          <p:nvPr/>
        </p:nvSpPr>
        <p:spPr>
          <a:xfrm>
            <a:off x="2770909" y="1482436"/>
            <a:ext cx="838200" cy="261610"/>
          </a:xfrm>
          <a:prstGeom prst="rect">
            <a:avLst/>
          </a:prstGeom>
          <a:noFill/>
        </p:spPr>
        <p:txBody>
          <a:bodyPr wrap="square" rtlCol="0">
            <a:spAutoFit/>
          </a:bodyPr>
          <a:lstStyle/>
          <a:p>
            <a:r>
              <a:rPr lang="es-ES" sz="1100" dirty="0">
                <a:solidFill>
                  <a:schemeClr val="bg1"/>
                </a:solidFill>
                <a:latin typeface="+mn-lt"/>
              </a:rPr>
              <a:t>MERMAS</a:t>
            </a:r>
            <a:endParaRPr lang="es-CL" sz="1100" dirty="0">
              <a:solidFill>
                <a:schemeClr val="bg1"/>
              </a:solidFill>
              <a:latin typeface="+mn-lt"/>
            </a:endParaRPr>
          </a:p>
        </p:txBody>
      </p:sp>
      <p:pic>
        <p:nvPicPr>
          <p:cNvPr id="10" name="Imagen 9">
            <a:extLst>
              <a:ext uri="{FF2B5EF4-FFF2-40B4-BE49-F238E27FC236}">
                <a16:creationId xmlns:a16="http://schemas.microsoft.com/office/drawing/2014/main" id="{BAE16B25-A4BB-FF32-1FF2-39619DDE2A4B}"/>
              </a:ext>
            </a:extLst>
          </p:cNvPr>
          <p:cNvPicPr>
            <a:picLocks noChangeAspect="1"/>
          </p:cNvPicPr>
          <p:nvPr/>
        </p:nvPicPr>
        <p:blipFill>
          <a:blip r:embed="rId9"/>
          <a:srcRect l="18911" t="1" r="18028" b="-14636"/>
          <a:stretch>
            <a:fillRect/>
          </a:stretch>
        </p:blipFill>
        <p:spPr>
          <a:xfrm>
            <a:off x="420239" y="1209971"/>
            <a:ext cx="2241006" cy="217045"/>
          </a:xfrm>
          <a:prstGeom prst="rect">
            <a:avLst/>
          </a:prstGeom>
        </p:spPr>
      </p:pic>
      <p:graphicFrame>
        <p:nvGraphicFramePr>
          <p:cNvPr id="11" name="Tabla 10">
            <a:extLst>
              <a:ext uri="{FF2B5EF4-FFF2-40B4-BE49-F238E27FC236}">
                <a16:creationId xmlns:a16="http://schemas.microsoft.com/office/drawing/2014/main" id="{79BAEBEF-A6F2-EA53-F0BA-19D9A398DDBC}"/>
              </a:ext>
            </a:extLst>
          </p:cNvPr>
          <p:cNvGraphicFramePr>
            <a:graphicFrameLocks noGrp="1"/>
          </p:cNvGraphicFramePr>
          <p:nvPr>
            <p:extLst>
              <p:ext uri="{D42A27DB-BD31-4B8C-83A1-F6EECF244321}">
                <p14:modId xmlns:p14="http://schemas.microsoft.com/office/powerpoint/2010/main" val="1652603804"/>
              </p:ext>
            </p:extLst>
          </p:nvPr>
        </p:nvGraphicFramePr>
        <p:xfrm>
          <a:off x="4447309" y="3693362"/>
          <a:ext cx="4599709" cy="1252710"/>
        </p:xfrm>
        <a:graphic>
          <a:graphicData uri="http://schemas.openxmlformats.org/drawingml/2006/table">
            <a:tbl>
              <a:tblPr firstRow="1" firstCol="1" bandRow="1">
                <a:tableStyleId>{5C22544A-7EE6-4342-B048-85BDC9FD1C3A}</a:tableStyleId>
              </a:tblPr>
              <a:tblGrid>
                <a:gridCol w="976746">
                  <a:extLst>
                    <a:ext uri="{9D8B030D-6E8A-4147-A177-3AD203B41FA5}">
                      <a16:colId xmlns:a16="http://schemas.microsoft.com/office/drawing/2014/main" val="338526551"/>
                    </a:ext>
                  </a:extLst>
                </a:gridCol>
                <a:gridCol w="1070928">
                  <a:extLst>
                    <a:ext uri="{9D8B030D-6E8A-4147-A177-3AD203B41FA5}">
                      <a16:colId xmlns:a16="http://schemas.microsoft.com/office/drawing/2014/main" val="3574995672"/>
                    </a:ext>
                  </a:extLst>
                </a:gridCol>
                <a:gridCol w="586098">
                  <a:extLst>
                    <a:ext uri="{9D8B030D-6E8A-4147-A177-3AD203B41FA5}">
                      <a16:colId xmlns:a16="http://schemas.microsoft.com/office/drawing/2014/main" val="4103279505"/>
                    </a:ext>
                  </a:extLst>
                </a:gridCol>
                <a:gridCol w="847888">
                  <a:extLst>
                    <a:ext uri="{9D8B030D-6E8A-4147-A177-3AD203B41FA5}">
                      <a16:colId xmlns:a16="http://schemas.microsoft.com/office/drawing/2014/main" val="1721044274"/>
                    </a:ext>
                  </a:extLst>
                </a:gridCol>
                <a:gridCol w="1118049">
                  <a:extLst>
                    <a:ext uri="{9D8B030D-6E8A-4147-A177-3AD203B41FA5}">
                      <a16:colId xmlns:a16="http://schemas.microsoft.com/office/drawing/2014/main" val="2807264828"/>
                    </a:ext>
                  </a:extLst>
                </a:gridCol>
              </a:tblGrid>
              <a:tr h="487840">
                <a:tc>
                  <a:txBody>
                    <a:bodyPr/>
                    <a:lstStyle/>
                    <a:p>
                      <a:pPr algn="ctr">
                        <a:lnSpc>
                          <a:spcPct val="107000"/>
                        </a:lnSpc>
                        <a:spcAft>
                          <a:spcPts val="800"/>
                        </a:spcAft>
                        <a:buNone/>
                      </a:pPr>
                      <a:r>
                        <a:rPr lang="es-CL" sz="1200" kern="0" dirty="0">
                          <a:effectLst/>
                          <a:latin typeface="Arial" panose="020B0604020202020204" pitchFamily="34" charset="0"/>
                          <a:cs typeface="Arial" panose="020B0604020202020204" pitchFamily="34" charset="0"/>
                        </a:rPr>
                        <a:t>Mes</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ctr">
                        <a:lnSpc>
                          <a:spcPct val="107000"/>
                        </a:lnSpc>
                        <a:spcAft>
                          <a:spcPts val="800"/>
                        </a:spcAft>
                        <a:buNone/>
                      </a:pPr>
                      <a:r>
                        <a:rPr lang="es-CL" sz="1200" kern="0" dirty="0">
                          <a:effectLst/>
                          <a:latin typeface="Arial" panose="020B0604020202020204" pitchFamily="34" charset="0"/>
                          <a:cs typeface="Arial" panose="020B0604020202020204" pitchFamily="34" charset="0"/>
                        </a:rPr>
                        <a:t>Tipo</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ctr">
                        <a:lnSpc>
                          <a:spcPct val="107000"/>
                        </a:lnSpc>
                        <a:spcAft>
                          <a:spcPts val="800"/>
                        </a:spcAft>
                        <a:buNone/>
                      </a:pPr>
                      <a:r>
                        <a:rPr lang="es-CL" sz="1200" kern="0">
                          <a:effectLst/>
                          <a:latin typeface="Arial" panose="020B0604020202020204" pitchFamily="34" charset="0"/>
                          <a:cs typeface="Arial" panose="020B0604020202020204" pitchFamily="34" charset="0"/>
                        </a:rPr>
                        <a:t>2023</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ctr">
                        <a:lnSpc>
                          <a:spcPct val="107000"/>
                        </a:lnSpc>
                        <a:spcAft>
                          <a:spcPts val="800"/>
                        </a:spcAft>
                        <a:buNone/>
                      </a:pPr>
                      <a:r>
                        <a:rPr lang="es-CL" sz="1200" kern="0">
                          <a:effectLst/>
                          <a:latin typeface="Arial" panose="020B0604020202020204" pitchFamily="34" charset="0"/>
                          <a:cs typeface="Arial" panose="020B0604020202020204" pitchFamily="34" charset="0"/>
                        </a:rPr>
                        <a:t>2024</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ctr">
                        <a:lnSpc>
                          <a:spcPct val="107000"/>
                        </a:lnSpc>
                        <a:spcAft>
                          <a:spcPts val="800"/>
                        </a:spcAft>
                        <a:buNone/>
                      </a:pPr>
                      <a:r>
                        <a:rPr lang="es-CL" sz="1200" kern="0" dirty="0">
                          <a:effectLst/>
                          <a:latin typeface="Arial" panose="020B0604020202020204" pitchFamily="34" charset="0"/>
                          <a:cs typeface="Arial" panose="020B0604020202020204" pitchFamily="34" charset="0"/>
                        </a:rPr>
                        <a:t>Comparativo (%)</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extLst>
                  <a:ext uri="{0D108BD9-81ED-4DB2-BD59-A6C34878D82A}">
                    <a16:rowId xmlns:a16="http://schemas.microsoft.com/office/drawing/2014/main" val="1355415709"/>
                  </a:ext>
                </a:extLst>
              </a:tr>
              <a:tr h="277030">
                <a:tc rowSpan="2">
                  <a:txBody>
                    <a:bodyPr/>
                    <a:lstStyle/>
                    <a:p>
                      <a:pPr algn="ctr">
                        <a:lnSpc>
                          <a:spcPct val="107000"/>
                        </a:lnSpc>
                        <a:spcAft>
                          <a:spcPts val="800"/>
                        </a:spcAft>
                        <a:buNone/>
                      </a:pPr>
                      <a:r>
                        <a:rPr lang="es-CL" sz="1200" kern="0">
                          <a:effectLst/>
                          <a:latin typeface="Arial" panose="020B0604020202020204" pitchFamily="34" charset="0"/>
                          <a:cs typeface="Arial" panose="020B0604020202020204" pitchFamily="34" charset="0"/>
                        </a:rPr>
                        <a:t>Total</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nSpc>
                          <a:spcPct val="107000"/>
                        </a:lnSpc>
                        <a:spcAft>
                          <a:spcPts val="800"/>
                        </a:spcAft>
                        <a:buNone/>
                      </a:pPr>
                      <a:r>
                        <a:rPr lang="es-CL" sz="1200" kern="0" dirty="0">
                          <a:effectLst/>
                          <a:latin typeface="Arial" panose="020B0604020202020204" pitchFamily="34" charset="0"/>
                          <a:cs typeface="Arial" panose="020B0604020202020204" pitchFamily="34" charset="0"/>
                        </a:rPr>
                        <a:t>Recetas</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a:effectLst/>
                          <a:latin typeface="Arial" panose="020B0604020202020204" pitchFamily="34" charset="0"/>
                          <a:cs typeface="Arial" panose="020B0604020202020204" pitchFamily="34" charset="0"/>
                        </a:rPr>
                        <a:t>88748</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a:effectLst/>
                          <a:latin typeface="Arial" panose="020B0604020202020204" pitchFamily="34" charset="0"/>
                          <a:cs typeface="Arial" panose="020B0604020202020204" pitchFamily="34" charset="0"/>
                        </a:rPr>
                        <a:t>88828</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dirty="0">
                          <a:effectLst/>
                          <a:latin typeface="Arial" panose="020B0604020202020204" pitchFamily="34" charset="0"/>
                          <a:cs typeface="Arial" panose="020B0604020202020204" pitchFamily="34" charset="0"/>
                        </a:rPr>
                        <a:t>0</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extLst>
                  <a:ext uri="{0D108BD9-81ED-4DB2-BD59-A6C34878D82A}">
                    <a16:rowId xmlns:a16="http://schemas.microsoft.com/office/drawing/2014/main" val="2383907795"/>
                  </a:ext>
                </a:extLst>
              </a:tr>
              <a:tr h="487840">
                <a:tc vMerge="1">
                  <a:txBody>
                    <a:bodyPr/>
                    <a:lstStyle/>
                    <a:p>
                      <a:endParaRPr lang="es-CL"/>
                    </a:p>
                  </a:txBody>
                  <a:tcPr/>
                </a:tc>
                <a:tc>
                  <a:txBody>
                    <a:bodyPr/>
                    <a:lstStyle/>
                    <a:p>
                      <a:pPr>
                        <a:lnSpc>
                          <a:spcPct val="107000"/>
                        </a:lnSpc>
                        <a:spcAft>
                          <a:spcPts val="800"/>
                        </a:spcAft>
                        <a:buNone/>
                      </a:pPr>
                      <a:r>
                        <a:rPr lang="es-CL" sz="1200" kern="0">
                          <a:effectLst/>
                          <a:latin typeface="Arial" panose="020B0604020202020204" pitchFamily="34" charset="0"/>
                          <a:cs typeface="Arial" panose="020B0604020202020204" pitchFamily="34" charset="0"/>
                        </a:rPr>
                        <a:t>Prescripciones</a:t>
                      </a:r>
                      <a:endParaRPr lang="es-CL" sz="1200" kern="10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dirty="0">
                          <a:effectLst/>
                          <a:latin typeface="Arial" panose="020B0604020202020204" pitchFamily="34" charset="0"/>
                          <a:cs typeface="Arial" panose="020B0604020202020204" pitchFamily="34" charset="0"/>
                        </a:rPr>
                        <a:t>308764</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dirty="0">
                          <a:effectLst/>
                          <a:latin typeface="Arial" panose="020B0604020202020204" pitchFamily="34" charset="0"/>
                          <a:cs typeface="Arial" panose="020B0604020202020204" pitchFamily="34" charset="0"/>
                        </a:rPr>
                        <a:t>297640</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tc>
                  <a:txBody>
                    <a:bodyPr/>
                    <a:lstStyle/>
                    <a:p>
                      <a:pPr algn="r">
                        <a:lnSpc>
                          <a:spcPct val="107000"/>
                        </a:lnSpc>
                        <a:spcAft>
                          <a:spcPts val="800"/>
                        </a:spcAft>
                        <a:buNone/>
                      </a:pPr>
                      <a:r>
                        <a:rPr lang="es-CL" sz="1200" kern="0" dirty="0">
                          <a:effectLst/>
                          <a:latin typeface="Arial" panose="020B0604020202020204" pitchFamily="34" charset="0"/>
                          <a:cs typeface="Arial" panose="020B0604020202020204" pitchFamily="34" charset="0"/>
                        </a:rPr>
                        <a:t>-4</a:t>
                      </a:r>
                      <a:endParaRPr lang="es-CL" sz="1200" kern="100" dirty="0">
                        <a:effectLst/>
                        <a:latin typeface="Arial" panose="020B0604020202020204" pitchFamily="34" charset="0"/>
                        <a:ea typeface="Aptos" panose="020B0004020202020204" pitchFamily="34" charset="0"/>
                        <a:cs typeface="Arial" panose="020B0604020202020204" pitchFamily="34" charset="0"/>
                      </a:endParaRPr>
                    </a:p>
                  </a:txBody>
                  <a:tcPr marL="20162" marR="20162" marT="0" marB="0" anchor="ctr"/>
                </a:tc>
                <a:extLst>
                  <a:ext uri="{0D108BD9-81ED-4DB2-BD59-A6C34878D82A}">
                    <a16:rowId xmlns:a16="http://schemas.microsoft.com/office/drawing/2014/main" val="1626873713"/>
                  </a:ext>
                </a:extLst>
              </a:tr>
            </a:tbl>
          </a:graphicData>
        </a:graphic>
      </p:graphicFrame>
      <p:pic>
        <p:nvPicPr>
          <p:cNvPr id="12" name="Google Shape;153;p21" title="f.png">
            <a:extLst>
              <a:ext uri="{FF2B5EF4-FFF2-40B4-BE49-F238E27FC236}">
                <a16:creationId xmlns:a16="http://schemas.microsoft.com/office/drawing/2014/main" id="{C39BAE77-C720-7DE9-C386-8AFC3DB3ABA9}"/>
              </a:ext>
            </a:extLst>
          </p:cNvPr>
          <p:cNvPicPr preferRelativeResize="0"/>
          <p:nvPr/>
        </p:nvPicPr>
        <p:blipFill>
          <a:blip r:embed="rId10">
            <a:alphaModFix/>
          </a:blip>
          <a:stretch>
            <a:fillRect/>
          </a:stretch>
        </p:blipFill>
        <p:spPr>
          <a:xfrm>
            <a:off x="4035500" y="1164103"/>
            <a:ext cx="1838827" cy="1724570"/>
          </a:xfrm>
          <a:prstGeom prst="rect">
            <a:avLst/>
          </a:prstGeom>
          <a:noFill/>
          <a:ln>
            <a:noFill/>
          </a:ln>
        </p:spPr>
      </p:pic>
    </p:spTree>
    <p:extLst>
      <p:ext uri="{BB962C8B-B14F-4D97-AF65-F5344CB8AC3E}">
        <p14:creationId xmlns:p14="http://schemas.microsoft.com/office/powerpoint/2010/main" val="29935803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a:blip r:embed="rId5">
            <a:alphaModFix/>
          </a:blip>
          <a:stretch>
            <a:fillRect/>
          </a:stretch>
        </a:blipFill>
        <a:effectLst/>
      </p:bgPr>
    </p:bg>
    <p:spTree>
      <p:nvGrpSpPr>
        <p:cNvPr id="1" name="Shape 63">
          <a:extLst>
            <a:ext uri="{FF2B5EF4-FFF2-40B4-BE49-F238E27FC236}">
              <a16:creationId xmlns:a16="http://schemas.microsoft.com/office/drawing/2014/main" id="{F1E7A91B-F188-FD48-F4DE-05274A5423E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F8E0E54-9D30-08FD-7BFB-46D3A0F5229A}"/>
              </a:ext>
            </a:extLst>
          </p:cNvPr>
          <p:cNvPicPr preferRelativeResize="0"/>
          <p:nvPr/>
        </p:nvPicPr>
        <p:blipFill>
          <a:blip r:embed="rId6">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3D69280F-85F2-9D37-B63A-57B47790BE5B}"/>
              </a:ext>
            </a:extLst>
          </p:cNvPr>
          <p:cNvSpPr txBox="1"/>
          <p:nvPr/>
        </p:nvSpPr>
        <p:spPr>
          <a:xfrm>
            <a:off x="3625474" y="351472"/>
            <a:ext cx="4572000" cy="307777"/>
          </a:xfrm>
          <a:prstGeom prst="rect">
            <a:avLst/>
          </a:prstGeom>
          <a:noFill/>
        </p:spPr>
        <p:txBody>
          <a:bodyPr wrap="square">
            <a:spAutoFit/>
          </a:bodyPr>
          <a:lstStyle/>
          <a:p>
            <a:r>
              <a:rPr lang="es-CL" b="1" dirty="0">
                <a:solidFill>
                  <a:schemeClr val="accent1">
                    <a:lumMod val="50000"/>
                  </a:schemeClr>
                </a:solidFill>
              </a:rPr>
              <a:t>SALUD MENTAL </a:t>
            </a:r>
          </a:p>
        </p:txBody>
      </p:sp>
      <p:pic>
        <p:nvPicPr>
          <p:cNvPr id="2" name="VID-20250519-WA0020">
            <a:hlinkClick r:id="" action="ppaction://media"/>
            <a:extLst>
              <a:ext uri="{FF2B5EF4-FFF2-40B4-BE49-F238E27FC236}">
                <a16:creationId xmlns:a16="http://schemas.microsoft.com/office/drawing/2014/main" id="{A89AE0E2-21E9-B9DD-4F90-D075BD80672E}"/>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983944" y="1371601"/>
            <a:ext cx="2348053" cy="2202872"/>
          </a:xfrm>
          <a:prstGeom prst="rect">
            <a:avLst/>
          </a:prstGeom>
        </p:spPr>
      </p:pic>
      <p:pic>
        <p:nvPicPr>
          <p:cNvPr id="5" name="Imagen 4">
            <a:extLst>
              <a:ext uri="{FF2B5EF4-FFF2-40B4-BE49-F238E27FC236}">
                <a16:creationId xmlns:a16="http://schemas.microsoft.com/office/drawing/2014/main" id="{F811DEF6-3512-8F45-D52E-D3CC1C7458B8}"/>
              </a:ext>
            </a:extLst>
          </p:cNvPr>
          <p:cNvPicPr>
            <a:picLocks noChangeAspect="1"/>
          </p:cNvPicPr>
          <p:nvPr/>
        </p:nvPicPr>
        <p:blipFill>
          <a:blip r:embed="rId8"/>
          <a:stretch>
            <a:fillRect/>
          </a:stretch>
        </p:blipFill>
        <p:spPr>
          <a:xfrm>
            <a:off x="483284" y="916499"/>
            <a:ext cx="2250281" cy="3875529"/>
          </a:xfrm>
          <a:prstGeom prst="rect">
            <a:avLst/>
          </a:prstGeom>
        </p:spPr>
      </p:pic>
      <p:pic>
        <p:nvPicPr>
          <p:cNvPr id="11" name="Imagen 10">
            <a:extLst>
              <a:ext uri="{FF2B5EF4-FFF2-40B4-BE49-F238E27FC236}">
                <a16:creationId xmlns:a16="http://schemas.microsoft.com/office/drawing/2014/main" id="{A34D2857-A159-EB95-032B-F1A864A8EBF9}"/>
              </a:ext>
            </a:extLst>
          </p:cNvPr>
          <p:cNvPicPr>
            <a:picLocks noChangeAspect="1"/>
          </p:cNvPicPr>
          <p:nvPr/>
        </p:nvPicPr>
        <p:blipFill>
          <a:blip r:embed="rId9"/>
          <a:stretch>
            <a:fillRect/>
          </a:stretch>
        </p:blipFill>
        <p:spPr>
          <a:xfrm>
            <a:off x="3232527" y="916499"/>
            <a:ext cx="2179985" cy="3875529"/>
          </a:xfrm>
          <a:prstGeom prst="rect">
            <a:avLst/>
          </a:prstGeom>
        </p:spPr>
      </p:pic>
    </p:spTree>
    <p:extLst>
      <p:ext uri="{BB962C8B-B14F-4D97-AF65-F5344CB8AC3E}">
        <p14:creationId xmlns:p14="http://schemas.microsoft.com/office/powerpoint/2010/main" val="5659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5FB62ECF-242B-CA83-77BA-45AF3D0ADE65}"/>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705F782-59ED-9A2D-98E4-251EBD634A79}"/>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6406B2E2-643D-CC5D-7B0A-EBFAD6F2D7C4}"/>
              </a:ext>
            </a:extLst>
          </p:cNvPr>
          <p:cNvSpPr txBox="1"/>
          <p:nvPr/>
        </p:nvSpPr>
        <p:spPr>
          <a:xfrm>
            <a:off x="3625474" y="351472"/>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SALUD MENTAL </a:t>
            </a:r>
          </a:p>
        </p:txBody>
      </p:sp>
      <p:pic>
        <p:nvPicPr>
          <p:cNvPr id="7" name="Imagen 6">
            <a:extLst>
              <a:ext uri="{FF2B5EF4-FFF2-40B4-BE49-F238E27FC236}">
                <a16:creationId xmlns:a16="http://schemas.microsoft.com/office/drawing/2014/main" id="{94D3DBC9-4EFB-41A8-F250-E57C7F6F5A11}"/>
              </a:ext>
            </a:extLst>
          </p:cNvPr>
          <p:cNvPicPr>
            <a:picLocks noChangeAspect="1"/>
          </p:cNvPicPr>
          <p:nvPr/>
        </p:nvPicPr>
        <p:blipFill>
          <a:blip r:embed="rId5"/>
          <a:stretch>
            <a:fillRect/>
          </a:stretch>
        </p:blipFill>
        <p:spPr>
          <a:xfrm>
            <a:off x="1110668" y="898735"/>
            <a:ext cx="3332201" cy="2002866"/>
          </a:xfrm>
          <a:prstGeom prst="rect">
            <a:avLst/>
          </a:prstGeom>
        </p:spPr>
      </p:pic>
      <p:pic>
        <p:nvPicPr>
          <p:cNvPr id="8" name="Imagen 7">
            <a:extLst>
              <a:ext uri="{FF2B5EF4-FFF2-40B4-BE49-F238E27FC236}">
                <a16:creationId xmlns:a16="http://schemas.microsoft.com/office/drawing/2014/main" id="{322BCDF5-727C-C01F-C957-8F8B08BA4E6C}"/>
              </a:ext>
            </a:extLst>
          </p:cNvPr>
          <p:cNvPicPr>
            <a:picLocks noChangeAspect="1"/>
          </p:cNvPicPr>
          <p:nvPr/>
        </p:nvPicPr>
        <p:blipFill>
          <a:blip r:embed="rId6"/>
          <a:stretch>
            <a:fillRect/>
          </a:stretch>
        </p:blipFill>
        <p:spPr>
          <a:xfrm>
            <a:off x="4641304" y="898735"/>
            <a:ext cx="3332201" cy="2002866"/>
          </a:xfrm>
          <a:prstGeom prst="rect">
            <a:avLst/>
          </a:prstGeom>
        </p:spPr>
      </p:pic>
      <p:pic>
        <p:nvPicPr>
          <p:cNvPr id="9" name="Imagen 8">
            <a:extLst>
              <a:ext uri="{FF2B5EF4-FFF2-40B4-BE49-F238E27FC236}">
                <a16:creationId xmlns:a16="http://schemas.microsoft.com/office/drawing/2014/main" id="{3BB49E80-4A10-55A4-C9D4-2C378D23CDAB}"/>
              </a:ext>
            </a:extLst>
          </p:cNvPr>
          <p:cNvPicPr>
            <a:picLocks noChangeAspect="1"/>
          </p:cNvPicPr>
          <p:nvPr/>
        </p:nvPicPr>
        <p:blipFill>
          <a:blip r:embed="rId7"/>
          <a:stretch>
            <a:fillRect/>
          </a:stretch>
        </p:blipFill>
        <p:spPr>
          <a:xfrm>
            <a:off x="2905899" y="2965136"/>
            <a:ext cx="3332201" cy="2002866"/>
          </a:xfrm>
          <a:prstGeom prst="rect">
            <a:avLst/>
          </a:prstGeom>
        </p:spPr>
      </p:pic>
      <p:pic>
        <p:nvPicPr>
          <p:cNvPr id="12" name="Google Shape;148;p21" title="a.png">
            <a:extLst>
              <a:ext uri="{FF2B5EF4-FFF2-40B4-BE49-F238E27FC236}">
                <a16:creationId xmlns:a16="http://schemas.microsoft.com/office/drawing/2014/main" id="{3E877A00-FCD6-3B80-1080-E20BD65D29F4}"/>
              </a:ext>
            </a:extLst>
          </p:cNvPr>
          <p:cNvPicPr preferRelativeResize="0"/>
          <p:nvPr/>
        </p:nvPicPr>
        <p:blipFill>
          <a:blip r:embed="rId8">
            <a:alphaModFix/>
          </a:blip>
          <a:stretch>
            <a:fillRect/>
          </a:stretch>
        </p:blipFill>
        <p:spPr>
          <a:xfrm>
            <a:off x="7973505" y="740266"/>
            <a:ext cx="1159875" cy="1159902"/>
          </a:xfrm>
          <a:prstGeom prst="rect">
            <a:avLst/>
          </a:prstGeom>
          <a:noFill/>
          <a:ln>
            <a:noFill/>
          </a:ln>
        </p:spPr>
      </p:pic>
      <p:pic>
        <p:nvPicPr>
          <p:cNvPr id="13" name="Google Shape;154;p21" title="G.png">
            <a:extLst>
              <a:ext uri="{FF2B5EF4-FFF2-40B4-BE49-F238E27FC236}">
                <a16:creationId xmlns:a16="http://schemas.microsoft.com/office/drawing/2014/main" id="{FC1456C0-8113-3585-E802-481F008AC7CD}"/>
              </a:ext>
            </a:extLst>
          </p:cNvPr>
          <p:cNvPicPr preferRelativeResize="0"/>
          <p:nvPr/>
        </p:nvPicPr>
        <p:blipFill>
          <a:blip r:embed="rId9">
            <a:alphaModFix/>
          </a:blip>
          <a:stretch>
            <a:fillRect/>
          </a:stretch>
        </p:blipFill>
        <p:spPr>
          <a:xfrm>
            <a:off x="7773910" y="3141087"/>
            <a:ext cx="1159880" cy="1159884"/>
          </a:xfrm>
          <a:prstGeom prst="rect">
            <a:avLst/>
          </a:prstGeom>
          <a:noFill/>
          <a:ln>
            <a:noFill/>
          </a:ln>
        </p:spPr>
      </p:pic>
      <p:pic>
        <p:nvPicPr>
          <p:cNvPr id="16" name="Google Shape;166;p21" title="s.png">
            <a:extLst>
              <a:ext uri="{FF2B5EF4-FFF2-40B4-BE49-F238E27FC236}">
                <a16:creationId xmlns:a16="http://schemas.microsoft.com/office/drawing/2014/main" id="{B655DCA8-D6A4-E9D1-DCA7-AF2858243801}"/>
              </a:ext>
            </a:extLst>
          </p:cNvPr>
          <p:cNvPicPr preferRelativeResize="0"/>
          <p:nvPr/>
        </p:nvPicPr>
        <p:blipFill>
          <a:blip r:embed="rId10">
            <a:alphaModFix/>
          </a:blip>
          <a:stretch>
            <a:fillRect/>
          </a:stretch>
        </p:blipFill>
        <p:spPr>
          <a:xfrm>
            <a:off x="-49212" y="3036336"/>
            <a:ext cx="1159879" cy="1159884"/>
          </a:xfrm>
          <a:prstGeom prst="rect">
            <a:avLst/>
          </a:prstGeom>
          <a:noFill/>
          <a:ln>
            <a:noFill/>
          </a:ln>
        </p:spPr>
      </p:pic>
      <p:pic>
        <p:nvPicPr>
          <p:cNvPr id="17" name="Google Shape;168;p21" title="u.png">
            <a:extLst>
              <a:ext uri="{FF2B5EF4-FFF2-40B4-BE49-F238E27FC236}">
                <a16:creationId xmlns:a16="http://schemas.microsoft.com/office/drawing/2014/main" id="{10931AE2-1152-F84B-F373-697A13C2C298}"/>
              </a:ext>
            </a:extLst>
          </p:cNvPr>
          <p:cNvPicPr preferRelativeResize="0"/>
          <p:nvPr/>
        </p:nvPicPr>
        <p:blipFill>
          <a:blip r:embed="rId11">
            <a:alphaModFix/>
          </a:blip>
          <a:stretch>
            <a:fillRect/>
          </a:stretch>
        </p:blipFill>
        <p:spPr>
          <a:xfrm>
            <a:off x="-49211" y="969935"/>
            <a:ext cx="1159879" cy="1159884"/>
          </a:xfrm>
          <a:prstGeom prst="rect">
            <a:avLst/>
          </a:prstGeom>
          <a:noFill/>
          <a:ln>
            <a:noFill/>
          </a:ln>
        </p:spPr>
      </p:pic>
    </p:spTree>
    <p:extLst>
      <p:ext uri="{BB962C8B-B14F-4D97-AF65-F5344CB8AC3E}">
        <p14:creationId xmlns:p14="http://schemas.microsoft.com/office/powerpoint/2010/main" val="23768311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3320E899-EBFB-AD41-E24F-F6B9C75953B0}"/>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5C3066D-960E-DFEE-F8D2-451B843F76C0}"/>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2380FD8D-CE26-742F-4AB1-0E8FA71F9C51}"/>
              </a:ext>
            </a:extLst>
          </p:cNvPr>
          <p:cNvSpPr txBox="1"/>
          <p:nvPr/>
        </p:nvSpPr>
        <p:spPr>
          <a:xfrm>
            <a:off x="3625474" y="351472"/>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SALUD MENTAL </a:t>
            </a:r>
          </a:p>
        </p:txBody>
      </p:sp>
      <p:pic>
        <p:nvPicPr>
          <p:cNvPr id="2" name="Imagen 1">
            <a:extLst>
              <a:ext uri="{FF2B5EF4-FFF2-40B4-BE49-F238E27FC236}">
                <a16:creationId xmlns:a16="http://schemas.microsoft.com/office/drawing/2014/main" id="{7FE1EB5F-54E4-43A2-029E-F870271821A7}"/>
              </a:ext>
            </a:extLst>
          </p:cNvPr>
          <p:cNvPicPr>
            <a:picLocks noChangeAspect="1"/>
          </p:cNvPicPr>
          <p:nvPr/>
        </p:nvPicPr>
        <p:blipFill>
          <a:blip r:embed="rId5"/>
          <a:stretch>
            <a:fillRect/>
          </a:stretch>
        </p:blipFill>
        <p:spPr>
          <a:xfrm>
            <a:off x="360219" y="2906268"/>
            <a:ext cx="3422072" cy="1739528"/>
          </a:xfrm>
          <a:prstGeom prst="rect">
            <a:avLst/>
          </a:prstGeom>
        </p:spPr>
      </p:pic>
      <p:sp>
        <p:nvSpPr>
          <p:cNvPr id="4" name="CuadroTexto 3">
            <a:extLst>
              <a:ext uri="{FF2B5EF4-FFF2-40B4-BE49-F238E27FC236}">
                <a16:creationId xmlns:a16="http://schemas.microsoft.com/office/drawing/2014/main" id="{9C41E754-2C84-0469-2C6A-B9A62221C962}"/>
              </a:ext>
            </a:extLst>
          </p:cNvPr>
          <p:cNvSpPr txBox="1"/>
          <p:nvPr/>
        </p:nvSpPr>
        <p:spPr>
          <a:xfrm>
            <a:off x="4191000" y="2521527"/>
            <a:ext cx="4953000" cy="1815882"/>
          </a:xfrm>
          <a:prstGeom prst="rect">
            <a:avLst/>
          </a:prstGeom>
          <a:noFill/>
        </p:spPr>
        <p:txBody>
          <a:bodyPr wrap="square" rtlCol="0">
            <a:spAutoFit/>
          </a:bodyPr>
          <a:lstStyle/>
          <a:p>
            <a:r>
              <a:rPr lang="es-ES" dirty="0"/>
              <a:t>C.T.A. Nancy Araya Ruiz</a:t>
            </a:r>
          </a:p>
          <a:p>
            <a:endParaRPr lang="es-ES" dirty="0"/>
          </a:p>
          <a:p>
            <a:r>
              <a:rPr lang="es-ES" dirty="0"/>
              <a:t>Primer Centro Ambulatorio Acreditado a Nivel Nacional, Primer Centro a Nivel Latinoamericano y Primer Centro en recibir esta condición en países de habla hispana.</a:t>
            </a:r>
          </a:p>
          <a:p>
            <a:r>
              <a:rPr lang="es-ES" dirty="0"/>
              <a:t>Este centro otorga tratamiento y rehabilitación de personas con consumo perjudicial o dependencia a alcohol y/o drogas.</a:t>
            </a:r>
            <a:endParaRPr lang="es-CL" dirty="0"/>
          </a:p>
        </p:txBody>
      </p:sp>
      <p:pic>
        <p:nvPicPr>
          <p:cNvPr id="5" name="Imagen 4">
            <a:extLst>
              <a:ext uri="{FF2B5EF4-FFF2-40B4-BE49-F238E27FC236}">
                <a16:creationId xmlns:a16="http://schemas.microsoft.com/office/drawing/2014/main" id="{AD58DF83-9278-942A-5B49-ECAA8B09BA19}"/>
              </a:ext>
            </a:extLst>
          </p:cNvPr>
          <p:cNvPicPr>
            <a:picLocks noChangeAspect="1"/>
          </p:cNvPicPr>
          <p:nvPr/>
        </p:nvPicPr>
        <p:blipFill>
          <a:blip r:embed="rId6"/>
          <a:stretch>
            <a:fillRect/>
          </a:stretch>
        </p:blipFill>
        <p:spPr>
          <a:xfrm>
            <a:off x="4314712" y="753767"/>
            <a:ext cx="3800113" cy="1694096"/>
          </a:xfrm>
          <a:prstGeom prst="rect">
            <a:avLst/>
          </a:prstGeom>
        </p:spPr>
      </p:pic>
      <p:pic>
        <p:nvPicPr>
          <p:cNvPr id="6" name="Imagen 5">
            <a:extLst>
              <a:ext uri="{FF2B5EF4-FFF2-40B4-BE49-F238E27FC236}">
                <a16:creationId xmlns:a16="http://schemas.microsoft.com/office/drawing/2014/main" id="{33B97FB2-B6EB-2CB9-EDE7-3FBF5FE58648}"/>
              </a:ext>
            </a:extLst>
          </p:cNvPr>
          <p:cNvPicPr>
            <a:picLocks noChangeAspect="1"/>
          </p:cNvPicPr>
          <p:nvPr/>
        </p:nvPicPr>
        <p:blipFill>
          <a:blip r:embed="rId7"/>
          <a:stretch>
            <a:fillRect/>
          </a:stretch>
        </p:blipFill>
        <p:spPr>
          <a:xfrm>
            <a:off x="621492" y="730449"/>
            <a:ext cx="2668963" cy="1975893"/>
          </a:xfrm>
          <a:prstGeom prst="rect">
            <a:avLst/>
          </a:prstGeom>
        </p:spPr>
      </p:pic>
    </p:spTree>
    <p:extLst>
      <p:ext uri="{BB962C8B-B14F-4D97-AF65-F5344CB8AC3E}">
        <p14:creationId xmlns:p14="http://schemas.microsoft.com/office/powerpoint/2010/main" val="27364903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F1E7A91B-F188-FD48-F4DE-05274A5423E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F8E0E54-9D30-08FD-7BFB-46D3A0F5229A}"/>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3D69280F-85F2-9D37-B63A-57B47790BE5B}"/>
              </a:ext>
            </a:extLst>
          </p:cNvPr>
          <p:cNvSpPr txBox="1"/>
          <p:nvPr/>
        </p:nvSpPr>
        <p:spPr>
          <a:xfrm>
            <a:off x="2174655" y="28345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MEDICINA FISICA Y REHABILITACION </a:t>
            </a:r>
          </a:p>
        </p:txBody>
      </p:sp>
      <p:sp>
        <p:nvSpPr>
          <p:cNvPr id="6" name="CuadroTexto 5">
            <a:extLst>
              <a:ext uri="{FF2B5EF4-FFF2-40B4-BE49-F238E27FC236}">
                <a16:creationId xmlns:a16="http://schemas.microsoft.com/office/drawing/2014/main" id="{6E433C4A-2DD2-637B-7988-5D2C3BD43F5A}"/>
              </a:ext>
            </a:extLst>
          </p:cNvPr>
          <p:cNvSpPr txBox="1"/>
          <p:nvPr/>
        </p:nvSpPr>
        <p:spPr>
          <a:xfrm>
            <a:off x="277091" y="1014620"/>
            <a:ext cx="4572000" cy="3156057"/>
          </a:xfrm>
          <a:prstGeom prst="rect">
            <a:avLst/>
          </a:prstGeom>
          <a:noFill/>
        </p:spPr>
        <p:txBody>
          <a:bodyPr wrap="square">
            <a:spAutoFit/>
          </a:bodyPr>
          <a:lstStyle/>
          <a:p>
            <a:pPr marL="285750" lvl="0" indent="-285750" algn="just">
              <a:lnSpc>
                <a:spcPct val="107000"/>
              </a:lnSpc>
              <a:spcAft>
                <a:spcPts val="800"/>
              </a:spcAft>
              <a:buFont typeface="Arial" panose="020B0604020202020204" pitchFamily="34" charset="0"/>
              <a:buChar char="•"/>
            </a:pPr>
            <a:r>
              <a:rPr lang="es-CL" sz="1400" kern="100" dirty="0">
                <a:effectLst/>
                <a:latin typeface="Calibri" panose="020F0502020204030204" pitchFamily="34" charset="0"/>
                <a:ea typeface="Calibri" panose="020F0502020204030204" pitchFamily="34" charset="0"/>
                <a:cs typeface="Calibri" panose="020F0502020204030204" pitchFamily="34" charset="0"/>
              </a:rPr>
              <a:t>Se reorganiza el modelo de atención del Hospital, volviendo a instalar 2 salas en el 1° piso para atención de pacientes de medicina física y rehabilitación, abriendo 16 camas que son reservadas para rehabilitación intensiva, con el fin de concentrar los esfuerzos, capacitar al personal de esas salas y mejorar los resultados de nuestros pacientes en rehabilitación</a:t>
            </a:r>
            <a:r>
              <a:rPr lang="es-CL" kern="100" dirty="0">
                <a:latin typeface="Calibri" panose="020F0502020204030204" pitchFamily="34" charset="0"/>
                <a:ea typeface="Calibri" panose="020F0502020204030204" pitchFamily="34" charset="0"/>
                <a:cs typeface="Calibri" panose="020F0502020204030204" pitchFamily="34" charset="0"/>
              </a:rPr>
              <a:t>.</a:t>
            </a:r>
          </a:p>
          <a:p>
            <a:pPr marL="285750" lvl="0" indent="-285750" algn="just">
              <a:lnSpc>
                <a:spcPct val="107000"/>
              </a:lnSpc>
              <a:spcAft>
                <a:spcPts val="800"/>
              </a:spcAft>
              <a:buFont typeface="Arial" panose="020B0604020202020204" pitchFamily="34" charset="0"/>
              <a:buChar char="•"/>
            </a:pPr>
            <a:r>
              <a:rPr lang="es-CL" kern="100" dirty="0">
                <a:effectLst/>
                <a:latin typeface="Calibri" panose="020F0502020204030204" pitchFamily="34" charset="0"/>
                <a:ea typeface="Calibri" panose="020F0502020204030204" pitchFamily="34" charset="0"/>
                <a:cs typeface="Calibri" panose="020F0502020204030204" pitchFamily="34" charset="0"/>
              </a:rPr>
              <a:t>Visita a centros de referencia de RHB nacional</a:t>
            </a:r>
            <a:endParaRPr lang="es-CL"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buFont typeface="Courier New" panose="02070309020205020404" pitchFamily="49" charset="0"/>
              <a:buChar char="o"/>
            </a:pPr>
            <a:r>
              <a:rPr lang="es-CL" kern="100" dirty="0">
                <a:effectLst/>
                <a:latin typeface="Calibri" panose="020F0502020204030204" pitchFamily="34" charset="0"/>
                <a:ea typeface="Calibri" panose="020F0502020204030204" pitchFamily="34" charset="0"/>
                <a:cs typeface="Calibri" panose="020F0502020204030204" pitchFamily="34" charset="0"/>
              </a:rPr>
              <a:t>Instituto de RHB pedro Aguirre Cerda. </a:t>
            </a:r>
            <a:endParaRPr lang="es-CL"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buFont typeface="Courier New" panose="02070309020205020404" pitchFamily="49" charset="0"/>
              <a:buChar char="o"/>
            </a:pPr>
            <a:r>
              <a:rPr lang="es-CL" kern="100" dirty="0">
                <a:effectLst/>
                <a:latin typeface="Calibri" panose="020F0502020204030204" pitchFamily="34" charset="0"/>
                <a:ea typeface="Calibri" panose="020F0502020204030204" pitchFamily="34" charset="0"/>
                <a:cs typeface="Calibri" panose="020F0502020204030204" pitchFamily="34" charset="0"/>
              </a:rPr>
              <a:t>Hospital San José de Maipo.</a:t>
            </a:r>
            <a:endParaRPr lang="es-CL"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Aft>
                <a:spcPts val="800"/>
              </a:spcAft>
              <a:buFont typeface="Courier New" panose="02070309020205020404" pitchFamily="49" charset="0"/>
              <a:buChar char="o"/>
            </a:pPr>
            <a:r>
              <a:rPr lang="es-CL" kern="100" dirty="0">
                <a:effectLst/>
                <a:latin typeface="Calibri" panose="020F0502020204030204" pitchFamily="34" charset="0"/>
                <a:ea typeface="Calibri" panose="020F0502020204030204" pitchFamily="34" charset="0"/>
                <a:cs typeface="Calibri" panose="020F0502020204030204" pitchFamily="34" charset="0"/>
              </a:rPr>
              <a:t>Hospital Geriátrico Paz de la </a:t>
            </a:r>
            <a:r>
              <a:rPr lang="es-CL" kern="100" dirty="0">
                <a:latin typeface="Calibri" panose="020F0502020204030204" pitchFamily="34" charset="0"/>
                <a:ea typeface="Calibri" panose="020F0502020204030204" pitchFamily="34" charset="0"/>
                <a:cs typeface="Calibri" panose="020F0502020204030204" pitchFamily="34" charset="0"/>
              </a:rPr>
              <a:t>T</a:t>
            </a:r>
            <a:r>
              <a:rPr lang="es-CL" kern="100" dirty="0">
                <a:effectLst/>
                <a:latin typeface="Calibri" panose="020F0502020204030204" pitchFamily="34" charset="0"/>
                <a:ea typeface="Calibri" panose="020F0502020204030204" pitchFamily="34" charset="0"/>
                <a:cs typeface="Calibri" panose="020F0502020204030204" pitchFamily="34" charset="0"/>
              </a:rPr>
              <a:t>arde Limache. </a:t>
            </a:r>
            <a:endParaRPr lang="es-CL" kern="1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endParaRPr lang="es-CL"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Imagen 7">
            <a:extLst>
              <a:ext uri="{FF2B5EF4-FFF2-40B4-BE49-F238E27FC236}">
                <a16:creationId xmlns:a16="http://schemas.microsoft.com/office/drawing/2014/main" id="{AFE74A87-6DE1-8BB5-BA83-DE7724363583}"/>
              </a:ext>
            </a:extLst>
          </p:cNvPr>
          <p:cNvPicPr>
            <a:picLocks noChangeAspect="1"/>
          </p:cNvPicPr>
          <p:nvPr/>
        </p:nvPicPr>
        <p:blipFill>
          <a:blip r:embed="rId5"/>
          <a:stretch>
            <a:fillRect/>
          </a:stretch>
        </p:blipFill>
        <p:spPr>
          <a:xfrm>
            <a:off x="7032479" y="251114"/>
            <a:ext cx="1740477" cy="2320636"/>
          </a:xfrm>
          <a:prstGeom prst="rect">
            <a:avLst/>
          </a:prstGeom>
        </p:spPr>
      </p:pic>
      <p:pic>
        <p:nvPicPr>
          <p:cNvPr id="10" name="Imagen 9">
            <a:extLst>
              <a:ext uri="{FF2B5EF4-FFF2-40B4-BE49-F238E27FC236}">
                <a16:creationId xmlns:a16="http://schemas.microsoft.com/office/drawing/2014/main" id="{B80FA70D-3D5F-1C79-1F6D-12751B3C874A}"/>
              </a:ext>
            </a:extLst>
          </p:cNvPr>
          <p:cNvPicPr>
            <a:picLocks noChangeAspect="1"/>
          </p:cNvPicPr>
          <p:nvPr/>
        </p:nvPicPr>
        <p:blipFill>
          <a:blip r:embed="rId6"/>
          <a:stretch>
            <a:fillRect/>
          </a:stretch>
        </p:blipFill>
        <p:spPr>
          <a:xfrm>
            <a:off x="5134914" y="1014620"/>
            <a:ext cx="1611741" cy="2148988"/>
          </a:xfrm>
          <a:prstGeom prst="rect">
            <a:avLst/>
          </a:prstGeom>
        </p:spPr>
      </p:pic>
      <p:pic>
        <p:nvPicPr>
          <p:cNvPr id="13" name="Imagen 12">
            <a:extLst>
              <a:ext uri="{FF2B5EF4-FFF2-40B4-BE49-F238E27FC236}">
                <a16:creationId xmlns:a16="http://schemas.microsoft.com/office/drawing/2014/main" id="{AE9A26BA-8702-E4F3-4DE8-46ADF4AD3CAD}"/>
              </a:ext>
            </a:extLst>
          </p:cNvPr>
          <p:cNvPicPr>
            <a:picLocks noChangeAspect="1"/>
          </p:cNvPicPr>
          <p:nvPr/>
        </p:nvPicPr>
        <p:blipFill>
          <a:blip r:embed="rId7"/>
          <a:stretch>
            <a:fillRect/>
          </a:stretch>
        </p:blipFill>
        <p:spPr>
          <a:xfrm>
            <a:off x="7032478" y="2710341"/>
            <a:ext cx="1740477" cy="2320636"/>
          </a:xfrm>
          <a:prstGeom prst="rect">
            <a:avLst/>
          </a:prstGeom>
        </p:spPr>
      </p:pic>
    </p:spTree>
    <p:extLst>
      <p:ext uri="{BB962C8B-B14F-4D97-AF65-F5344CB8AC3E}">
        <p14:creationId xmlns:p14="http://schemas.microsoft.com/office/powerpoint/2010/main" val="6244239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0B09D98A-9E97-84F4-E560-08953FE30AD1}"/>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6162F27A-1978-6B64-B285-AB6FAB6AE7B1}"/>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7C11232D-CAF2-8188-C993-D3F335A6E529}"/>
              </a:ext>
            </a:extLst>
          </p:cNvPr>
          <p:cNvSpPr txBox="1"/>
          <p:nvPr/>
        </p:nvSpPr>
        <p:spPr>
          <a:xfrm>
            <a:off x="1415033" y="1643772"/>
            <a:ext cx="6150327" cy="1077218"/>
          </a:xfrm>
          <a:prstGeom prst="rect">
            <a:avLst/>
          </a:prstGeom>
          <a:noFill/>
        </p:spPr>
        <p:txBody>
          <a:bodyPr wrap="square">
            <a:spAutoFit/>
          </a:bodyPr>
          <a:lstStyle/>
          <a:p>
            <a:pPr algn="ctr"/>
            <a:r>
              <a:rPr lang="es-CL" sz="3200" b="1" kern="1200" dirty="0">
                <a:solidFill>
                  <a:srgbClr val="0B4581"/>
                </a:solidFill>
                <a:latin typeface="Cambria"/>
                <a:ea typeface="+mj-ea"/>
              </a:rPr>
              <a:t>SUBDIRECCION DE GESTION DEL CUIDADO </a:t>
            </a:r>
            <a:endParaRPr lang="es-CL" sz="3200" dirty="0"/>
          </a:p>
        </p:txBody>
      </p:sp>
      <p:pic>
        <p:nvPicPr>
          <p:cNvPr id="2" name="Google Shape;64;p15" title="3.png">
            <a:extLst>
              <a:ext uri="{FF2B5EF4-FFF2-40B4-BE49-F238E27FC236}">
                <a16:creationId xmlns:a16="http://schemas.microsoft.com/office/drawing/2014/main" id="{450952B9-20C4-904F-0E30-FEF1841F6967}"/>
              </a:ext>
            </a:extLst>
          </p:cNvPr>
          <p:cNvPicPr preferRelativeResize="0"/>
          <p:nvPr/>
        </p:nvPicPr>
        <p:blipFill rotWithShape="1">
          <a:blip r:embed="rId5">
            <a:alphaModFix/>
          </a:blip>
          <a:srcRect t="2947" b="1986"/>
          <a:stretch/>
        </p:blipFill>
        <p:spPr>
          <a:xfrm>
            <a:off x="3498273" y="3255818"/>
            <a:ext cx="1856509" cy="1530927"/>
          </a:xfrm>
          <a:prstGeom prst="rect">
            <a:avLst/>
          </a:prstGeom>
          <a:noFill/>
          <a:ln>
            <a:noFill/>
          </a:ln>
        </p:spPr>
      </p:pic>
    </p:spTree>
    <p:extLst>
      <p:ext uri="{BB962C8B-B14F-4D97-AF65-F5344CB8AC3E}">
        <p14:creationId xmlns:p14="http://schemas.microsoft.com/office/powerpoint/2010/main" val="42100107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BE838CFB-9204-8FA6-B47F-2C1233D00F1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952BA685-5EF9-858A-9B8E-B41FA35C1DE4}"/>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71F6E3E8-732D-7217-9EC8-44B8092021B8}"/>
              </a:ext>
            </a:extLst>
          </p:cNvPr>
          <p:cNvSpPr txBox="1"/>
          <p:nvPr/>
        </p:nvSpPr>
        <p:spPr>
          <a:xfrm>
            <a:off x="2842051" y="378057"/>
            <a:ext cx="4572000" cy="369332"/>
          </a:xfrm>
          <a:prstGeom prst="rect">
            <a:avLst/>
          </a:prstGeom>
          <a:noFill/>
        </p:spPr>
        <p:txBody>
          <a:bodyPr wrap="square">
            <a:spAutoFit/>
          </a:bodyPr>
          <a:lstStyle/>
          <a:p>
            <a:r>
              <a:rPr lang="es-CL" sz="1800" b="1" dirty="0">
                <a:solidFill>
                  <a:srgbClr val="0070C0"/>
                </a:solidFill>
                <a:latin typeface="Open Sans Bold"/>
                <a:ea typeface="Open Sans Bold"/>
                <a:cs typeface="Open Sans Bold"/>
              </a:rPr>
              <a:t>GESTION DEL CUIDADO </a:t>
            </a:r>
          </a:p>
        </p:txBody>
      </p:sp>
      <p:sp>
        <p:nvSpPr>
          <p:cNvPr id="4" name="CuadroTexto 3">
            <a:extLst>
              <a:ext uri="{FF2B5EF4-FFF2-40B4-BE49-F238E27FC236}">
                <a16:creationId xmlns:a16="http://schemas.microsoft.com/office/drawing/2014/main" id="{BC383794-834B-E6E2-B558-6399D632930F}"/>
              </a:ext>
            </a:extLst>
          </p:cNvPr>
          <p:cNvSpPr txBox="1"/>
          <p:nvPr/>
        </p:nvSpPr>
        <p:spPr>
          <a:xfrm>
            <a:off x="556051" y="980730"/>
            <a:ext cx="4572000" cy="369332"/>
          </a:xfrm>
          <a:prstGeom prst="rect">
            <a:avLst/>
          </a:prstGeom>
          <a:noFill/>
        </p:spPr>
        <p:txBody>
          <a:bodyPr wrap="square">
            <a:spAutoFit/>
          </a:bodyPr>
          <a:lstStyle/>
          <a:p>
            <a:r>
              <a:rPr lang="es-CL" sz="1800" b="1" kern="1200" dirty="0">
                <a:solidFill>
                  <a:srgbClr val="115C80"/>
                </a:solidFill>
                <a:latin typeface="Arial" panose="020B0604020202020204" pitchFamily="34" charset="0"/>
                <a:ea typeface="+mj-ea"/>
                <a:cs typeface="Arial" panose="020B0604020202020204" pitchFamily="34" charset="0"/>
              </a:rPr>
              <a:t>HITOS  </a:t>
            </a:r>
            <a:endParaRPr lang="es-CL" dirty="0"/>
          </a:p>
        </p:txBody>
      </p:sp>
      <p:sp>
        <p:nvSpPr>
          <p:cNvPr id="5" name="CuadroTexto 4">
            <a:extLst>
              <a:ext uri="{FF2B5EF4-FFF2-40B4-BE49-F238E27FC236}">
                <a16:creationId xmlns:a16="http://schemas.microsoft.com/office/drawing/2014/main" id="{CD43BCE2-EC8C-5291-17D4-66D8CA62F1F6}"/>
              </a:ext>
            </a:extLst>
          </p:cNvPr>
          <p:cNvSpPr txBox="1"/>
          <p:nvPr/>
        </p:nvSpPr>
        <p:spPr>
          <a:xfrm>
            <a:off x="338354" y="1448365"/>
            <a:ext cx="4092150" cy="2246769"/>
          </a:xfrm>
          <a:prstGeom prst="rect">
            <a:avLst/>
          </a:prstGeom>
          <a:noFill/>
        </p:spPr>
        <p:txBody>
          <a:bodyPr wrap="square">
            <a:spAutoFit/>
          </a:bodyPr>
          <a:lstStyle/>
          <a:p>
            <a:pPr marL="285750" indent="-285750" algn="just">
              <a:buFont typeface="Arial" panose="020B0604020202020204" pitchFamily="34" charset="0"/>
              <a:buChar char="•"/>
            </a:pPr>
            <a:r>
              <a:rPr lang="es-ES" dirty="0">
                <a:solidFill>
                  <a:srgbClr val="094581"/>
                </a:solidFill>
              </a:rPr>
              <a:t>Cambio de tercer turno a cuarto turno de enfermeros/as de Unidad de Medicina. </a:t>
            </a:r>
          </a:p>
          <a:p>
            <a:pPr algn="just"/>
            <a:endParaRPr lang="es-ES" dirty="0">
              <a:solidFill>
                <a:srgbClr val="094581"/>
              </a:solidFill>
            </a:endParaRPr>
          </a:p>
          <a:p>
            <a:pPr marL="285750" indent="-285750" algn="just">
              <a:buFont typeface="Arial" panose="020B0604020202020204" pitchFamily="34" charset="0"/>
              <a:buChar char="•"/>
            </a:pPr>
            <a:r>
              <a:rPr lang="es-ES" dirty="0">
                <a:solidFill>
                  <a:srgbClr val="094581"/>
                </a:solidFill>
              </a:rPr>
              <a:t> Ampliación de almacenamientos de stock de insumos en la Unidad de Medicina.</a:t>
            </a:r>
          </a:p>
          <a:p>
            <a:pPr marL="285750" indent="-285750" algn="just">
              <a:buFont typeface="Arial" panose="020B0604020202020204" pitchFamily="34" charset="0"/>
              <a:buChar char="•"/>
            </a:pPr>
            <a:endParaRPr lang="es-ES" sz="1400" dirty="0">
              <a:solidFill>
                <a:srgbClr val="094581"/>
              </a:solidFill>
            </a:endParaRPr>
          </a:p>
          <a:p>
            <a:pPr marL="285750" indent="-285750">
              <a:buFont typeface="Arial" panose="020B0604020202020204" pitchFamily="34" charset="0"/>
              <a:buChar char="•"/>
            </a:pPr>
            <a:r>
              <a:rPr lang="es-ES" sz="1400" dirty="0">
                <a:solidFill>
                  <a:schemeClr val="accent1">
                    <a:lumMod val="50000"/>
                  </a:schemeClr>
                </a:solidFill>
              </a:rPr>
              <a:t>Compra de insumos varios requeridos.           (Colchones Anti escaras,</a:t>
            </a:r>
            <a:br>
              <a:rPr lang="es-ES" sz="1400" dirty="0">
                <a:solidFill>
                  <a:schemeClr val="accent1">
                    <a:lumMod val="50000"/>
                  </a:schemeClr>
                </a:solidFill>
              </a:rPr>
            </a:br>
            <a:r>
              <a:rPr lang="es-ES" sz="1400" dirty="0">
                <a:solidFill>
                  <a:schemeClr val="accent1">
                    <a:lumMod val="50000"/>
                  </a:schemeClr>
                </a:solidFill>
              </a:rPr>
              <a:t>contenciones magnéticas, BIC, Flujómetros</a:t>
            </a:r>
            <a:r>
              <a:rPr lang="es-ES" dirty="0">
                <a:solidFill>
                  <a:schemeClr val="accent1">
                    <a:lumMod val="50000"/>
                  </a:schemeClr>
                </a:solidFill>
              </a:rPr>
              <a:t>). </a:t>
            </a:r>
            <a:br>
              <a:rPr lang="es-ES" dirty="0"/>
            </a:br>
            <a:endParaRPr lang="es-CL" sz="1400" dirty="0">
              <a:latin typeface="Arial" panose="020B0604020202020204" pitchFamily="34" charset="0"/>
              <a:cs typeface="Arial" panose="020B0604020202020204" pitchFamily="34" charset="0"/>
            </a:endParaRPr>
          </a:p>
        </p:txBody>
      </p:sp>
      <p:pic>
        <p:nvPicPr>
          <p:cNvPr id="7" name="Imagen 6">
            <a:extLst>
              <a:ext uri="{FF2B5EF4-FFF2-40B4-BE49-F238E27FC236}">
                <a16:creationId xmlns:a16="http://schemas.microsoft.com/office/drawing/2014/main" id="{90BAA46F-50AD-698B-B197-239ED5F3BB04}"/>
              </a:ext>
            </a:extLst>
          </p:cNvPr>
          <p:cNvPicPr>
            <a:picLocks noChangeAspect="1"/>
          </p:cNvPicPr>
          <p:nvPr/>
        </p:nvPicPr>
        <p:blipFill>
          <a:blip r:embed="rId5"/>
          <a:stretch>
            <a:fillRect/>
          </a:stretch>
        </p:blipFill>
        <p:spPr>
          <a:xfrm>
            <a:off x="6789379" y="261076"/>
            <a:ext cx="1573511" cy="1175881"/>
          </a:xfrm>
          <a:prstGeom prst="rect">
            <a:avLst/>
          </a:prstGeom>
        </p:spPr>
      </p:pic>
      <p:pic>
        <p:nvPicPr>
          <p:cNvPr id="9" name="Imagen 8">
            <a:extLst>
              <a:ext uri="{FF2B5EF4-FFF2-40B4-BE49-F238E27FC236}">
                <a16:creationId xmlns:a16="http://schemas.microsoft.com/office/drawing/2014/main" id="{534EEB18-3882-7CF9-9CBF-DCCD04DDD32D}"/>
              </a:ext>
            </a:extLst>
          </p:cNvPr>
          <p:cNvPicPr>
            <a:picLocks noChangeAspect="1"/>
          </p:cNvPicPr>
          <p:nvPr/>
        </p:nvPicPr>
        <p:blipFill>
          <a:blip r:embed="rId6"/>
          <a:stretch>
            <a:fillRect/>
          </a:stretch>
        </p:blipFill>
        <p:spPr>
          <a:xfrm>
            <a:off x="6156856" y="1600204"/>
            <a:ext cx="2385054" cy="1399806"/>
          </a:xfrm>
          <a:prstGeom prst="rect">
            <a:avLst/>
          </a:prstGeom>
        </p:spPr>
      </p:pic>
      <p:pic>
        <p:nvPicPr>
          <p:cNvPr id="12" name="Imagen 11">
            <a:extLst>
              <a:ext uri="{FF2B5EF4-FFF2-40B4-BE49-F238E27FC236}">
                <a16:creationId xmlns:a16="http://schemas.microsoft.com/office/drawing/2014/main" id="{31F1CAB2-7F11-59EF-DE83-8240E7DCE524}"/>
              </a:ext>
            </a:extLst>
          </p:cNvPr>
          <p:cNvPicPr>
            <a:picLocks noChangeAspect="1"/>
          </p:cNvPicPr>
          <p:nvPr/>
        </p:nvPicPr>
        <p:blipFill>
          <a:blip r:embed="rId7"/>
          <a:stretch>
            <a:fillRect/>
          </a:stretch>
        </p:blipFill>
        <p:spPr>
          <a:xfrm>
            <a:off x="6346625" y="3333497"/>
            <a:ext cx="2459021" cy="1242863"/>
          </a:xfrm>
          <a:prstGeom prst="rect">
            <a:avLst/>
          </a:prstGeom>
        </p:spPr>
      </p:pic>
      <p:pic>
        <p:nvPicPr>
          <p:cNvPr id="13" name="Imagen 12">
            <a:extLst>
              <a:ext uri="{FF2B5EF4-FFF2-40B4-BE49-F238E27FC236}">
                <a16:creationId xmlns:a16="http://schemas.microsoft.com/office/drawing/2014/main" id="{49A47C72-BCB8-216E-4A6E-3E77798DB638}"/>
              </a:ext>
            </a:extLst>
          </p:cNvPr>
          <p:cNvPicPr>
            <a:picLocks noChangeAspect="1"/>
          </p:cNvPicPr>
          <p:nvPr/>
        </p:nvPicPr>
        <p:blipFill>
          <a:blip r:embed="rId8"/>
          <a:stretch>
            <a:fillRect/>
          </a:stretch>
        </p:blipFill>
        <p:spPr>
          <a:xfrm>
            <a:off x="4277227" y="3234275"/>
            <a:ext cx="1931948" cy="1567283"/>
          </a:xfrm>
          <a:prstGeom prst="rect">
            <a:avLst/>
          </a:prstGeom>
        </p:spPr>
      </p:pic>
    </p:spTree>
    <p:extLst>
      <p:ext uri="{BB962C8B-B14F-4D97-AF65-F5344CB8AC3E}">
        <p14:creationId xmlns:p14="http://schemas.microsoft.com/office/powerpoint/2010/main" val="12462256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C4B9B4D9-3C79-A308-162E-0C8C421DD55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C519148B-E133-34C8-B5BC-4FCE12958677}"/>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graphicFrame>
        <p:nvGraphicFramePr>
          <p:cNvPr id="6" name="Diagrama 5">
            <a:extLst>
              <a:ext uri="{FF2B5EF4-FFF2-40B4-BE49-F238E27FC236}">
                <a16:creationId xmlns:a16="http://schemas.microsoft.com/office/drawing/2014/main" id="{6EA1B9AB-B23B-22C5-5B5D-0C1586A29A83}"/>
              </a:ext>
            </a:extLst>
          </p:cNvPr>
          <p:cNvGraphicFramePr/>
          <p:nvPr>
            <p:extLst>
              <p:ext uri="{D42A27DB-BD31-4B8C-83A1-F6EECF244321}">
                <p14:modId xmlns:p14="http://schemas.microsoft.com/office/powerpoint/2010/main" val="3066679183"/>
              </p:ext>
            </p:extLst>
          </p:nvPr>
        </p:nvGraphicFramePr>
        <p:xfrm>
          <a:off x="1524000" y="962890"/>
          <a:ext cx="5895109" cy="36408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CuadroTexto 1">
            <a:extLst>
              <a:ext uri="{FF2B5EF4-FFF2-40B4-BE49-F238E27FC236}">
                <a16:creationId xmlns:a16="http://schemas.microsoft.com/office/drawing/2014/main" id="{19B92A8E-D289-203C-25F7-4D9971D6F310}"/>
              </a:ext>
            </a:extLst>
          </p:cNvPr>
          <p:cNvSpPr txBox="1"/>
          <p:nvPr/>
        </p:nvSpPr>
        <p:spPr>
          <a:xfrm>
            <a:off x="1947109" y="314950"/>
            <a:ext cx="5249782" cy="461665"/>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POLICLINICO</a:t>
            </a:r>
            <a:r>
              <a:rPr lang="es-CL" sz="2400" b="1" kern="1200" dirty="0">
                <a:solidFill>
                  <a:srgbClr val="0B4581"/>
                </a:solidFill>
                <a:latin typeface="Cambria"/>
                <a:ea typeface="+mj-ea"/>
              </a:rPr>
              <a:t> </a:t>
            </a:r>
            <a:endParaRPr lang="es-CL" dirty="0"/>
          </a:p>
        </p:txBody>
      </p:sp>
    </p:spTree>
    <p:extLst>
      <p:ext uri="{BB962C8B-B14F-4D97-AF65-F5344CB8AC3E}">
        <p14:creationId xmlns:p14="http://schemas.microsoft.com/office/powerpoint/2010/main" val="38746702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E4543ADB-0AB0-ECAA-F6BE-B19C06A6C92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A1DD4DC4-A754-15B5-44C0-0C4472D02262}"/>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graphicFrame>
        <p:nvGraphicFramePr>
          <p:cNvPr id="3" name="Gráfico 2">
            <a:extLst>
              <a:ext uri="{FF2B5EF4-FFF2-40B4-BE49-F238E27FC236}">
                <a16:creationId xmlns:a16="http://schemas.microsoft.com/office/drawing/2014/main" id="{26D205B7-8A4B-2DCB-BFBF-DAB964E1178B}"/>
              </a:ext>
            </a:extLst>
          </p:cNvPr>
          <p:cNvGraphicFramePr/>
          <p:nvPr>
            <p:extLst>
              <p:ext uri="{D42A27DB-BD31-4B8C-83A1-F6EECF244321}">
                <p14:modId xmlns:p14="http://schemas.microsoft.com/office/powerpoint/2010/main" val="121104654"/>
              </p:ext>
            </p:extLst>
          </p:nvPr>
        </p:nvGraphicFramePr>
        <p:xfrm>
          <a:off x="1911928" y="1392381"/>
          <a:ext cx="5008418" cy="2848841"/>
        </p:xfrm>
        <a:graphic>
          <a:graphicData uri="http://schemas.openxmlformats.org/drawingml/2006/chart">
            <c:chart xmlns:c="http://schemas.openxmlformats.org/drawingml/2006/chart" xmlns:r="http://schemas.openxmlformats.org/officeDocument/2006/relationships" r:id="rId5"/>
          </a:graphicData>
        </a:graphic>
      </p:graphicFrame>
      <p:sp>
        <p:nvSpPr>
          <p:cNvPr id="2" name="CuadroTexto 1">
            <a:extLst>
              <a:ext uri="{FF2B5EF4-FFF2-40B4-BE49-F238E27FC236}">
                <a16:creationId xmlns:a16="http://schemas.microsoft.com/office/drawing/2014/main" id="{0507F149-61B4-8CE2-5B25-12F292C728BF}"/>
              </a:ext>
            </a:extLst>
          </p:cNvPr>
          <p:cNvSpPr txBox="1"/>
          <p:nvPr/>
        </p:nvSpPr>
        <p:spPr>
          <a:xfrm>
            <a:off x="1947109" y="314950"/>
            <a:ext cx="5249782"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POLICLINICO </a:t>
            </a:r>
          </a:p>
        </p:txBody>
      </p:sp>
    </p:spTree>
    <p:extLst>
      <p:ext uri="{BB962C8B-B14F-4D97-AF65-F5344CB8AC3E}">
        <p14:creationId xmlns:p14="http://schemas.microsoft.com/office/powerpoint/2010/main" val="339050203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EE0DEEF1-8809-409B-1C75-21C7E4C1EEB4}"/>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C41CBD4-987C-A64E-F97B-AA0CE97F5412}"/>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graphicFrame>
        <p:nvGraphicFramePr>
          <p:cNvPr id="5" name="Gráfico 4">
            <a:extLst>
              <a:ext uri="{FF2B5EF4-FFF2-40B4-BE49-F238E27FC236}">
                <a16:creationId xmlns:a16="http://schemas.microsoft.com/office/drawing/2014/main" id="{36D2AC4F-305B-8DA3-D5D3-D696203EEFB4}"/>
              </a:ext>
            </a:extLst>
          </p:cNvPr>
          <p:cNvGraphicFramePr/>
          <p:nvPr>
            <p:extLst>
              <p:ext uri="{D42A27DB-BD31-4B8C-83A1-F6EECF244321}">
                <p14:modId xmlns:p14="http://schemas.microsoft.com/office/powerpoint/2010/main" val="679876924"/>
              </p:ext>
            </p:extLst>
          </p:nvPr>
        </p:nvGraphicFramePr>
        <p:xfrm>
          <a:off x="353291" y="1129145"/>
          <a:ext cx="4003963" cy="2403764"/>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Gráfico 6">
            <a:extLst>
              <a:ext uri="{FF2B5EF4-FFF2-40B4-BE49-F238E27FC236}">
                <a16:creationId xmlns:a16="http://schemas.microsoft.com/office/drawing/2014/main" id="{82928907-EEAA-4970-43DD-EC3BE1EB2A37}"/>
              </a:ext>
            </a:extLst>
          </p:cNvPr>
          <p:cNvGraphicFramePr/>
          <p:nvPr>
            <p:extLst>
              <p:ext uri="{D42A27DB-BD31-4B8C-83A1-F6EECF244321}">
                <p14:modId xmlns:p14="http://schemas.microsoft.com/office/powerpoint/2010/main" val="3835577284"/>
              </p:ext>
            </p:extLst>
          </p:nvPr>
        </p:nvGraphicFramePr>
        <p:xfrm>
          <a:off x="4890655" y="1129145"/>
          <a:ext cx="3726873" cy="2403764"/>
        </p:xfrm>
        <a:graphic>
          <a:graphicData uri="http://schemas.openxmlformats.org/drawingml/2006/chart">
            <c:chart xmlns:c="http://schemas.openxmlformats.org/drawingml/2006/chart" xmlns:r="http://schemas.openxmlformats.org/officeDocument/2006/relationships" r:id="rId6"/>
          </a:graphicData>
        </a:graphic>
      </p:graphicFrame>
      <p:sp>
        <p:nvSpPr>
          <p:cNvPr id="2" name="CuadroTexto 1">
            <a:extLst>
              <a:ext uri="{FF2B5EF4-FFF2-40B4-BE49-F238E27FC236}">
                <a16:creationId xmlns:a16="http://schemas.microsoft.com/office/drawing/2014/main" id="{B7232A92-FE90-6AEB-F91B-152D43017528}"/>
              </a:ext>
            </a:extLst>
          </p:cNvPr>
          <p:cNvSpPr txBox="1"/>
          <p:nvPr/>
        </p:nvSpPr>
        <p:spPr>
          <a:xfrm>
            <a:off x="1947109" y="314950"/>
            <a:ext cx="5249782" cy="461665"/>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POLICLINICO</a:t>
            </a:r>
            <a:r>
              <a:rPr lang="es-CL" sz="2400" b="1" kern="1200" dirty="0">
                <a:solidFill>
                  <a:srgbClr val="0B4581"/>
                </a:solidFill>
                <a:latin typeface="Cambria"/>
                <a:ea typeface="+mj-ea"/>
              </a:rPr>
              <a:t> </a:t>
            </a:r>
            <a:endParaRPr lang="es-CL" dirty="0"/>
          </a:p>
        </p:txBody>
      </p:sp>
    </p:spTree>
    <p:extLst>
      <p:ext uri="{BB962C8B-B14F-4D97-AF65-F5344CB8AC3E}">
        <p14:creationId xmlns:p14="http://schemas.microsoft.com/office/powerpoint/2010/main" val="3919628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1D2CE456-896E-C671-9F99-C6F4144D05C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28D44767-3874-C112-F0B4-3A266F235C60}"/>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graphicFrame>
        <p:nvGraphicFramePr>
          <p:cNvPr id="3" name="Gráfico 2">
            <a:extLst>
              <a:ext uri="{FF2B5EF4-FFF2-40B4-BE49-F238E27FC236}">
                <a16:creationId xmlns:a16="http://schemas.microsoft.com/office/drawing/2014/main" id="{156077C2-07B1-A490-6154-F00842978C56}"/>
              </a:ext>
            </a:extLst>
          </p:cNvPr>
          <p:cNvGraphicFramePr/>
          <p:nvPr>
            <p:extLst>
              <p:ext uri="{D42A27DB-BD31-4B8C-83A1-F6EECF244321}">
                <p14:modId xmlns:p14="http://schemas.microsoft.com/office/powerpoint/2010/main" val="3588428009"/>
              </p:ext>
            </p:extLst>
          </p:nvPr>
        </p:nvGraphicFramePr>
        <p:xfrm>
          <a:off x="2126673" y="1253836"/>
          <a:ext cx="4578927" cy="2821132"/>
        </p:xfrm>
        <a:graphic>
          <a:graphicData uri="http://schemas.openxmlformats.org/drawingml/2006/chart">
            <c:chart xmlns:c="http://schemas.openxmlformats.org/drawingml/2006/chart" xmlns:r="http://schemas.openxmlformats.org/officeDocument/2006/relationships" r:id="rId5"/>
          </a:graphicData>
        </a:graphic>
      </p:graphicFrame>
      <p:sp>
        <p:nvSpPr>
          <p:cNvPr id="2" name="CuadroTexto 1">
            <a:extLst>
              <a:ext uri="{FF2B5EF4-FFF2-40B4-BE49-F238E27FC236}">
                <a16:creationId xmlns:a16="http://schemas.microsoft.com/office/drawing/2014/main" id="{C3239570-F908-87F0-0A41-4874CDA8ED6A}"/>
              </a:ext>
            </a:extLst>
          </p:cNvPr>
          <p:cNvSpPr txBox="1"/>
          <p:nvPr/>
        </p:nvSpPr>
        <p:spPr>
          <a:xfrm>
            <a:off x="1947109" y="391150"/>
            <a:ext cx="5249782" cy="461665"/>
          </a:xfrm>
          <a:prstGeom prst="rect">
            <a:avLst/>
          </a:prstGeom>
          <a:noFill/>
        </p:spPr>
        <p:txBody>
          <a:bodyPr wrap="square">
            <a:spAutoFit/>
          </a:bodyPr>
          <a:lstStyle/>
          <a:p>
            <a:pPr algn="ctr"/>
            <a:r>
              <a:rPr lang="es-CL" sz="2400" b="1" kern="1200" dirty="0">
                <a:solidFill>
                  <a:srgbClr val="0B4581"/>
                </a:solidFill>
                <a:latin typeface="Cambria"/>
                <a:ea typeface="+mj-ea"/>
              </a:rPr>
              <a:t>POLICLINICO </a:t>
            </a:r>
            <a:endParaRPr lang="es-CL" dirty="0"/>
          </a:p>
        </p:txBody>
      </p:sp>
      <p:pic>
        <p:nvPicPr>
          <p:cNvPr id="13" name="Google Shape;162;p21" title="o.png">
            <a:extLst>
              <a:ext uri="{FF2B5EF4-FFF2-40B4-BE49-F238E27FC236}">
                <a16:creationId xmlns:a16="http://schemas.microsoft.com/office/drawing/2014/main" id="{88ADAADC-27E5-1DAB-9836-63278F987C31}"/>
              </a:ext>
            </a:extLst>
          </p:cNvPr>
          <p:cNvPicPr preferRelativeResize="0"/>
          <p:nvPr/>
        </p:nvPicPr>
        <p:blipFill>
          <a:blip r:embed="rId6">
            <a:alphaModFix/>
          </a:blip>
          <a:stretch>
            <a:fillRect/>
          </a:stretch>
        </p:blipFill>
        <p:spPr>
          <a:xfrm>
            <a:off x="201938" y="919751"/>
            <a:ext cx="1159879" cy="1159884"/>
          </a:xfrm>
          <a:prstGeom prst="rect">
            <a:avLst/>
          </a:prstGeom>
          <a:noFill/>
          <a:ln>
            <a:noFill/>
          </a:ln>
        </p:spPr>
      </p:pic>
    </p:spTree>
    <p:extLst>
      <p:ext uri="{BB962C8B-B14F-4D97-AF65-F5344CB8AC3E}">
        <p14:creationId xmlns:p14="http://schemas.microsoft.com/office/powerpoint/2010/main" val="23142871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B8F548D1-10CA-E201-C6EE-E7DEC7B509A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0F5C0D5-B57C-C73E-AA88-3BDB583C1F98}"/>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4" name="Diagrama de flujo: proceso alternativo 3">
            <a:extLst>
              <a:ext uri="{FF2B5EF4-FFF2-40B4-BE49-F238E27FC236}">
                <a16:creationId xmlns:a16="http://schemas.microsoft.com/office/drawing/2014/main" id="{F6EA8BA4-178F-D959-7527-F5B63BE4FB2A}"/>
              </a:ext>
            </a:extLst>
          </p:cNvPr>
          <p:cNvSpPr/>
          <p:nvPr/>
        </p:nvSpPr>
        <p:spPr>
          <a:xfrm>
            <a:off x="323207" y="1046988"/>
            <a:ext cx="3848285" cy="1599230"/>
          </a:xfrm>
          <a:prstGeom prst="flowChartAlternateProcess">
            <a:avLst/>
          </a:prstGeom>
          <a:noFill/>
          <a:ln w="12700" cap="flat" cmpd="sng" algn="ctr">
            <a:solidFill>
              <a:srgbClr val="4472C4">
                <a:shade val="15000"/>
              </a:srgbClr>
            </a:solidFill>
            <a:prstDash val="solid"/>
          </a:ln>
          <a:effectLst/>
        </p:spPr>
        <p:txBody>
          <a:bodyPr rtlCol="0" anchor="ctr"/>
          <a:lstStyle/>
          <a:p>
            <a:pPr marL="0" marR="0" lvl="0" indent="0" algn="just" defTabSz="457200" eaLnBrk="1" fontAlgn="auto" latinLnBrk="0" hangingPunct="1">
              <a:lnSpc>
                <a:spcPct val="107000"/>
              </a:lnSpc>
              <a:spcBef>
                <a:spcPts val="0"/>
              </a:spcBef>
              <a:spcAft>
                <a:spcPts val="800"/>
              </a:spcAft>
              <a:buClrTx/>
              <a:buSzTx/>
              <a:buFontTx/>
              <a:buNone/>
              <a:tabLst/>
              <a:defRPr/>
            </a:pPr>
            <a:r>
              <a:rPr kumimoji="0" lang="es-CL"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Entrega de concentrador de oxígeno para pacientes ambulatorios, actualmente tenemos 5 equipos con sus respectivos cilindros de oxígeno portátiles.</a:t>
            </a:r>
          </a:p>
        </p:txBody>
      </p:sp>
      <p:sp>
        <p:nvSpPr>
          <p:cNvPr id="5" name="Flecha: a la derecha 4">
            <a:extLst>
              <a:ext uri="{FF2B5EF4-FFF2-40B4-BE49-F238E27FC236}">
                <a16:creationId xmlns:a16="http://schemas.microsoft.com/office/drawing/2014/main" id="{1D67200F-FAF1-BEFE-8B31-9EBA1609E337}"/>
              </a:ext>
            </a:extLst>
          </p:cNvPr>
          <p:cNvSpPr/>
          <p:nvPr/>
        </p:nvSpPr>
        <p:spPr>
          <a:xfrm>
            <a:off x="4376728" y="1584347"/>
            <a:ext cx="841248" cy="573558"/>
          </a:xfrm>
          <a:prstGeom prst="rightArrow">
            <a:avLst/>
          </a:prstGeom>
          <a:solidFill>
            <a:srgbClr val="E7E6E6">
              <a:lumMod val="50000"/>
            </a:srgbClr>
          </a:solidFill>
          <a:ln w="12700" cap="flat" cmpd="sng" algn="ctr">
            <a:solidFill>
              <a:srgbClr val="4472C4">
                <a:shade val="15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s-CL"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6" name="Picture 2" descr="Concentrador de oxígeno - Wikipedia, la enciclopedia libre">
            <a:extLst>
              <a:ext uri="{FF2B5EF4-FFF2-40B4-BE49-F238E27FC236}">
                <a16:creationId xmlns:a16="http://schemas.microsoft.com/office/drawing/2014/main" id="{D62C6105-C634-E20E-A387-B350C48BF5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6677" y="993311"/>
            <a:ext cx="1137814" cy="20428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Cilindro de Oxígeno Portátil con Carro de 685 Litros - Tipo E - TOPMEDIC">
            <a:extLst>
              <a:ext uri="{FF2B5EF4-FFF2-40B4-BE49-F238E27FC236}">
                <a16:creationId xmlns:a16="http://schemas.microsoft.com/office/drawing/2014/main" id="{4DD43095-FC87-FF66-93D9-C315E099CCD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008" t="3425" r="24515"/>
          <a:stretch/>
        </p:blipFill>
        <p:spPr bwMode="auto">
          <a:xfrm>
            <a:off x="7003454" y="1085557"/>
            <a:ext cx="1275309" cy="1950648"/>
          </a:xfrm>
          <a:prstGeom prst="rect">
            <a:avLst/>
          </a:prstGeom>
          <a:noFill/>
          <a:extLst>
            <a:ext uri="{909E8E84-426E-40DD-AFC4-6F175D3DCCD1}">
              <a14:hiddenFill xmlns:a14="http://schemas.microsoft.com/office/drawing/2010/main">
                <a:solidFill>
                  <a:srgbClr val="FFFFFF"/>
                </a:solidFill>
              </a14:hiddenFill>
            </a:ext>
          </a:extLst>
        </p:spPr>
      </p:pic>
      <p:sp>
        <p:nvSpPr>
          <p:cNvPr id="8" name="Diagrama de flujo: proceso alternativo 7">
            <a:extLst>
              <a:ext uri="{FF2B5EF4-FFF2-40B4-BE49-F238E27FC236}">
                <a16:creationId xmlns:a16="http://schemas.microsoft.com/office/drawing/2014/main" id="{2B23AB3F-463B-00BE-A05C-57D0100A3E56}"/>
              </a:ext>
            </a:extLst>
          </p:cNvPr>
          <p:cNvSpPr/>
          <p:nvPr/>
        </p:nvSpPr>
        <p:spPr>
          <a:xfrm>
            <a:off x="276666" y="2973359"/>
            <a:ext cx="3782716" cy="1660986"/>
          </a:xfrm>
          <a:prstGeom prst="flowChartAlternateProcess">
            <a:avLst/>
          </a:prstGeom>
          <a:noFill/>
          <a:ln w="12700" cap="flat" cmpd="sng" algn="ctr">
            <a:solidFill>
              <a:srgbClr val="4472C4">
                <a:shade val="15000"/>
              </a:srgbClr>
            </a:solidFill>
            <a:prstDash val="solid"/>
          </a:ln>
          <a:effectLst/>
        </p:spPr>
        <p:txBody>
          <a:bodyPr rtlCol="0" anchor="ctr"/>
          <a:lstStyle/>
          <a:p>
            <a:pPr lvl="0" algn="just" defTabSz="457200">
              <a:lnSpc>
                <a:spcPct val="107000"/>
              </a:lnSpc>
              <a:spcAft>
                <a:spcPts val="800"/>
              </a:spcAft>
              <a:buClrTx/>
              <a:defRPr/>
            </a:pPr>
            <a:r>
              <a:rPr lang="es-CL" kern="100" dirty="0">
                <a:solidFill>
                  <a:prstClr val="black"/>
                </a:solidFill>
                <a:latin typeface="Calibri" panose="020F0502020204030204" pitchFamily="34" charset="0"/>
                <a:ea typeface="Calibri" panose="020F0502020204030204" pitchFamily="34" charset="0"/>
                <a:cs typeface="Times New Roman" panose="02020603050405020304" pitchFamily="18" charset="0"/>
              </a:rPr>
              <a:t>S</a:t>
            </a:r>
            <a:r>
              <a:rPr kumimoji="0" lang="es-CL"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 entregan 271 bolsas de colostomía</a:t>
            </a:r>
            <a:r>
              <a:rPr lang="es-CL" kern="100" dirty="0">
                <a:solidFill>
                  <a:prstClr val="black"/>
                </a:solidFill>
                <a:latin typeface="Calibri" panose="020F0502020204030204" pitchFamily="34" charset="0"/>
                <a:ea typeface="Calibri" panose="020F0502020204030204" pitchFamily="34" charset="0"/>
                <a:cs typeface="Times New Roman" panose="02020603050405020304" pitchFamily="18" charset="0"/>
              </a:rPr>
              <a:t> más </a:t>
            </a:r>
            <a:r>
              <a:rPr kumimoji="0" lang="es-CL"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4 frascos de gelificante para ostomías y 8 cavilon. Insumos entregados por el Consejo Consultivo de Usuarios de nuestro Hospital. </a:t>
            </a:r>
          </a:p>
        </p:txBody>
      </p:sp>
      <p:sp>
        <p:nvSpPr>
          <p:cNvPr id="9" name="Flecha: a la derecha 8">
            <a:extLst>
              <a:ext uri="{FF2B5EF4-FFF2-40B4-BE49-F238E27FC236}">
                <a16:creationId xmlns:a16="http://schemas.microsoft.com/office/drawing/2014/main" id="{2671F40C-D21B-8ED0-B2D0-0C1FAF232F3D}"/>
              </a:ext>
            </a:extLst>
          </p:cNvPr>
          <p:cNvSpPr/>
          <p:nvPr/>
        </p:nvSpPr>
        <p:spPr>
          <a:xfrm>
            <a:off x="4376728" y="3744613"/>
            <a:ext cx="841248" cy="573558"/>
          </a:xfrm>
          <a:prstGeom prst="rightArrow">
            <a:avLst/>
          </a:prstGeom>
          <a:solidFill>
            <a:srgbClr val="70AD47">
              <a:lumMod val="50000"/>
            </a:srgbClr>
          </a:solidFill>
          <a:ln w="12700" cap="flat" cmpd="sng" algn="ctr">
            <a:solidFill>
              <a:srgbClr val="4472C4">
                <a:shade val="15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s-CL"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10" name="Picture 2" descr="bolsa colostomia una pieza - El Enfermo Feliz">
            <a:extLst>
              <a:ext uri="{FF2B5EF4-FFF2-40B4-BE49-F238E27FC236}">
                <a16:creationId xmlns:a16="http://schemas.microsoft.com/office/drawing/2014/main" id="{3A106F02-3131-942C-3CDE-52BFD9A636F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7976" y="3339233"/>
            <a:ext cx="1079585" cy="154995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Sachet de control del olor y gelificación para Ostomías.">
            <a:extLst>
              <a:ext uri="{FF2B5EF4-FFF2-40B4-BE49-F238E27FC236}">
                <a16:creationId xmlns:a16="http://schemas.microsoft.com/office/drawing/2014/main" id="{7B858A8E-D3CD-35FC-AD29-1142720FF3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24215" y="3306345"/>
            <a:ext cx="1450094" cy="1450094"/>
          </a:xfrm>
          <a:prstGeom prst="rect">
            <a:avLst/>
          </a:prstGeom>
          <a:noFill/>
          <a:extLst>
            <a:ext uri="{909E8E84-426E-40DD-AFC4-6F175D3DCCD1}">
              <a14:hiddenFill xmlns:a14="http://schemas.microsoft.com/office/drawing/2010/main">
                <a:solidFill>
                  <a:srgbClr val="FFFFFF"/>
                </a:solidFill>
              </a14:hiddenFill>
            </a:ext>
          </a:extLst>
        </p:spPr>
      </p:pic>
      <p:pic>
        <p:nvPicPr>
          <p:cNvPr id="12" name="Imagen 11">
            <a:extLst>
              <a:ext uri="{FF2B5EF4-FFF2-40B4-BE49-F238E27FC236}">
                <a16:creationId xmlns:a16="http://schemas.microsoft.com/office/drawing/2014/main" id="{4742B5B5-B3CE-7B73-FF41-AA41EA92972C}"/>
              </a:ext>
            </a:extLst>
          </p:cNvPr>
          <p:cNvPicPr>
            <a:picLocks noChangeAspect="1"/>
          </p:cNvPicPr>
          <p:nvPr/>
        </p:nvPicPr>
        <p:blipFill>
          <a:blip r:embed="rId9"/>
          <a:stretch>
            <a:fillRect/>
          </a:stretch>
        </p:blipFill>
        <p:spPr>
          <a:xfrm>
            <a:off x="7601742" y="3373176"/>
            <a:ext cx="1219051" cy="1197020"/>
          </a:xfrm>
          <a:prstGeom prst="rect">
            <a:avLst/>
          </a:prstGeom>
        </p:spPr>
      </p:pic>
      <p:sp>
        <p:nvSpPr>
          <p:cNvPr id="3" name="CuadroTexto 2">
            <a:extLst>
              <a:ext uri="{FF2B5EF4-FFF2-40B4-BE49-F238E27FC236}">
                <a16:creationId xmlns:a16="http://schemas.microsoft.com/office/drawing/2014/main" id="{CCDFC980-6937-F1DB-E964-CD5FB4B50A55}"/>
              </a:ext>
            </a:extLst>
          </p:cNvPr>
          <p:cNvSpPr txBox="1"/>
          <p:nvPr/>
        </p:nvSpPr>
        <p:spPr>
          <a:xfrm>
            <a:off x="1947109" y="314950"/>
            <a:ext cx="5249782"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POLICLINICO HITOS  </a:t>
            </a:r>
          </a:p>
        </p:txBody>
      </p:sp>
    </p:spTree>
    <p:extLst>
      <p:ext uri="{BB962C8B-B14F-4D97-AF65-F5344CB8AC3E}">
        <p14:creationId xmlns:p14="http://schemas.microsoft.com/office/powerpoint/2010/main" val="39075246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B2E18215-4EA1-9200-0F82-2A7F01B6A237}"/>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E8A3BDBD-DF17-67F7-FE8E-37639DF4F1FF}"/>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2" name="Título 1">
            <a:extLst>
              <a:ext uri="{FF2B5EF4-FFF2-40B4-BE49-F238E27FC236}">
                <a16:creationId xmlns:a16="http://schemas.microsoft.com/office/drawing/2014/main" id="{1A58F9A4-03A2-0646-5814-95E0CA10FB64}"/>
              </a:ext>
            </a:extLst>
          </p:cNvPr>
          <p:cNvSpPr txBox="1">
            <a:spLocks/>
          </p:cNvSpPr>
          <p:nvPr/>
        </p:nvSpPr>
        <p:spPr>
          <a:xfrm>
            <a:off x="2098964" y="167449"/>
            <a:ext cx="5525836" cy="95573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s-ES" sz="2000" b="1" i="0" u="none" strike="noStrike" kern="1200" cap="none" spc="0" normalizeH="0" baseline="0" noProof="0" dirty="0">
                <a:ln>
                  <a:noFill/>
                </a:ln>
                <a:solidFill>
                  <a:srgbClr val="4F81BD"/>
                </a:solidFill>
                <a:effectLst/>
                <a:uLnTx/>
                <a:uFillTx/>
                <a:latin typeface="Corbel" panose="020B0503020204020204"/>
                <a:ea typeface="+mj-ea"/>
                <a:cs typeface="+mj-cs"/>
              </a:rPr>
              <a:t>NORMA TÉCNICA PROGRAMA DE CONTROL Y     </a:t>
            </a:r>
          </a:p>
          <a:p>
            <a:pPr marL="0" marR="0" lvl="0" indent="0" algn="l" defTabSz="914400" rtl="0" eaLnBrk="1" fontAlgn="auto" latinLnBrk="0" hangingPunct="1">
              <a:lnSpc>
                <a:spcPct val="90000"/>
              </a:lnSpc>
              <a:spcBef>
                <a:spcPct val="0"/>
              </a:spcBef>
              <a:spcAft>
                <a:spcPts val="0"/>
              </a:spcAft>
              <a:buClrTx/>
              <a:buSzTx/>
              <a:buFontTx/>
              <a:buNone/>
              <a:tabLst/>
              <a:defRPr/>
            </a:pPr>
            <a:r>
              <a:rPr lang="es-ES" sz="2000" b="1" dirty="0">
                <a:solidFill>
                  <a:srgbClr val="4F81BD"/>
                </a:solidFill>
                <a:latin typeface="Corbel" panose="020B0503020204020204"/>
              </a:rPr>
              <a:t>              </a:t>
            </a:r>
            <a:r>
              <a:rPr kumimoji="0" lang="es-ES" sz="2000" b="1" i="0" u="none" strike="noStrike" kern="1200" cap="none" spc="0" normalizeH="0" baseline="0" noProof="0" dirty="0">
                <a:ln>
                  <a:noFill/>
                </a:ln>
                <a:solidFill>
                  <a:srgbClr val="4F81BD"/>
                </a:solidFill>
                <a:effectLst/>
                <a:uLnTx/>
                <a:uFillTx/>
                <a:latin typeface="Corbel" panose="020B0503020204020204"/>
                <a:ea typeface="+mj-ea"/>
                <a:cs typeface="+mj-cs"/>
              </a:rPr>
              <a:t>ELIMINACIÓN DE TUBERCULOSIS </a:t>
            </a:r>
          </a:p>
        </p:txBody>
      </p:sp>
      <p:sp>
        <p:nvSpPr>
          <p:cNvPr id="5" name="CuadroTexto 4">
            <a:extLst>
              <a:ext uri="{FF2B5EF4-FFF2-40B4-BE49-F238E27FC236}">
                <a16:creationId xmlns:a16="http://schemas.microsoft.com/office/drawing/2014/main" id="{6D61428E-73CF-17C8-27A8-49FABB57CA4A}"/>
              </a:ext>
            </a:extLst>
          </p:cNvPr>
          <p:cNvSpPr txBox="1"/>
          <p:nvPr/>
        </p:nvSpPr>
        <p:spPr>
          <a:xfrm>
            <a:off x="240902" y="1123180"/>
            <a:ext cx="4600198" cy="1569660"/>
          </a:xfrm>
          <a:prstGeom prst="rect">
            <a:avLst/>
          </a:prstGeom>
          <a:noFill/>
        </p:spPr>
        <p:txBody>
          <a:bodyPr wrap="square" rtlCol="0">
            <a:spAutoFit/>
          </a:bodyPr>
          <a:lstStyle/>
          <a:p>
            <a:pPr algn="just" defTabSz="457200">
              <a:buClrTx/>
              <a:buFontTx/>
              <a:buNone/>
            </a:pPr>
            <a:r>
              <a:rPr lang="es-ES" sz="1600" kern="1200" dirty="0">
                <a:solidFill>
                  <a:prstClr val="black"/>
                </a:solidFill>
                <a:latin typeface="Corbel" panose="020B0503020204020204"/>
                <a:ea typeface="+mn-ea"/>
                <a:cs typeface="+mn-cs"/>
              </a:rPr>
              <a:t>Desde el 2022, se encuentra actualiza  ``Norma Técnica para el control y la eliminación de la Tuberculosis´´, dicho documento aun se mantiene vigente, y por el cual, nuestro establecimiento se adhiriere para su orientación por parte del equipo multidisciplinario. </a:t>
            </a:r>
          </a:p>
        </p:txBody>
      </p:sp>
      <p:pic>
        <p:nvPicPr>
          <p:cNvPr id="3" name="Imagen 2">
            <a:extLst>
              <a:ext uri="{FF2B5EF4-FFF2-40B4-BE49-F238E27FC236}">
                <a16:creationId xmlns:a16="http://schemas.microsoft.com/office/drawing/2014/main" id="{30C5615E-953E-584B-E5DD-C5B2D4C68035}"/>
              </a:ext>
            </a:extLst>
          </p:cNvPr>
          <p:cNvPicPr>
            <a:picLocks noChangeAspect="1"/>
          </p:cNvPicPr>
          <p:nvPr/>
        </p:nvPicPr>
        <p:blipFill>
          <a:blip r:embed="rId5"/>
          <a:stretch>
            <a:fillRect/>
          </a:stretch>
        </p:blipFill>
        <p:spPr>
          <a:xfrm>
            <a:off x="75740" y="3103418"/>
            <a:ext cx="2023224" cy="1093828"/>
          </a:xfrm>
          <a:prstGeom prst="rect">
            <a:avLst/>
          </a:prstGeom>
        </p:spPr>
      </p:pic>
      <p:pic>
        <p:nvPicPr>
          <p:cNvPr id="6" name="Imagen 5">
            <a:extLst>
              <a:ext uri="{FF2B5EF4-FFF2-40B4-BE49-F238E27FC236}">
                <a16:creationId xmlns:a16="http://schemas.microsoft.com/office/drawing/2014/main" id="{77049F6E-467A-699F-AB2F-B61001278F04}"/>
              </a:ext>
            </a:extLst>
          </p:cNvPr>
          <p:cNvPicPr>
            <a:picLocks noChangeAspect="1"/>
          </p:cNvPicPr>
          <p:nvPr/>
        </p:nvPicPr>
        <p:blipFill>
          <a:blip r:embed="rId6"/>
          <a:stretch>
            <a:fillRect/>
          </a:stretch>
        </p:blipFill>
        <p:spPr>
          <a:xfrm>
            <a:off x="2246234" y="3103417"/>
            <a:ext cx="2254712" cy="1093829"/>
          </a:xfrm>
          <a:prstGeom prst="rect">
            <a:avLst/>
          </a:prstGeom>
        </p:spPr>
      </p:pic>
      <p:pic>
        <p:nvPicPr>
          <p:cNvPr id="7" name="Imagen 6">
            <a:extLst>
              <a:ext uri="{FF2B5EF4-FFF2-40B4-BE49-F238E27FC236}">
                <a16:creationId xmlns:a16="http://schemas.microsoft.com/office/drawing/2014/main" id="{E12DF62E-7CFC-D859-2232-F45D48A68F5C}"/>
              </a:ext>
            </a:extLst>
          </p:cNvPr>
          <p:cNvPicPr>
            <a:picLocks noChangeAspect="1"/>
          </p:cNvPicPr>
          <p:nvPr/>
        </p:nvPicPr>
        <p:blipFill>
          <a:blip r:embed="rId7"/>
          <a:stretch>
            <a:fillRect/>
          </a:stretch>
        </p:blipFill>
        <p:spPr>
          <a:xfrm>
            <a:off x="5164819" y="1522643"/>
            <a:ext cx="3566469" cy="2127688"/>
          </a:xfrm>
          <a:prstGeom prst="rect">
            <a:avLst/>
          </a:prstGeom>
        </p:spPr>
      </p:pic>
      <p:sp>
        <p:nvSpPr>
          <p:cNvPr id="8" name="CuadroTexto 7">
            <a:extLst>
              <a:ext uri="{FF2B5EF4-FFF2-40B4-BE49-F238E27FC236}">
                <a16:creationId xmlns:a16="http://schemas.microsoft.com/office/drawing/2014/main" id="{4C6E0FCC-51F6-F916-4B20-5A3ED368132D}"/>
              </a:ext>
            </a:extLst>
          </p:cNvPr>
          <p:cNvSpPr txBox="1"/>
          <p:nvPr/>
        </p:nvSpPr>
        <p:spPr>
          <a:xfrm>
            <a:off x="5811982" y="1226127"/>
            <a:ext cx="2514600" cy="307777"/>
          </a:xfrm>
          <a:prstGeom prst="rect">
            <a:avLst/>
          </a:prstGeom>
          <a:noFill/>
        </p:spPr>
        <p:txBody>
          <a:bodyPr wrap="square" rtlCol="0">
            <a:spAutoFit/>
          </a:bodyPr>
          <a:lstStyle/>
          <a:p>
            <a:r>
              <a:rPr lang="es-ES" dirty="0"/>
              <a:t>Hospitalizaciones por TBC</a:t>
            </a:r>
            <a:endParaRPr lang="es-CL" dirty="0"/>
          </a:p>
        </p:txBody>
      </p:sp>
    </p:spTree>
    <p:extLst>
      <p:ext uri="{BB962C8B-B14F-4D97-AF65-F5344CB8AC3E}">
        <p14:creationId xmlns:p14="http://schemas.microsoft.com/office/powerpoint/2010/main" val="40137599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blipFill>
          <a:blip r:embed="rId5">
            <a:alphaModFix/>
          </a:blip>
          <a:stretch>
            <a:fillRect/>
          </a:stretch>
        </a:blipFill>
        <a:effectLst/>
      </p:bgPr>
    </p:bg>
    <p:spTree>
      <p:nvGrpSpPr>
        <p:cNvPr id="1" name="Shape 63">
          <a:extLst>
            <a:ext uri="{FF2B5EF4-FFF2-40B4-BE49-F238E27FC236}">
              <a16:creationId xmlns:a16="http://schemas.microsoft.com/office/drawing/2014/main" id="{2391DA01-1964-BCE9-4D7F-B8C73B5BC3BF}"/>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F1AFD339-CF66-4CE5-87A6-2F885DA62A24}"/>
              </a:ext>
            </a:extLst>
          </p:cNvPr>
          <p:cNvPicPr preferRelativeResize="0"/>
          <p:nvPr/>
        </p:nvPicPr>
        <p:blipFill>
          <a:blip r:embed="rId6">
            <a:alphaModFix/>
          </a:blip>
          <a:stretch>
            <a:fillRect/>
          </a:stretch>
        </p:blipFill>
        <p:spPr>
          <a:xfrm>
            <a:off x="160570" y="280274"/>
            <a:ext cx="1511398" cy="450175"/>
          </a:xfrm>
          <a:prstGeom prst="rect">
            <a:avLst/>
          </a:prstGeom>
          <a:noFill/>
          <a:ln>
            <a:noFill/>
          </a:ln>
        </p:spPr>
      </p:pic>
      <p:sp>
        <p:nvSpPr>
          <p:cNvPr id="5" name="CuadroTexto 4">
            <a:extLst>
              <a:ext uri="{FF2B5EF4-FFF2-40B4-BE49-F238E27FC236}">
                <a16:creationId xmlns:a16="http://schemas.microsoft.com/office/drawing/2014/main" id="{17479E80-53EA-9CBD-544C-C2DE6679A0EA}"/>
              </a:ext>
            </a:extLst>
          </p:cNvPr>
          <p:cNvSpPr txBox="1"/>
          <p:nvPr/>
        </p:nvSpPr>
        <p:spPr>
          <a:xfrm>
            <a:off x="2286000" y="196817"/>
            <a:ext cx="4572000" cy="369332"/>
          </a:xfrm>
          <a:prstGeom prst="rect">
            <a:avLst/>
          </a:prstGeom>
          <a:noFill/>
        </p:spPr>
        <p:txBody>
          <a:bodyPr wrap="square">
            <a:spAutoFit/>
          </a:bodyPr>
          <a:lstStyle/>
          <a:p>
            <a:pPr algn="ctr"/>
            <a:r>
              <a:rPr lang="es-CL" sz="1800" b="1" dirty="0">
                <a:solidFill>
                  <a:srgbClr val="0070C0"/>
                </a:solidFill>
                <a:latin typeface="Open Sans Bold"/>
                <a:ea typeface="Open Sans Bold"/>
                <a:cs typeface="Open Sans Bold"/>
              </a:rPr>
              <a:t>CALIDAD DE VIDA Y BIENESTAR  </a:t>
            </a:r>
          </a:p>
        </p:txBody>
      </p:sp>
      <p:pic>
        <p:nvPicPr>
          <p:cNvPr id="3" name="COMITÉS DE RIESGOS PSICOSOCIALES Y MEJORA 2024">
            <a:hlinkClick r:id="" action="ppaction://media"/>
            <a:extLst>
              <a:ext uri="{FF2B5EF4-FFF2-40B4-BE49-F238E27FC236}">
                <a16:creationId xmlns:a16="http://schemas.microsoft.com/office/drawing/2014/main" id="{B6259299-DEFD-25DD-510C-EA7D9DC9F89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163782" y="739054"/>
            <a:ext cx="6906491" cy="3884901"/>
          </a:xfrm>
          <a:prstGeom prst="rect">
            <a:avLst/>
          </a:prstGeom>
        </p:spPr>
      </p:pic>
    </p:spTree>
    <p:extLst>
      <p:ext uri="{BB962C8B-B14F-4D97-AF65-F5344CB8AC3E}">
        <p14:creationId xmlns:p14="http://schemas.microsoft.com/office/powerpoint/2010/main" val="4283511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0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5152">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p:cNvGrpSpPr/>
        <p:nvPr/>
      </p:nvGrpSpPr>
      <p:grpSpPr>
        <a:xfrm>
          <a:off x="0" y="0"/>
          <a:ext cx="0" cy="0"/>
          <a:chOff x="0" y="0"/>
          <a:chExt cx="0" cy="0"/>
        </a:xfrm>
      </p:grpSpPr>
      <p:pic>
        <p:nvPicPr>
          <p:cNvPr id="68" name="Google Shape;68;p15" title="logo-1.png"/>
          <p:cNvPicPr preferRelativeResize="0"/>
          <p:nvPr/>
        </p:nvPicPr>
        <p:blipFill>
          <a:blip r:embed="rId4">
            <a:alphaModFix/>
          </a:blip>
          <a:stretch>
            <a:fillRect/>
          </a:stretch>
        </p:blipFill>
        <p:spPr>
          <a:xfrm>
            <a:off x="160570" y="280274"/>
            <a:ext cx="1511398" cy="450175"/>
          </a:xfrm>
          <a:prstGeom prst="rect">
            <a:avLst/>
          </a:prstGeom>
          <a:noFill/>
          <a:ln>
            <a:noFill/>
          </a:ln>
        </p:spPr>
      </p:pic>
      <p:sp>
        <p:nvSpPr>
          <p:cNvPr id="3" name="CuadroTexto 2">
            <a:extLst>
              <a:ext uri="{FF2B5EF4-FFF2-40B4-BE49-F238E27FC236}">
                <a16:creationId xmlns:a16="http://schemas.microsoft.com/office/drawing/2014/main" id="{E2BA528D-15A8-BAFA-E150-EBE713D06FFF}"/>
              </a:ext>
            </a:extLst>
          </p:cNvPr>
          <p:cNvSpPr txBox="1"/>
          <p:nvPr/>
        </p:nvSpPr>
        <p:spPr>
          <a:xfrm>
            <a:off x="3803073" y="505361"/>
            <a:ext cx="2369128" cy="400110"/>
          </a:xfrm>
          <a:prstGeom prst="rect">
            <a:avLst/>
          </a:prstGeom>
          <a:noFill/>
        </p:spPr>
        <p:txBody>
          <a:bodyPr wrap="square" rtlCol="0">
            <a:spAutoFit/>
          </a:bodyPr>
          <a:lstStyle/>
          <a:p>
            <a:r>
              <a:rPr lang="es-ES" sz="2000" b="1" kern="1200" dirty="0">
                <a:solidFill>
                  <a:srgbClr val="4F81BD"/>
                </a:solidFill>
                <a:latin typeface="Corbel" panose="020B0503020204020204"/>
                <a:ea typeface="+mj-ea"/>
                <a:cs typeface="+mj-cs"/>
              </a:rPr>
              <a:t>DESAFIOS</a:t>
            </a:r>
            <a:endParaRPr lang="es-CL" sz="2000" b="1" kern="1200" dirty="0">
              <a:solidFill>
                <a:srgbClr val="4F81BD"/>
              </a:solidFill>
              <a:latin typeface="Corbel" panose="020B0503020204020204"/>
              <a:ea typeface="+mj-ea"/>
              <a:cs typeface="+mj-cs"/>
            </a:endParaRPr>
          </a:p>
        </p:txBody>
      </p:sp>
      <p:pic>
        <p:nvPicPr>
          <p:cNvPr id="4" name="Imagen 3">
            <a:extLst>
              <a:ext uri="{FF2B5EF4-FFF2-40B4-BE49-F238E27FC236}">
                <a16:creationId xmlns:a16="http://schemas.microsoft.com/office/drawing/2014/main" id="{D07683A1-9C96-B877-B496-B8CE0942D082}"/>
              </a:ext>
            </a:extLst>
          </p:cNvPr>
          <p:cNvPicPr>
            <a:picLocks noChangeAspect="1"/>
          </p:cNvPicPr>
          <p:nvPr/>
        </p:nvPicPr>
        <p:blipFill>
          <a:blip r:embed="rId5"/>
          <a:stretch>
            <a:fillRect/>
          </a:stretch>
        </p:blipFill>
        <p:spPr>
          <a:xfrm>
            <a:off x="2275362" y="821920"/>
            <a:ext cx="4067530" cy="1873740"/>
          </a:xfrm>
          <a:prstGeom prst="rect">
            <a:avLst/>
          </a:prstGeom>
        </p:spPr>
      </p:pic>
      <p:pic>
        <p:nvPicPr>
          <p:cNvPr id="2" name="Imagen 1">
            <a:extLst>
              <a:ext uri="{FF2B5EF4-FFF2-40B4-BE49-F238E27FC236}">
                <a16:creationId xmlns:a16="http://schemas.microsoft.com/office/drawing/2014/main" id="{4C2E9562-2016-9A2A-1A15-94C9BB29842D}"/>
              </a:ext>
            </a:extLst>
          </p:cNvPr>
          <p:cNvPicPr>
            <a:picLocks noChangeAspect="1"/>
          </p:cNvPicPr>
          <p:nvPr/>
        </p:nvPicPr>
        <p:blipFill>
          <a:blip r:embed="rId6"/>
          <a:stretch>
            <a:fillRect/>
          </a:stretch>
        </p:blipFill>
        <p:spPr>
          <a:xfrm>
            <a:off x="570534" y="2165053"/>
            <a:ext cx="2202867" cy="2822864"/>
          </a:xfrm>
          <a:prstGeom prst="rect">
            <a:avLst/>
          </a:prstGeom>
        </p:spPr>
      </p:pic>
      <p:pic>
        <p:nvPicPr>
          <p:cNvPr id="5" name="Imagen 4">
            <a:extLst>
              <a:ext uri="{FF2B5EF4-FFF2-40B4-BE49-F238E27FC236}">
                <a16:creationId xmlns:a16="http://schemas.microsoft.com/office/drawing/2014/main" id="{EF342F14-48EF-8429-6632-225D38301865}"/>
              </a:ext>
            </a:extLst>
          </p:cNvPr>
          <p:cNvPicPr>
            <a:picLocks noChangeAspect="1"/>
          </p:cNvPicPr>
          <p:nvPr/>
        </p:nvPicPr>
        <p:blipFill>
          <a:blip r:embed="rId7"/>
          <a:stretch>
            <a:fillRect/>
          </a:stretch>
        </p:blipFill>
        <p:spPr>
          <a:xfrm>
            <a:off x="5961359" y="2166905"/>
            <a:ext cx="2266372" cy="2821012"/>
          </a:xfrm>
          <a:prstGeom prst="rect">
            <a:avLst/>
          </a:prstGeom>
        </p:spPr>
      </p:pic>
      <p:pic>
        <p:nvPicPr>
          <p:cNvPr id="6" name="Imagen 5">
            <a:extLst>
              <a:ext uri="{FF2B5EF4-FFF2-40B4-BE49-F238E27FC236}">
                <a16:creationId xmlns:a16="http://schemas.microsoft.com/office/drawing/2014/main" id="{03D1E5D7-B1C1-F336-C57A-06E514332CB1}"/>
              </a:ext>
            </a:extLst>
          </p:cNvPr>
          <p:cNvPicPr>
            <a:picLocks noChangeAspect="1"/>
          </p:cNvPicPr>
          <p:nvPr/>
        </p:nvPicPr>
        <p:blipFill>
          <a:blip r:embed="rId8"/>
          <a:stretch>
            <a:fillRect/>
          </a:stretch>
        </p:blipFill>
        <p:spPr>
          <a:xfrm>
            <a:off x="3223277" y="2816217"/>
            <a:ext cx="2171700" cy="2171700"/>
          </a:xfrm>
          <a:prstGeom prst="rect">
            <a:avLst/>
          </a:prstGeo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C0D7A15-1304-7CEE-236E-CA3C837B77D9}"/>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5FF215C0-405E-F272-5E14-46B38C7A623B}"/>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3" name="Imagen 2">
            <a:extLst>
              <a:ext uri="{FF2B5EF4-FFF2-40B4-BE49-F238E27FC236}">
                <a16:creationId xmlns:a16="http://schemas.microsoft.com/office/drawing/2014/main" id="{D10790C2-EA4D-D73A-62F1-31581B39765F}"/>
              </a:ext>
            </a:extLst>
          </p:cNvPr>
          <p:cNvPicPr>
            <a:picLocks noChangeAspect="1"/>
          </p:cNvPicPr>
          <p:nvPr/>
        </p:nvPicPr>
        <p:blipFill>
          <a:blip r:embed="rId5"/>
          <a:srcRect l="2204" t="16970" r="-2204" b="10909"/>
          <a:stretch>
            <a:fillRect/>
          </a:stretch>
        </p:blipFill>
        <p:spPr>
          <a:xfrm>
            <a:off x="394856" y="920732"/>
            <a:ext cx="1621184" cy="2078610"/>
          </a:xfrm>
          <a:prstGeom prst="rect">
            <a:avLst/>
          </a:prstGeom>
        </p:spPr>
      </p:pic>
      <p:pic>
        <p:nvPicPr>
          <p:cNvPr id="4" name="Imagen 3">
            <a:extLst>
              <a:ext uri="{FF2B5EF4-FFF2-40B4-BE49-F238E27FC236}">
                <a16:creationId xmlns:a16="http://schemas.microsoft.com/office/drawing/2014/main" id="{9D251970-585F-61B8-E4D8-4501B1C12D58}"/>
              </a:ext>
            </a:extLst>
          </p:cNvPr>
          <p:cNvPicPr>
            <a:picLocks noChangeAspect="1"/>
          </p:cNvPicPr>
          <p:nvPr/>
        </p:nvPicPr>
        <p:blipFill>
          <a:blip r:embed="rId6"/>
          <a:srcRect t="27205" b="23502"/>
          <a:stretch>
            <a:fillRect/>
          </a:stretch>
        </p:blipFill>
        <p:spPr>
          <a:xfrm>
            <a:off x="2268209" y="947046"/>
            <a:ext cx="2231335" cy="1461649"/>
          </a:xfrm>
          <a:prstGeom prst="rect">
            <a:avLst/>
          </a:prstGeom>
        </p:spPr>
      </p:pic>
      <p:pic>
        <p:nvPicPr>
          <p:cNvPr id="5" name="Imagen 4">
            <a:extLst>
              <a:ext uri="{FF2B5EF4-FFF2-40B4-BE49-F238E27FC236}">
                <a16:creationId xmlns:a16="http://schemas.microsoft.com/office/drawing/2014/main" id="{579C94B4-D7DD-7446-1B4D-15B136C4DFAE}"/>
              </a:ext>
            </a:extLst>
          </p:cNvPr>
          <p:cNvPicPr>
            <a:picLocks noChangeAspect="1"/>
          </p:cNvPicPr>
          <p:nvPr/>
        </p:nvPicPr>
        <p:blipFill>
          <a:blip r:embed="rId7"/>
          <a:srcRect l="9895" t="20707" b="36330"/>
          <a:stretch>
            <a:fillRect/>
          </a:stretch>
        </p:blipFill>
        <p:spPr>
          <a:xfrm>
            <a:off x="4815857" y="1117481"/>
            <a:ext cx="1940032" cy="2055622"/>
          </a:xfrm>
          <a:prstGeom prst="rect">
            <a:avLst/>
          </a:prstGeom>
        </p:spPr>
      </p:pic>
      <p:pic>
        <p:nvPicPr>
          <p:cNvPr id="6" name="Imagen 5">
            <a:extLst>
              <a:ext uri="{FF2B5EF4-FFF2-40B4-BE49-F238E27FC236}">
                <a16:creationId xmlns:a16="http://schemas.microsoft.com/office/drawing/2014/main" id="{9FBF311D-9F0E-0751-06F9-D8B9C98EB04E}"/>
              </a:ext>
            </a:extLst>
          </p:cNvPr>
          <p:cNvPicPr>
            <a:picLocks noChangeAspect="1"/>
          </p:cNvPicPr>
          <p:nvPr/>
        </p:nvPicPr>
        <p:blipFill>
          <a:blip r:embed="rId8"/>
          <a:srcRect t="24512" b="27138"/>
          <a:stretch>
            <a:fillRect/>
          </a:stretch>
        </p:blipFill>
        <p:spPr>
          <a:xfrm>
            <a:off x="160571" y="3465629"/>
            <a:ext cx="3547672" cy="1286479"/>
          </a:xfrm>
          <a:prstGeom prst="rect">
            <a:avLst/>
          </a:prstGeom>
        </p:spPr>
      </p:pic>
      <p:pic>
        <p:nvPicPr>
          <p:cNvPr id="7" name="Imagen 6">
            <a:extLst>
              <a:ext uri="{FF2B5EF4-FFF2-40B4-BE49-F238E27FC236}">
                <a16:creationId xmlns:a16="http://schemas.microsoft.com/office/drawing/2014/main" id="{4727B52A-CFEF-D04E-C8A5-8802D70B8AEE}"/>
              </a:ext>
            </a:extLst>
          </p:cNvPr>
          <p:cNvPicPr>
            <a:picLocks noChangeAspect="1"/>
          </p:cNvPicPr>
          <p:nvPr/>
        </p:nvPicPr>
        <p:blipFill>
          <a:blip r:embed="rId9"/>
          <a:srcRect l="39460" t="18838" b="24879"/>
          <a:stretch>
            <a:fillRect/>
          </a:stretch>
        </p:blipFill>
        <p:spPr>
          <a:xfrm>
            <a:off x="4035884" y="3345873"/>
            <a:ext cx="2265275" cy="1584767"/>
          </a:xfrm>
          <a:prstGeom prst="rect">
            <a:avLst/>
          </a:prstGeom>
        </p:spPr>
      </p:pic>
      <p:pic>
        <p:nvPicPr>
          <p:cNvPr id="8" name="Imagen 7">
            <a:extLst>
              <a:ext uri="{FF2B5EF4-FFF2-40B4-BE49-F238E27FC236}">
                <a16:creationId xmlns:a16="http://schemas.microsoft.com/office/drawing/2014/main" id="{1D083219-4A3D-B5C8-7DF0-5AEE05BD978D}"/>
              </a:ext>
            </a:extLst>
          </p:cNvPr>
          <p:cNvPicPr>
            <a:picLocks noChangeAspect="1"/>
          </p:cNvPicPr>
          <p:nvPr/>
        </p:nvPicPr>
        <p:blipFill>
          <a:blip r:embed="rId10"/>
          <a:srcRect l="368" t="27713" r="-368"/>
          <a:stretch>
            <a:fillRect/>
          </a:stretch>
        </p:blipFill>
        <p:spPr>
          <a:xfrm>
            <a:off x="6827261" y="3173103"/>
            <a:ext cx="1854120" cy="1787022"/>
          </a:xfrm>
          <a:prstGeom prst="rect">
            <a:avLst/>
          </a:prstGeom>
        </p:spPr>
      </p:pic>
      <p:pic>
        <p:nvPicPr>
          <p:cNvPr id="9" name="Imagen 8">
            <a:extLst>
              <a:ext uri="{FF2B5EF4-FFF2-40B4-BE49-F238E27FC236}">
                <a16:creationId xmlns:a16="http://schemas.microsoft.com/office/drawing/2014/main" id="{A4D2277E-93E1-E0C1-DEB7-812ADB06699E}"/>
              </a:ext>
            </a:extLst>
          </p:cNvPr>
          <p:cNvPicPr>
            <a:picLocks noChangeAspect="1"/>
          </p:cNvPicPr>
          <p:nvPr/>
        </p:nvPicPr>
        <p:blipFill>
          <a:blip r:embed="rId11"/>
          <a:srcRect l="16982" t="37172" b="37707"/>
          <a:stretch>
            <a:fillRect/>
          </a:stretch>
        </p:blipFill>
        <p:spPr>
          <a:xfrm>
            <a:off x="7015232" y="72719"/>
            <a:ext cx="1968198" cy="1292091"/>
          </a:xfrm>
          <a:prstGeom prst="rect">
            <a:avLst/>
          </a:prstGeom>
        </p:spPr>
      </p:pic>
      <p:pic>
        <p:nvPicPr>
          <p:cNvPr id="10" name="Imagen 9">
            <a:extLst>
              <a:ext uri="{FF2B5EF4-FFF2-40B4-BE49-F238E27FC236}">
                <a16:creationId xmlns:a16="http://schemas.microsoft.com/office/drawing/2014/main" id="{AB477727-9D59-C196-129F-E794A757DAA2}"/>
              </a:ext>
            </a:extLst>
          </p:cNvPr>
          <p:cNvPicPr>
            <a:picLocks noChangeAspect="1"/>
          </p:cNvPicPr>
          <p:nvPr/>
        </p:nvPicPr>
        <p:blipFill>
          <a:blip r:embed="rId12"/>
          <a:srcRect l="9596" t="29226" r="6767" b="6530"/>
          <a:stretch>
            <a:fillRect/>
          </a:stretch>
        </p:blipFill>
        <p:spPr>
          <a:xfrm>
            <a:off x="7015232" y="1762990"/>
            <a:ext cx="2095032" cy="1206960"/>
          </a:xfrm>
          <a:prstGeom prst="rect">
            <a:avLst/>
          </a:prstGeom>
        </p:spPr>
      </p:pic>
    </p:spTree>
    <p:extLst>
      <p:ext uri="{BB962C8B-B14F-4D97-AF65-F5344CB8AC3E}">
        <p14:creationId xmlns:p14="http://schemas.microsoft.com/office/powerpoint/2010/main" val="38508597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8E750153-656F-17CF-2BAD-B988DB96FB18}"/>
            </a:ext>
          </a:extLst>
        </p:cNvPr>
        <p:cNvGrpSpPr/>
        <p:nvPr/>
      </p:nvGrpSpPr>
      <p:grpSpPr>
        <a:xfrm>
          <a:off x="0" y="0"/>
          <a:ext cx="0" cy="0"/>
          <a:chOff x="0" y="0"/>
          <a:chExt cx="0" cy="0"/>
        </a:xfrm>
      </p:grpSpPr>
      <p:pic>
        <p:nvPicPr>
          <p:cNvPr id="68" name="Google Shape;68;p15" title="logo-1.png">
            <a:extLst>
              <a:ext uri="{FF2B5EF4-FFF2-40B4-BE49-F238E27FC236}">
                <a16:creationId xmlns:a16="http://schemas.microsoft.com/office/drawing/2014/main" id="{78C5F474-972E-F553-4560-AF0F98C4BF7C}"/>
              </a:ext>
            </a:extLst>
          </p:cNvPr>
          <p:cNvPicPr preferRelativeResize="0"/>
          <p:nvPr/>
        </p:nvPicPr>
        <p:blipFill>
          <a:blip r:embed="rId4">
            <a:alphaModFix/>
          </a:blip>
          <a:stretch>
            <a:fillRect/>
          </a:stretch>
        </p:blipFill>
        <p:spPr>
          <a:xfrm>
            <a:off x="160570" y="280274"/>
            <a:ext cx="1511398" cy="450175"/>
          </a:xfrm>
          <a:prstGeom prst="rect">
            <a:avLst/>
          </a:prstGeom>
          <a:noFill/>
          <a:ln>
            <a:noFill/>
          </a:ln>
        </p:spPr>
      </p:pic>
      <p:pic>
        <p:nvPicPr>
          <p:cNvPr id="2" name="Imagen 1">
            <a:extLst>
              <a:ext uri="{FF2B5EF4-FFF2-40B4-BE49-F238E27FC236}">
                <a16:creationId xmlns:a16="http://schemas.microsoft.com/office/drawing/2014/main" id="{F8DD32E7-8225-D4CB-F26E-D16FBD58B054}"/>
              </a:ext>
            </a:extLst>
          </p:cNvPr>
          <p:cNvPicPr>
            <a:picLocks noChangeAspect="1"/>
          </p:cNvPicPr>
          <p:nvPr/>
        </p:nvPicPr>
        <p:blipFill>
          <a:blip r:embed="rId5"/>
          <a:srcRect t="18532" b="20606"/>
          <a:stretch>
            <a:fillRect/>
          </a:stretch>
        </p:blipFill>
        <p:spPr>
          <a:xfrm>
            <a:off x="1304204" y="1711037"/>
            <a:ext cx="6535591" cy="2992581"/>
          </a:xfrm>
          <a:prstGeom prst="rect">
            <a:avLst/>
          </a:prstGeom>
        </p:spPr>
      </p:pic>
      <p:sp>
        <p:nvSpPr>
          <p:cNvPr id="5" name="CuadroTexto 4">
            <a:extLst>
              <a:ext uri="{FF2B5EF4-FFF2-40B4-BE49-F238E27FC236}">
                <a16:creationId xmlns:a16="http://schemas.microsoft.com/office/drawing/2014/main" id="{B9028295-B266-AAED-70B2-3D425FF82F6A}"/>
              </a:ext>
            </a:extLst>
          </p:cNvPr>
          <p:cNvSpPr txBox="1"/>
          <p:nvPr/>
        </p:nvSpPr>
        <p:spPr>
          <a:xfrm>
            <a:off x="3290455" y="730449"/>
            <a:ext cx="2673927" cy="707886"/>
          </a:xfrm>
          <a:prstGeom prst="rect">
            <a:avLst/>
          </a:prstGeom>
          <a:noFill/>
        </p:spPr>
        <p:txBody>
          <a:bodyPr wrap="square" rtlCol="0">
            <a:spAutoFit/>
          </a:bodyPr>
          <a:lstStyle/>
          <a:p>
            <a:r>
              <a:rPr lang="es-ES" sz="4000" b="1" kern="1200" dirty="0">
                <a:solidFill>
                  <a:srgbClr val="4F81BD"/>
                </a:solidFill>
                <a:latin typeface="Corbel" panose="020B0503020204020204"/>
                <a:ea typeface="+mj-ea"/>
                <a:cs typeface="+mj-cs"/>
              </a:rPr>
              <a:t>GRACIAS</a:t>
            </a:r>
            <a:endParaRPr lang="es-CL" sz="4000" b="1" kern="1200" dirty="0">
              <a:solidFill>
                <a:srgbClr val="4F81BD"/>
              </a:solidFill>
              <a:latin typeface="Corbel" panose="020B0503020204020204"/>
              <a:ea typeface="+mj-ea"/>
              <a:cs typeface="+mj-cs"/>
            </a:endParaRPr>
          </a:p>
        </p:txBody>
      </p:sp>
    </p:spTree>
    <p:extLst>
      <p:ext uri="{BB962C8B-B14F-4D97-AF65-F5344CB8AC3E}">
        <p14:creationId xmlns:p14="http://schemas.microsoft.com/office/powerpoint/2010/main" val="39474690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3"/>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12291</TotalTime>
  <Words>1989</Words>
  <Application>Microsoft Office PowerPoint</Application>
  <PresentationFormat>Presentación en pantalla (16:9)</PresentationFormat>
  <Paragraphs>306</Paragraphs>
  <Slides>71</Slides>
  <Notes>71</Notes>
  <HiddenSlides>0</HiddenSlides>
  <MMClips>2</MMClips>
  <ScaleCrop>false</ScaleCrop>
  <HeadingPairs>
    <vt:vector size="8" baseType="variant">
      <vt:variant>
        <vt:lpstr>Fuentes usadas</vt:lpstr>
      </vt:variant>
      <vt:variant>
        <vt:i4>10</vt:i4>
      </vt:variant>
      <vt:variant>
        <vt:lpstr>Tema</vt:lpstr>
      </vt:variant>
      <vt:variant>
        <vt:i4>1</vt:i4>
      </vt:variant>
      <vt:variant>
        <vt:lpstr>Servidores OLE incrustados</vt:lpstr>
      </vt:variant>
      <vt:variant>
        <vt:i4>2</vt:i4>
      </vt:variant>
      <vt:variant>
        <vt:lpstr>Títulos de diapositiva</vt:lpstr>
      </vt:variant>
      <vt:variant>
        <vt:i4>71</vt:i4>
      </vt:variant>
    </vt:vector>
  </HeadingPairs>
  <TitlesOfParts>
    <vt:vector size="84" baseType="lpstr">
      <vt:lpstr>Cambria</vt:lpstr>
      <vt:lpstr>Arial</vt:lpstr>
      <vt:lpstr>Wingdings</vt:lpstr>
      <vt:lpstr>Garamond</vt:lpstr>
      <vt:lpstr>Corbel</vt:lpstr>
      <vt:lpstr>Calibri Light</vt:lpstr>
      <vt:lpstr>Open Sans Bold</vt:lpstr>
      <vt:lpstr>Calibri</vt:lpstr>
      <vt:lpstr>Courier New</vt:lpstr>
      <vt:lpstr>Open Sans</vt:lpstr>
      <vt:lpstr>Simple Light</vt:lpstr>
      <vt:lpstr>Document</vt:lpstr>
      <vt:lpstr>Worksheet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Control Gestion</dc:creator>
  <cp:lastModifiedBy>director.hpb</cp:lastModifiedBy>
  <cp:revision>117</cp:revision>
  <dcterms:modified xsi:type="dcterms:W3CDTF">2025-08-19T14:15:53Z</dcterms:modified>
</cp:coreProperties>
</file>