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sldIdLst>
    <p:sldId id="256" r:id="rId2"/>
    <p:sldId id="432" r:id="rId3"/>
    <p:sldId id="430" r:id="rId4"/>
    <p:sldId id="259" r:id="rId5"/>
    <p:sldId id="261" r:id="rId6"/>
    <p:sldId id="427" r:id="rId7"/>
    <p:sldId id="263" r:id="rId8"/>
    <p:sldId id="264" r:id="rId9"/>
    <p:sldId id="434" r:id="rId10"/>
    <p:sldId id="275" r:id="rId11"/>
    <p:sldId id="266" r:id="rId12"/>
    <p:sldId id="258" r:id="rId13"/>
    <p:sldId id="268" r:id="rId14"/>
    <p:sldId id="269" r:id="rId15"/>
    <p:sldId id="270" r:id="rId16"/>
    <p:sldId id="277" r:id="rId17"/>
    <p:sldId id="429" r:id="rId18"/>
    <p:sldId id="257" r:id="rId19"/>
    <p:sldId id="433" r:id="rId20"/>
    <p:sldId id="438" r:id="rId21"/>
    <p:sldId id="431" r:id="rId22"/>
    <p:sldId id="271" r:id="rId23"/>
    <p:sldId id="284" r:id="rId24"/>
    <p:sldId id="273" r:id="rId25"/>
    <p:sldId id="272" r:id="rId26"/>
    <p:sldId id="283" r:id="rId27"/>
    <p:sldId id="267" r:id="rId28"/>
    <p:sldId id="287" r:id="rId29"/>
    <p:sldId id="288" r:id="rId30"/>
    <p:sldId id="293" r:id="rId31"/>
    <p:sldId id="279" r:id="rId32"/>
    <p:sldId id="292" r:id="rId33"/>
    <p:sldId id="285" r:id="rId34"/>
    <p:sldId id="290" r:id="rId35"/>
    <p:sldId id="294" r:id="rId36"/>
    <p:sldId id="299" r:id="rId37"/>
    <p:sldId id="295" r:id="rId38"/>
    <p:sldId id="302" r:id="rId39"/>
    <p:sldId id="305" r:id="rId40"/>
    <p:sldId id="300" r:id="rId41"/>
    <p:sldId id="303" r:id="rId42"/>
    <p:sldId id="301" r:id="rId43"/>
    <p:sldId id="304" r:id="rId44"/>
    <p:sldId id="298" r:id="rId45"/>
    <p:sldId id="306" r:id="rId46"/>
    <p:sldId id="307" r:id="rId47"/>
    <p:sldId id="281" r:id="rId48"/>
    <p:sldId id="308" r:id="rId49"/>
    <p:sldId id="289" r:id="rId50"/>
    <p:sldId id="428" r:id="rId51"/>
    <p:sldId id="276" r:id="rId52"/>
    <p:sldId id="436" r:id="rId53"/>
    <p:sldId id="435" r:id="rId54"/>
    <p:sldId id="278" r:id="rId55"/>
    <p:sldId id="274" r:id="rId56"/>
    <p:sldId id="437" r:id="rId57"/>
    <p:sldId id="439" r:id="rId58"/>
    <p:sldId id="309" r:id="rId59"/>
    <p:sldId id="426" r:id="rId60"/>
    <p:sldId id="262" r:id="rId61"/>
  </p:sldIdLst>
  <p:sldSz cx="12192000" cy="6858000"/>
  <p:notesSz cx="7010400" cy="9296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D574E7E-AA84-BD4E-AB10-F59F808A5F26}">
          <p14:sldIdLst>
            <p14:sldId id="256"/>
            <p14:sldId id="432"/>
            <p14:sldId id="430"/>
            <p14:sldId id="259"/>
            <p14:sldId id="261"/>
            <p14:sldId id="427"/>
            <p14:sldId id="263"/>
            <p14:sldId id="264"/>
            <p14:sldId id="434"/>
            <p14:sldId id="275"/>
            <p14:sldId id="266"/>
            <p14:sldId id="258"/>
            <p14:sldId id="268"/>
            <p14:sldId id="269"/>
            <p14:sldId id="270"/>
            <p14:sldId id="277"/>
            <p14:sldId id="429"/>
            <p14:sldId id="257"/>
            <p14:sldId id="433"/>
            <p14:sldId id="438"/>
            <p14:sldId id="431"/>
            <p14:sldId id="271"/>
            <p14:sldId id="284"/>
            <p14:sldId id="273"/>
            <p14:sldId id="272"/>
            <p14:sldId id="283"/>
            <p14:sldId id="267"/>
            <p14:sldId id="287"/>
            <p14:sldId id="288"/>
            <p14:sldId id="293"/>
            <p14:sldId id="279"/>
            <p14:sldId id="292"/>
            <p14:sldId id="285"/>
            <p14:sldId id="290"/>
            <p14:sldId id="294"/>
            <p14:sldId id="299"/>
            <p14:sldId id="295"/>
            <p14:sldId id="302"/>
            <p14:sldId id="305"/>
            <p14:sldId id="300"/>
            <p14:sldId id="303"/>
            <p14:sldId id="301"/>
            <p14:sldId id="304"/>
            <p14:sldId id="298"/>
            <p14:sldId id="306"/>
            <p14:sldId id="307"/>
            <p14:sldId id="281"/>
            <p14:sldId id="308"/>
            <p14:sldId id="289"/>
            <p14:sldId id="428"/>
            <p14:sldId id="276"/>
            <p14:sldId id="436"/>
            <p14:sldId id="435"/>
            <p14:sldId id="278"/>
            <p14:sldId id="274"/>
            <p14:sldId id="437"/>
            <p14:sldId id="439"/>
            <p14:sldId id="309"/>
            <p14:sldId id="426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 snapToObjects="1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ATENCIONES 2021</a:t>
            </a:r>
            <a:r>
              <a:rPr lang="en-US" b="1" baseline="0"/>
              <a:t> POR PROFESIONAL</a:t>
            </a:r>
            <a:endParaRPr lang="en-US" b="1"/>
          </a:p>
        </c:rich>
      </c:tx>
      <c:layout>
        <c:manualLayout>
          <c:xMode val="edge"/>
          <c:yMode val="edge"/>
          <c:x val="0.3019130417561961"/>
          <c:y val="4.7239166548322428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3091637810552115"/>
          <c:y val="0.13128822001265816"/>
          <c:w val="0.75907086526670453"/>
          <c:h val="0.415411438130938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'[Hoja de cálculo en TOTAL ATENCIONES 2021 PROFESIONALES .xls]Hoja2'!$B$2</c:f>
              <c:strCache>
                <c:ptCount val="1"/>
                <c:pt idx="0">
                  <c:v>CANTIDAD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'[Hoja de cálculo en TOTAL ATENCIONES 2021 PROFESIONALES .xls]Hoja2'!$A$3:$A$18</c:f>
              <c:strCache>
                <c:ptCount val="16"/>
                <c:pt idx="0">
                  <c:v>MORBILIDAD ATENCION MEDICOS</c:v>
                </c:pt>
                <c:pt idx="1">
                  <c:v>ATENCIÓN MÉDICA SALUD MENTAL</c:v>
                </c:pt>
                <c:pt idx="2">
                  <c:v>ATENCION MEDICOS CRONICOS </c:v>
                </c:pt>
                <c:pt idx="3">
                  <c:v>MORBILIDAD DENTAL </c:v>
                </c:pt>
                <c:pt idx="4">
                  <c:v>ESPECIALIDAD MEDICINA INTERNA </c:v>
                </c:pt>
                <c:pt idx="5">
                  <c:v>ESPECIALIDAD GINECOLOGIA/ OBSTETRICIA</c:v>
                </c:pt>
                <c:pt idx="6">
                  <c:v>KINESIOLOGIA   </c:v>
                </c:pt>
                <c:pt idx="7">
                  <c:v>NUTRICIONISTA CONSULTAS   </c:v>
                </c:pt>
                <c:pt idx="8">
                  <c:v>NUTRICIONISTAS CRONICOS </c:v>
                </c:pt>
                <c:pt idx="9">
                  <c:v>MATRONA </c:v>
                </c:pt>
                <c:pt idx="10">
                  <c:v>ENFERMERA</c:v>
                </c:pt>
                <c:pt idx="11">
                  <c:v>ENFERMERA ATENCION CRÓNICOS </c:v>
                </c:pt>
                <c:pt idx="12">
                  <c:v>PSICOLOGOS </c:v>
                </c:pt>
                <c:pt idx="13">
                  <c:v>ASISTENTE SOCIAL   </c:v>
                </c:pt>
                <c:pt idx="14">
                  <c:v>POLICHEQUERA </c:v>
                </c:pt>
                <c:pt idx="15">
                  <c:v>VISITA DOMICILIARIA INTEGRAL </c:v>
                </c:pt>
              </c:strCache>
            </c:strRef>
          </c:cat>
          <c:val>
            <c:numRef>
              <c:f>'[Hoja de cálculo en TOTAL ATENCIONES 2021 PROFESIONALES .xls]Hoja2'!$B$3:$B$18</c:f>
              <c:numCache>
                <c:formatCode>General</c:formatCode>
                <c:ptCount val="16"/>
                <c:pt idx="0">
                  <c:v>1729</c:v>
                </c:pt>
                <c:pt idx="1">
                  <c:v>573</c:v>
                </c:pt>
                <c:pt idx="2">
                  <c:v>1230</c:v>
                </c:pt>
                <c:pt idx="3">
                  <c:v>874</c:v>
                </c:pt>
                <c:pt idx="4">
                  <c:v>297</c:v>
                </c:pt>
                <c:pt idx="5">
                  <c:v>793</c:v>
                </c:pt>
                <c:pt idx="6">
                  <c:v>1383</c:v>
                </c:pt>
                <c:pt idx="7">
                  <c:v>651</c:v>
                </c:pt>
                <c:pt idx="8">
                  <c:v>283</c:v>
                </c:pt>
                <c:pt idx="9">
                  <c:v>3721</c:v>
                </c:pt>
                <c:pt idx="10">
                  <c:v>605</c:v>
                </c:pt>
                <c:pt idx="11">
                  <c:v>192</c:v>
                </c:pt>
                <c:pt idx="12">
                  <c:v>2844</c:v>
                </c:pt>
                <c:pt idx="13">
                  <c:v>473</c:v>
                </c:pt>
                <c:pt idx="14">
                  <c:v>2542</c:v>
                </c:pt>
                <c:pt idx="15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95-4536-9436-BC5110166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5539584"/>
        <c:axId val="245539976"/>
        <c:axId val="0"/>
      </c:bar3DChart>
      <c:catAx>
        <c:axId val="24553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45539976"/>
        <c:crosses val="autoZero"/>
        <c:auto val="1"/>
        <c:lblAlgn val="ctr"/>
        <c:lblOffset val="100"/>
        <c:noMultiLvlLbl val="0"/>
      </c:catAx>
      <c:valAx>
        <c:axId val="245539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455395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4187268241879442E-2"/>
          <c:y val="0.13463460362099514"/>
          <c:w val="0.95581283873606704"/>
          <c:h val="0.86215194197510292"/>
        </c:manualLayout>
      </c:layout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s-MX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Procedencia</a:t>
            </a:r>
            <a:r>
              <a:rPr lang="es-MX" baseline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Exámenes</a:t>
            </a:r>
            <a:endParaRPr lang="es-MX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0.20699905284668049"/>
          <c:y val="9.5066803265881142E-2"/>
          <c:w val="0.83660711404414612"/>
          <c:h val="0.829114887424786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Hoja1!$B$2</c:f>
              <c:strCache>
                <c:ptCount val="1"/>
                <c:pt idx="0">
                  <c:v>N° EXAMENES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Hoja1!$A$3:$A$16</c:f>
              <c:strCache>
                <c:ptCount val="14"/>
                <c:pt idx="1">
                  <c:v>DESAM CABILDO</c:v>
                </c:pt>
                <c:pt idx="2">
                  <c:v>H. PETORCA</c:v>
                </c:pt>
                <c:pt idx="3">
                  <c:v>APS CABILDO</c:v>
                </c:pt>
                <c:pt idx="4">
                  <c:v>APS MATER</c:v>
                </c:pt>
                <c:pt idx="5">
                  <c:v>UEGO</c:v>
                </c:pt>
                <c:pt idx="6">
                  <c:v>HOSP. MATER</c:v>
                </c:pt>
                <c:pt idx="7">
                  <c:v>HOSP. MEDICINA</c:v>
                </c:pt>
                <c:pt idx="8">
                  <c:v>URGENCIA</c:v>
                </c:pt>
                <c:pt idx="9">
                  <c:v>HOSP. LA LIGUA</c:v>
                </c:pt>
                <c:pt idx="10">
                  <c:v>VISITA DOMICILIARIA</c:v>
                </c:pt>
                <c:pt idx="11">
                  <c:v>CURACIONES</c:v>
                </c:pt>
                <c:pt idx="12">
                  <c:v>CONS. CHINCOLCO</c:v>
                </c:pt>
                <c:pt idx="13">
                  <c:v>HOGAR ANCIANOS</c:v>
                </c:pt>
              </c:strCache>
            </c:strRef>
          </c:cat>
          <c:val>
            <c:numRef>
              <c:f>Hoja1!$B$3:$B$16</c:f>
              <c:numCache>
                <c:formatCode>General</c:formatCode>
                <c:ptCount val="14"/>
                <c:pt idx="1">
                  <c:v>13418</c:v>
                </c:pt>
                <c:pt idx="2">
                  <c:v>21735</c:v>
                </c:pt>
                <c:pt idx="3">
                  <c:v>30606</c:v>
                </c:pt>
                <c:pt idx="4">
                  <c:v>4496</c:v>
                </c:pt>
                <c:pt idx="5">
                  <c:v>233</c:v>
                </c:pt>
                <c:pt idx="6">
                  <c:v>835</c:v>
                </c:pt>
                <c:pt idx="7">
                  <c:v>3352</c:v>
                </c:pt>
                <c:pt idx="8">
                  <c:v>10359</c:v>
                </c:pt>
                <c:pt idx="9">
                  <c:v>475</c:v>
                </c:pt>
                <c:pt idx="10">
                  <c:v>1811</c:v>
                </c:pt>
                <c:pt idx="11">
                  <c:v>19</c:v>
                </c:pt>
                <c:pt idx="12">
                  <c:v>213</c:v>
                </c:pt>
                <c:pt idx="13">
                  <c:v>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07-4DB2-AFE6-C07DDC840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57566271"/>
        <c:axId val="331598304"/>
      </c:barChart>
      <c:catAx>
        <c:axId val="16575662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31598304"/>
        <c:crosses val="autoZero"/>
        <c:auto val="1"/>
        <c:lblAlgn val="ctr"/>
        <c:lblOffset val="100"/>
        <c:noMultiLvlLbl val="0"/>
      </c:catAx>
      <c:valAx>
        <c:axId val="331598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57566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s-MX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Examenes</a:t>
            </a:r>
            <a:r>
              <a:rPr lang="es-MX" baseline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Urgencias</a:t>
            </a:r>
            <a:endParaRPr lang="es-MX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C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Hoja1!$B$21</c:f>
              <c:strCache>
                <c:ptCount val="1"/>
                <c:pt idx="0">
                  <c:v>N° EXAMENES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Hoja1!$A$22:$A$26</c:f>
              <c:strCache>
                <c:ptCount val="5"/>
                <c:pt idx="1">
                  <c:v>UROTEST</c:v>
                </c:pt>
                <c:pt idx="2">
                  <c:v>CHEM 8</c:v>
                </c:pt>
                <c:pt idx="3">
                  <c:v>TROPONINA</c:v>
                </c:pt>
                <c:pt idx="4">
                  <c:v>GASES SANGRE</c:v>
                </c:pt>
              </c:strCache>
            </c:strRef>
          </c:cat>
          <c:val>
            <c:numRef>
              <c:f>Hoja1!$B$22:$B$26</c:f>
              <c:numCache>
                <c:formatCode>General</c:formatCode>
                <c:ptCount val="5"/>
                <c:pt idx="1">
                  <c:v>360</c:v>
                </c:pt>
                <c:pt idx="2">
                  <c:v>94</c:v>
                </c:pt>
                <c:pt idx="3">
                  <c:v>98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39-4DAC-8342-710CBD34F2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19414351"/>
        <c:axId val="185718000"/>
      </c:barChart>
      <c:catAx>
        <c:axId val="21194143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85718000"/>
        <c:crosses val="autoZero"/>
        <c:auto val="1"/>
        <c:lblAlgn val="ctr"/>
        <c:lblOffset val="100"/>
        <c:noMultiLvlLbl val="0"/>
      </c:catAx>
      <c:valAx>
        <c:axId val="185718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19414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4187268241879442E-2"/>
          <c:y val="0.13463460362099514"/>
          <c:w val="0.95581283873606704"/>
          <c:h val="0.86215194197510292"/>
        </c:manualLayout>
      </c:layout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Cuadro comparativo Reclamos  </a:t>
            </a:r>
          </a:p>
          <a:p>
            <a:pPr>
              <a:defRPr/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Años 2020 v/s 2021</a:t>
            </a:r>
          </a:p>
        </c:rich>
      </c:tx>
      <c:layout>
        <c:manualLayout>
          <c:xMode val="edge"/>
          <c:yMode val="edge"/>
          <c:x val="0.32693799789686778"/>
          <c:y val="1.95130825231306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3.677321692073536E-2"/>
          <c:y val="0.18696821088387502"/>
          <c:w val="0.93955326845419351"/>
          <c:h val="0.7165910675561354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Hoja1!$B$3:$B$4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Hoja1!$C$3:$C$4</c:f>
              <c:numCache>
                <c:formatCode>General</c:formatCode>
                <c:ptCount val="2"/>
                <c:pt idx="0">
                  <c:v>31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D6-4D13-9C76-0D34D0C3FA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2888232"/>
        <c:axId val="312884952"/>
      </c:barChart>
      <c:catAx>
        <c:axId val="312888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12884952"/>
        <c:crosses val="autoZero"/>
        <c:auto val="1"/>
        <c:lblAlgn val="ctr"/>
        <c:lblOffset val="100"/>
        <c:noMultiLvlLbl val="0"/>
      </c:catAx>
      <c:valAx>
        <c:axId val="312884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12888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s-CL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Reclamos según Categoría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Hoja1!$B$9:$B$12</c:f>
              <c:strCache>
                <c:ptCount val="4"/>
                <c:pt idx="0">
                  <c:v>Proced Admin</c:v>
                </c:pt>
                <c:pt idx="1">
                  <c:v>Tiempo espera sala</c:v>
                </c:pt>
                <c:pt idx="2">
                  <c:v>Trato</c:v>
                </c:pt>
                <c:pt idx="3">
                  <c:v>Información</c:v>
                </c:pt>
              </c:strCache>
            </c:strRef>
          </c:cat>
          <c:val>
            <c:numRef>
              <c:f>Hoja1!$C$9:$C$12</c:f>
              <c:numCache>
                <c:formatCode>General</c:formatCode>
                <c:ptCount val="4"/>
                <c:pt idx="0">
                  <c:v>10</c:v>
                </c:pt>
                <c:pt idx="1">
                  <c:v>6</c:v>
                </c:pt>
                <c:pt idx="2">
                  <c:v>6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91-4CC6-84B9-A3F519851D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9481008"/>
        <c:axId val="309587008"/>
      </c:barChart>
      <c:catAx>
        <c:axId val="31948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09587008"/>
        <c:crosses val="autoZero"/>
        <c:auto val="1"/>
        <c:lblAlgn val="ctr"/>
        <c:lblOffset val="100"/>
        <c:noMultiLvlLbl val="0"/>
      </c:catAx>
      <c:valAx>
        <c:axId val="30958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19481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s-CL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Felicitaciones</a:t>
            </a:r>
          </a:p>
          <a:p>
            <a:pPr>
              <a:defRPr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s-CL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Año</a:t>
            </a:r>
            <a:r>
              <a:rPr lang="es-CL" baseline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2020 v/s 2021</a:t>
            </a:r>
            <a:endParaRPr lang="es-CL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Hoja1!$B$3:$B$4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Hoja1!$C$3:$C$4</c:f>
              <c:numCache>
                <c:formatCode>General</c:formatCode>
                <c:ptCount val="2"/>
                <c:pt idx="0">
                  <c:v>11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AB-4A8D-B892-E007B32FE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9315784"/>
        <c:axId val="319315456"/>
      </c:barChart>
      <c:catAx>
        <c:axId val="319315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19315456"/>
        <c:crosses val="autoZero"/>
        <c:auto val="1"/>
        <c:lblAlgn val="ctr"/>
        <c:lblOffset val="100"/>
        <c:noMultiLvlLbl val="0"/>
      </c:catAx>
      <c:valAx>
        <c:axId val="31931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19315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CL" dirty="0"/>
              <a:t>ATENCIONES DE URGENCIA AÑO 2021</a:t>
            </a:r>
          </a:p>
        </c:rich>
      </c:tx>
      <c:layout>
        <c:manualLayout>
          <c:xMode val="edge"/>
          <c:yMode val="edge"/>
          <c:x val="9.7731916235341054E-2"/>
          <c:y val="2.65660523503634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ATENCIONES DE URGENCIA AÑO 2020</c:v>
                </c:pt>
              </c:strCache>
            </c:strRef>
          </c:tx>
          <c:explosion val="28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CB6-4A4C-9EC7-F92EFFDE935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CB6-4A4C-9EC7-F92EFFDE935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CB6-4A4C-9EC7-F92EFFDE93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MEDICO</c:v>
                </c:pt>
                <c:pt idx="1">
                  <c:v>MATRON</c:v>
                </c:pt>
                <c:pt idx="2">
                  <c:v>DENTAL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16402</c:v>
                </c:pt>
                <c:pt idx="1">
                  <c:v>1734</c:v>
                </c:pt>
                <c:pt idx="2">
                  <c:v>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B6-4A4C-9EC7-F92EFFDE935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Comparativo</a:t>
            </a:r>
            <a:r>
              <a:rPr lang="es-CL" baseline="0" dirty="0">
                <a:solidFill>
                  <a:schemeClr val="accent5">
                    <a:lumMod val="50000"/>
                  </a:schemeClr>
                </a:solidFill>
              </a:rPr>
              <a:t> Atenciones Servicio de Urgencia 2020 - 2021</a:t>
            </a:r>
            <a:endParaRPr lang="es-CL" dirty="0">
              <a:solidFill>
                <a:schemeClr val="accent5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2"/>
                <c:pt idx="0">
                  <c:v>Año 2020</c:v>
                </c:pt>
                <c:pt idx="1">
                  <c:v>Año 2021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18761</c:v>
                </c:pt>
                <c:pt idx="1">
                  <c:v>21031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56-414A-A77B-4EC8138ED2B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Hoja1!$A$2:$A$5</c:f>
              <c:strCache>
                <c:ptCount val="2"/>
                <c:pt idx="0">
                  <c:v>Año 2020</c:v>
                </c:pt>
                <c:pt idx="1">
                  <c:v>Año 2021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56-414A-A77B-4EC8138ED2B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Hoja1!$A$2:$A$5</c:f>
              <c:strCache>
                <c:ptCount val="2"/>
                <c:pt idx="0">
                  <c:v>Año 2020</c:v>
                </c:pt>
                <c:pt idx="1">
                  <c:v>Año 2021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256-414A-A77B-4EC8138ED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4178536"/>
        <c:axId val="664179192"/>
      </c:lineChart>
      <c:catAx>
        <c:axId val="664178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64179192"/>
        <c:crosses val="autoZero"/>
        <c:auto val="1"/>
        <c:lblAlgn val="ctr"/>
        <c:lblOffset val="100"/>
        <c:noMultiLvlLbl val="0"/>
      </c:catAx>
      <c:valAx>
        <c:axId val="664179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64178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Atenciones</a:t>
            </a:r>
            <a:r>
              <a:rPr lang="en-US" b="1" baseline="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baseline="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según</a:t>
            </a:r>
            <a:r>
              <a:rPr lang="en-US" b="1" baseline="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Edad</a:t>
            </a:r>
            <a:r>
              <a:rPr lang="en-US" b="1" baseline="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11258805255189518"/>
          <c:y val="2.83174839833344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C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Atenciones Según Rango Etareao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115-44C8-9EC1-F28046EB7A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15-44C8-9EC1-F28046EB7A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15-44C8-9EC1-F28046EB7A7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0 - 14 </c:v>
                </c:pt>
                <c:pt idx="1">
                  <c:v>15 - 64</c:v>
                </c:pt>
                <c:pt idx="2">
                  <c:v>65 y mas 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2746</c:v>
                </c:pt>
                <c:pt idx="1">
                  <c:v>14940</c:v>
                </c:pt>
                <c:pt idx="2">
                  <c:v>3345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15-44C8-9EC1-F28046EB7A7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877053950452901"/>
          <c:y val="0.85503296517498006"/>
          <c:w val="0.66372891420356439"/>
          <c:h val="0.115054673651553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Consultas</a:t>
            </a:r>
            <a:r>
              <a:rPr lang="en-US" sz="1600" b="1" baseline="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baseline="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según</a:t>
            </a:r>
            <a:r>
              <a:rPr lang="en-US" sz="1600" b="1" baseline="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baseline="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Localidad</a:t>
            </a:r>
            <a:r>
              <a:rPr lang="en-US" sz="1600" b="1" baseline="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11547203890372303"/>
          <c:y val="4.75684648794907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6B3-44D1-B359-921C4C1F40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6B3-44D1-B359-921C4C1F40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ACB-4213-85A6-1D1EBC9AFF4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ACB-4213-85A6-1D1EBC9AFF4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CABILDO </c:v>
                </c:pt>
                <c:pt idx="1">
                  <c:v>LA LIGUA </c:v>
                </c:pt>
                <c:pt idx="2">
                  <c:v>PETORCA</c:v>
                </c:pt>
                <c:pt idx="3">
                  <c:v>OTROS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18353</c:v>
                </c:pt>
                <c:pt idx="1">
                  <c:v>821</c:v>
                </c:pt>
                <c:pt idx="2">
                  <c:v>638</c:v>
                </c:pt>
                <c:pt idx="3">
                  <c:v>1219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B3-44D1-B359-921C4C1F403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535508525463735"/>
          <c:y val="0.20487600486821411"/>
          <c:w val="0.20221091179168868"/>
          <c:h val="0.259583485028044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PERTINENCIA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PERTINENCIA 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832-40F1-B6A5-28C1EBFD976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832-40F1-B6A5-28C1EBFD97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12890</c:v>
                </c:pt>
                <c:pt idx="1">
                  <c:v>8141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32-40F1-B6A5-28C1EBFD97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s-CL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CATEGORIZACIÓN SEGÚN RIESGO VITAL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CL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Porcentajes de consultas segun categorizacion</c:v>
                </c:pt>
              </c:strCache>
            </c:strRef>
          </c:tx>
          <c:explosion val="28"/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9F-41BE-9C38-56B94AF1A71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9F-41BE-9C38-56B94AF1A71D}"/>
              </c:ext>
            </c:extLst>
          </c:dPt>
          <c:dPt>
            <c:idx val="2"/>
            <c:bubble3D val="0"/>
            <c:explosion val="4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9F-41BE-9C38-56B94AF1A71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89F-41BE-9C38-56B94AF1A71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89F-41BE-9C38-56B94AF1A71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89F-41BE-9C38-56B94AF1A71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89F-41BE-9C38-56B94AF1A71D}"/>
              </c:ext>
            </c:extLst>
          </c:dPt>
          <c:dLbls>
            <c:dLbl>
              <c:idx val="0"/>
              <c:layout>
                <c:manualLayout>
                  <c:x val="7.1358801749665121E-2"/>
                  <c:y val="-0.1348551116110523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9F-41BE-9C38-56B94AF1A7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Hoja1!$A$2:$A$7</c:f>
              <c:strCache>
                <c:ptCount val="6"/>
                <c:pt idx="0">
                  <c:v>C5</c:v>
                </c:pt>
                <c:pt idx="1">
                  <c:v>C4</c:v>
                </c:pt>
                <c:pt idx="2">
                  <c:v>C3</c:v>
                </c:pt>
                <c:pt idx="3">
                  <c:v>C2</c:v>
                </c:pt>
                <c:pt idx="4">
                  <c:v>C1</c:v>
                </c:pt>
                <c:pt idx="5">
                  <c:v>SIN CATEGORIZAR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13159</c:v>
                </c:pt>
                <c:pt idx="1">
                  <c:v>5695</c:v>
                </c:pt>
                <c:pt idx="2">
                  <c:v>1845</c:v>
                </c:pt>
                <c:pt idx="3">
                  <c:v>123</c:v>
                </c:pt>
                <c:pt idx="4">
                  <c:v>25</c:v>
                </c:pt>
                <c:pt idx="5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89F-41BE-9C38-56B94AF1A71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4187268241879442E-2"/>
          <c:y val="0.13463460362099514"/>
          <c:w val="0.95581283873606704"/>
          <c:h val="0.86215194197510292"/>
        </c:manualLayout>
      </c:layout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Radiografías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Radiografias </c:v>
                </c:pt>
              </c:strCache>
            </c:strRef>
          </c:tx>
          <c:explosion val="2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CC-4EC6-82D9-21AC8D8C3B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CC-4EC6-82D9-21AC8D8C3B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CC-4EC6-82D9-21AC8D8C3B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Urgencia </c:v>
                </c:pt>
                <c:pt idx="1">
                  <c:v>Atención Cerrada </c:v>
                </c:pt>
                <c:pt idx="2">
                  <c:v>APS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4292</c:v>
                </c:pt>
                <c:pt idx="1">
                  <c:v>133</c:v>
                </c:pt>
                <c:pt idx="2">
                  <c:v>1488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62-4B49-8561-1CE5C72A91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02AD44-B089-AB4D-B988-E4D9D3171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E5DE69-40D8-A949-8092-C4A483BF5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C2FCC9-CD5E-6B4E-A05E-21710655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02-06-2022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D04246-38A1-6745-84E6-57146022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3022B5-8DFE-A943-80B4-EB294CF4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496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EE4AE0-5C37-FD48-BFED-C6E06D10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6C0485-8736-2540-B234-B807F3595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F148DB-DB3F-AB43-8C98-AFC51FA5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02-06-2022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6C7A09-7D62-6946-84E2-BA0726D2A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2FDA91-4CFF-1345-B5A4-3B3D49C5E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337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104CE0-7725-9645-8BFF-057D4F22A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CEDAAD-B03D-8041-8606-2F4C0B15A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EFC87F-1DB3-2847-8FB0-EDF0B6AF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02-06-2022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E93857-AED6-6443-930D-46E08EA1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3A734A-66FE-6C4E-BAF7-B8BA912D7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904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C5DA1-E93B-C846-B890-8A6DCE0DA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056428-7A8E-3B41-9295-64582BB8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52E7A7-5B33-1841-9187-6A53BBFD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02-06-2022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7F7519-9C81-EC42-AC94-F71F481C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D163A-D840-6240-AC2D-7FA794182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226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C41AD-CA43-4343-9258-CADC33D5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723B9E-7C57-804E-B752-55DAA244A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47857F-22B0-F243-9493-02954D49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02-06-2022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F8D1A4-436F-DC41-AA92-AB6E52646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29D279-F36E-694D-86CA-DF6D7266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094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1D4EB6-81E6-AA43-B264-C8B9962A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770D27-1A20-CE4F-B226-84DF56A33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E08D20-B925-D744-8B50-052DE536E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59BE6F-3D4B-5E4A-99A1-6BF0A865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02-06-2022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CE9680-3D25-2643-90AD-30643066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3889CE-CF8A-224D-9629-18C18295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927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5697E-F629-154B-9C77-7067D0F22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0B4C48-5494-9740-9119-6629D6356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6B60DF-6688-FA44-AA5E-D7E998B51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A0116CC-7969-8D4B-937C-BDB909DEE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D20A1F6-2721-944D-8805-26FA43794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FAF9A7D-951F-2749-A830-C8FB39225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02-06-2022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FBDC83F-4CFF-FE45-9F3C-D06B39CE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C935DB8-0601-3E49-80FF-F8760ED4B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059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C92A1-6A4E-7B47-9AC1-E007397B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B23E873-CC25-0A4F-94D2-9D6008F8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02-06-2022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506469C-AF00-9948-8559-E1638317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E89C83-4D43-9145-B9EC-CE5CAE00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167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7370F62-B4F6-F040-91E0-4CB53AE0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02-06-2022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B4A50EE-4FAE-BB43-8082-4330BF7B0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E1042F2-AFDF-CC43-B88E-EF83C801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995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143A1-F684-D549-8B08-B8EBDE21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DAAF9E-2663-E74D-B88C-F589F3781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6490CB2-EECD-9442-A260-EE4BF40DB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9A3C2E-852A-0846-80E1-71038C3CC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02-06-2022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718D16-3B4C-6649-B518-D90FF7F4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3BCBE1-B90E-E248-A1F7-D1AC895E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1598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AB7B5-1D39-764B-B7A5-9AD56152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5583437-5A00-194F-B5CE-45EBE75B9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C689C3-19CC-AF4D-9BE6-D426922E3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F99AC7-82C6-ED4C-ACED-FF8408B19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02-06-2022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AF3114-AF4D-F64D-A6BF-C5C6CF76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EFBCAE-2AAB-B549-9C10-71069C43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762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8B13CDB-F2A0-0D4D-A352-07D81D79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0DF888-6942-AB4E-AAF4-9B92B192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C5F538-8690-E144-8ECB-31A30FD7D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6CA2A-21CC-1F49-AF07-F2622CFB03C3}" type="datetimeFigureOut">
              <a:rPr lang="es-CL" smtClean="0"/>
              <a:t>02-06-2022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110ACD-E431-4447-B96D-76E1464DC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6B36C1-D357-C945-A6F9-5333C1511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89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2.png"/><Relationship Id="rId7" Type="http://schemas.openxmlformats.org/officeDocument/2006/relationships/image" Target="../media/image5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6.png"/><Relationship Id="rId7" Type="http://schemas.openxmlformats.org/officeDocument/2006/relationships/image" Target="../media/image61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cid:F5553BCB-5532-456C-8543-8A168425F174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cid:104d05f9-489b-7e91-0733-e95e4d1e2cad@yahoo.com" TargetMode="External"/><Relationship Id="rId5" Type="http://schemas.openxmlformats.org/officeDocument/2006/relationships/image" Target="../media/image64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jpg"/><Relationship Id="rId4" Type="http://schemas.openxmlformats.org/officeDocument/2006/relationships/image" Target="../media/image3.png"/><Relationship Id="rId9" Type="http://schemas.openxmlformats.org/officeDocument/2006/relationships/image" Target="../media/image7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chart" Target="../charts/char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2.png"/><Relationship Id="rId7" Type="http://schemas.openxmlformats.org/officeDocument/2006/relationships/image" Target="../media/image9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2.png"/><Relationship Id="rId7" Type="http://schemas.openxmlformats.org/officeDocument/2006/relationships/image" Target="../media/image9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16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2.png"/><Relationship Id="rId7" Type="http://schemas.openxmlformats.org/officeDocument/2006/relationships/image" Target="../media/image10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3.png"/><Relationship Id="rId9" Type="http://schemas.openxmlformats.org/officeDocument/2006/relationships/image" Target="../media/image10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13" Type="http://schemas.openxmlformats.org/officeDocument/2006/relationships/image" Target="../media/image121.jpg"/><Relationship Id="rId18" Type="http://schemas.openxmlformats.org/officeDocument/2006/relationships/image" Target="../media/image126.jpeg"/><Relationship Id="rId26" Type="http://schemas.openxmlformats.org/officeDocument/2006/relationships/image" Target="../media/image134.jpeg"/><Relationship Id="rId3" Type="http://schemas.openxmlformats.org/officeDocument/2006/relationships/image" Target="../media/image112.jpg"/><Relationship Id="rId21" Type="http://schemas.openxmlformats.org/officeDocument/2006/relationships/image" Target="../media/image129.jpeg"/><Relationship Id="rId7" Type="http://schemas.openxmlformats.org/officeDocument/2006/relationships/image" Target="../media/image116.jpg"/><Relationship Id="rId12" Type="http://schemas.openxmlformats.org/officeDocument/2006/relationships/image" Target="../media/image78.JPG"/><Relationship Id="rId17" Type="http://schemas.openxmlformats.org/officeDocument/2006/relationships/image" Target="../media/image125.jpeg"/><Relationship Id="rId25" Type="http://schemas.openxmlformats.org/officeDocument/2006/relationships/image" Target="../media/image133.jpeg"/><Relationship Id="rId2" Type="http://schemas.openxmlformats.org/officeDocument/2006/relationships/image" Target="../media/image111.jpeg"/><Relationship Id="rId16" Type="http://schemas.openxmlformats.org/officeDocument/2006/relationships/image" Target="../media/image124.jpg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jpg"/><Relationship Id="rId11" Type="http://schemas.openxmlformats.org/officeDocument/2006/relationships/image" Target="../media/image120.jpg"/><Relationship Id="rId24" Type="http://schemas.openxmlformats.org/officeDocument/2006/relationships/image" Target="../media/image132.jpeg"/><Relationship Id="rId5" Type="http://schemas.openxmlformats.org/officeDocument/2006/relationships/image" Target="../media/image114.jpg"/><Relationship Id="rId15" Type="http://schemas.openxmlformats.org/officeDocument/2006/relationships/image" Target="../media/image123.jpg"/><Relationship Id="rId23" Type="http://schemas.openxmlformats.org/officeDocument/2006/relationships/image" Target="../media/image131.png"/><Relationship Id="rId10" Type="http://schemas.openxmlformats.org/officeDocument/2006/relationships/image" Target="../media/image119.jpg"/><Relationship Id="rId19" Type="http://schemas.openxmlformats.org/officeDocument/2006/relationships/image" Target="../media/image127.jpeg"/><Relationship Id="rId4" Type="http://schemas.openxmlformats.org/officeDocument/2006/relationships/image" Target="../media/image113.jpg"/><Relationship Id="rId9" Type="http://schemas.openxmlformats.org/officeDocument/2006/relationships/image" Target="../media/image118.jpg"/><Relationship Id="rId14" Type="http://schemas.openxmlformats.org/officeDocument/2006/relationships/image" Target="../media/image122.jpg"/><Relationship Id="rId22" Type="http://schemas.openxmlformats.org/officeDocument/2006/relationships/image" Target="../media/image130.jpeg"/><Relationship Id="rId27" Type="http://schemas.openxmlformats.org/officeDocument/2006/relationships/image" Target="../media/image1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264C81-0AA9-1B48-B320-E4AE17F3E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3573" y="628566"/>
            <a:ext cx="6968247" cy="1494377"/>
          </a:xfrm>
        </p:spPr>
        <p:txBody>
          <a:bodyPr>
            <a:normAutofit fontScale="90000"/>
          </a:bodyPr>
          <a:lstStyle/>
          <a:p>
            <a:r>
              <a:rPr lang="es-CL" sz="5000" b="1" spc="3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CUENTA PUBLICA</a:t>
            </a:r>
            <a:br>
              <a:rPr lang="es-CL" sz="5000" b="1" spc="3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s-CL" sz="5000" b="1" spc="3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2EE8D1-CE16-0740-B3E3-05A75A8065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7301" y="1928622"/>
            <a:ext cx="7797398" cy="1494377"/>
          </a:xfrm>
        </p:spPr>
        <p:txBody>
          <a:bodyPr>
            <a:noAutofit/>
          </a:bodyPr>
          <a:lstStyle/>
          <a:p>
            <a:r>
              <a:rPr lang="es-CL" sz="2600" b="1" spc="16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AÑO 2021</a:t>
            </a:r>
          </a:p>
          <a:p>
            <a:r>
              <a:rPr lang="es-CL" sz="2600" b="1" spc="16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HOSPITAL DR. VICTOR HUGO MOLL CABILDO</a:t>
            </a:r>
          </a:p>
          <a:p>
            <a:endParaRPr lang="es-CL" sz="2600" b="1" spc="16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sz="2600" b="1" spc="16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Marcador de contenido 9">
            <a:extLst>
              <a:ext uri="{FF2B5EF4-FFF2-40B4-BE49-F238E27FC236}">
                <a16:creationId xmlns:a16="http://schemas.microsoft.com/office/drawing/2014/main" id="{EE05CAB0-4B0E-5144-9414-BDD64B06C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63" y="302143"/>
            <a:ext cx="744773" cy="1999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E1C14C-334C-42A8-B383-7FC1F45AE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0"/>
            <a:ext cx="1377815" cy="963251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7DB25D67-3F3D-4EC2-BD80-D997E0A1A6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2197301" y="3319533"/>
            <a:ext cx="7797398" cy="1180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3200" b="1" spc="16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CL" sz="1600" b="1" spc="16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Paola Morales Soto</a:t>
            </a:r>
          </a:p>
          <a:p>
            <a:r>
              <a:rPr lang="es-CL" sz="1600" b="1" spc="16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Directora</a:t>
            </a:r>
            <a:r>
              <a:rPr lang="es-CL" sz="1600" b="1" spc="16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166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C1AB96E-07D2-3549-BE10-00C6D88C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5" y="412626"/>
            <a:ext cx="10938879" cy="785455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las Personas: Calidad de Vida 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1431FEB-B231-754F-B75C-2A47BC12B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5649" y="978955"/>
            <a:ext cx="4504038" cy="1047552"/>
          </a:xfrm>
        </p:spPr>
        <p:txBody>
          <a:bodyPr>
            <a:normAutofit fontScale="25000" lnSpcReduction="20000"/>
          </a:bodyPr>
          <a:lstStyle/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r>
              <a:rPr lang="es-CL" sz="4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Personal: Sra. Balkis Perez Petinelli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0" y="1550810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16144" y="447077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sp>
        <p:nvSpPr>
          <p:cNvPr id="6" name="Diagrama de flujo: cinta perforada 5">
            <a:extLst>
              <a:ext uri="{FF2B5EF4-FFF2-40B4-BE49-F238E27FC236}">
                <a16:creationId xmlns:a16="http://schemas.microsoft.com/office/drawing/2014/main" id="{A6E5F55F-25B9-42F1-BEE9-19583C6BF9E4}"/>
              </a:ext>
            </a:extLst>
          </p:cNvPr>
          <p:cNvSpPr/>
          <p:nvPr/>
        </p:nvSpPr>
        <p:spPr>
          <a:xfrm rot="21284477">
            <a:off x="678568" y="2177308"/>
            <a:ext cx="2117973" cy="78545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Bienestar </a:t>
            </a:r>
          </a:p>
        </p:txBody>
      </p:sp>
      <p:sp>
        <p:nvSpPr>
          <p:cNvPr id="27" name="Diagrama de flujo: cinta perforada 26">
            <a:extLst>
              <a:ext uri="{FF2B5EF4-FFF2-40B4-BE49-F238E27FC236}">
                <a16:creationId xmlns:a16="http://schemas.microsoft.com/office/drawing/2014/main" id="{935E31EA-CCDA-40FE-A2DB-387EB31EF5B2}"/>
              </a:ext>
            </a:extLst>
          </p:cNvPr>
          <p:cNvSpPr/>
          <p:nvPr/>
        </p:nvSpPr>
        <p:spPr>
          <a:xfrm rot="708056">
            <a:off x="9780152" y="1353140"/>
            <a:ext cx="2117973" cy="78545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Capacitación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35FF20-0E27-4AF8-8541-97F7D890B1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19" t="23381" b="8837"/>
          <a:stretch/>
        </p:blipFill>
        <p:spPr>
          <a:xfrm rot="21339072">
            <a:off x="5625535" y="1519681"/>
            <a:ext cx="4338085" cy="2629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F70D0A4-85A8-4704-A22A-CB77466D85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953"/>
          <a:stretch/>
        </p:blipFill>
        <p:spPr>
          <a:xfrm>
            <a:off x="7172471" y="4136133"/>
            <a:ext cx="4889708" cy="2217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CCA447B-4D12-481F-88F2-8A89C43466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82" b="53590"/>
          <a:stretch/>
        </p:blipFill>
        <p:spPr>
          <a:xfrm>
            <a:off x="1920542" y="5307292"/>
            <a:ext cx="3826174" cy="144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F8E2E01-47FD-4C93-A494-A87E2206A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9086" y="2195508"/>
            <a:ext cx="2889754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21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DD80FCA-FA39-4184-A115-2B435615D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564A499-8F32-4C31-84FC-B8504AF4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184" y="1"/>
            <a:ext cx="1377815" cy="963251"/>
          </a:xfrm>
          <a:prstGeom prst="rect">
            <a:avLst/>
          </a:prstGeom>
        </p:spPr>
      </p:pic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C3571188-01A5-496A-959D-72A7DADB4EE1}"/>
              </a:ext>
            </a:extLst>
          </p:cNvPr>
          <p:cNvSpPr txBox="1">
            <a:spLocks/>
          </p:cNvSpPr>
          <p:nvPr/>
        </p:nvSpPr>
        <p:spPr>
          <a:xfrm>
            <a:off x="2496878" y="2152736"/>
            <a:ext cx="5381847" cy="114831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Subdirector Administrativo: Sr. Jaime Araya Burgos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73349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13" y="1532495"/>
            <a:ext cx="744773" cy="199913"/>
          </a:xfrm>
          <a:prstGeom prst="rect">
            <a:avLst/>
          </a:prstGeo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A78E00CB-3332-4E2F-A1B1-0CB634F78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37583" y="2509951"/>
            <a:ext cx="8650974" cy="3115326"/>
          </a:xfrm>
          <a:prstGeom prst="rect">
            <a:avLst/>
          </a:prstGeom>
        </p:spPr>
      </p:pic>
      <p:sp>
        <p:nvSpPr>
          <p:cNvPr id="11" name="Título 4">
            <a:extLst>
              <a:ext uri="{FF2B5EF4-FFF2-40B4-BE49-F238E27FC236}">
                <a16:creationId xmlns:a16="http://schemas.microsoft.com/office/drawing/2014/main" id="{10D88F30-D3F8-43DA-8069-0BE4ACD4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62" y="342953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Financiera 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1F474C88-6C59-418E-8DF6-0C011CF667BC}"/>
              </a:ext>
            </a:extLst>
          </p:cNvPr>
          <p:cNvSpPr txBox="1">
            <a:spLocks/>
          </p:cNvSpPr>
          <p:nvPr/>
        </p:nvSpPr>
        <p:spPr>
          <a:xfrm>
            <a:off x="1072115" y="260141"/>
            <a:ext cx="5381847" cy="114831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Subdirector Administrativo: Sr. Jaime Araya Burgos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5" name="AutoShape 4" descr="Qué sucede por encima y por debajo del punto de equilibrio">
            <a:extLst>
              <a:ext uri="{FF2B5EF4-FFF2-40B4-BE49-F238E27FC236}">
                <a16:creationId xmlns:a16="http://schemas.microsoft.com/office/drawing/2014/main" id="{DC7AC532-729F-4F4F-B3B1-08C88C4E66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3078" name="Picture 6" descr="Análisis financiero - Hipolito Perez Salas">
            <a:extLst>
              <a:ext uri="{FF2B5EF4-FFF2-40B4-BE49-F238E27FC236}">
                <a16:creationId xmlns:a16="http://schemas.microsoft.com/office/drawing/2014/main" id="{FCF54ED6-5347-4463-AE5A-3C17FF6B2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345">
            <a:off x="-141543" y="5054135"/>
            <a:ext cx="2704258" cy="20243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ítulo 9">
            <a:extLst>
              <a:ext uri="{FF2B5EF4-FFF2-40B4-BE49-F238E27FC236}">
                <a16:creationId xmlns:a16="http://schemas.microsoft.com/office/drawing/2014/main" id="{9F53A39F-8416-458B-AC2D-C4739D5CBA9D}"/>
              </a:ext>
            </a:extLst>
          </p:cNvPr>
          <p:cNvSpPr txBox="1">
            <a:spLocks/>
          </p:cNvSpPr>
          <p:nvPr/>
        </p:nvSpPr>
        <p:spPr>
          <a:xfrm>
            <a:off x="1532540" y="1654645"/>
            <a:ext cx="11098639" cy="822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3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                                     PRESUPUESTO 2021</a:t>
            </a:r>
            <a:endParaRPr lang="es-CL" sz="3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79B49C0-2EBC-47E2-B36F-7F8C2C109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0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13" y="1532495"/>
            <a:ext cx="744773" cy="199913"/>
          </a:xfrm>
          <a:prstGeom prst="rect">
            <a:avLst/>
          </a:prstGeom>
        </p:spPr>
      </p:pic>
      <p:sp>
        <p:nvSpPr>
          <p:cNvPr id="11" name="Título 4">
            <a:extLst>
              <a:ext uri="{FF2B5EF4-FFF2-40B4-BE49-F238E27FC236}">
                <a16:creationId xmlns:a16="http://schemas.microsoft.com/office/drawing/2014/main" id="{10D88F30-D3F8-43DA-8069-0BE4ACD4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62" y="342953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Financiera 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1F474C88-6C59-418E-8DF6-0C011CF667BC}"/>
              </a:ext>
            </a:extLst>
          </p:cNvPr>
          <p:cNvSpPr txBox="1">
            <a:spLocks/>
          </p:cNvSpPr>
          <p:nvPr/>
        </p:nvSpPr>
        <p:spPr>
          <a:xfrm>
            <a:off x="1072115" y="260141"/>
            <a:ext cx="5381847" cy="114831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Subdirector Administrativo: Sr. Jaime Araya Burgos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5" name="AutoShape 4" descr="Qué sucede por encima y por debajo del punto de equilibrio">
            <a:extLst>
              <a:ext uri="{FF2B5EF4-FFF2-40B4-BE49-F238E27FC236}">
                <a16:creationId xmlns:a16="http://schemas.microsoft.com/office/drawing/2014/main" id="{DC7AC532-729F-4F4F-B3B1-08C88C4E66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79B49C0-2EBC-47E2-B36F-7F8C2C109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pic>
        <p:nvPicPr>
          <p:cNvPr id="4098" name="Picture 2" descr="vector de hombre de negocios de análisis financiero 1933749 Vector en  Vecteezy">
            <a:extLst>
              <a:ext uri="{FF2B5EF4-FFF2-40B4-BE49-F238E27FC236}">
                <a16:creationId xmlns:a16="http://schemas.microsoft.com/office/drawing/2014/main" id="{09822BA3-FE67-4AAD-95C8-81F4CCB5C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t="11939" r="5075" b="8527"/>
          <a:stretch/>
        </p:blipFill>
        <p:spPr bwMode="auto">
          <a:xfrm>
            <a:off x="116959" y="5582749"/>
            <a:ext cx="1648046" cy="1148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14">
            <a:extLst>
              <a:ext uri="{FF2B5EF4-FFF2-40B4-BE49-F238E27FC236}">
                <a16:creationId xmlns:a16="http://schemas.microsoft.com/office/drawing/2014/main" id="{48833EEA-DC2E-467F-8242-EE42DF782128}"/>
              </a:ext>
            </a:extLst>
          </p:cNvPr>
          <p:cNvSpPr txBox="1">
            <a:spLocks/>
          </p:cNvSpPr>
          <p:nvPr/>
        </p:nvSpPr>
        <p:spPr>
          <a:xfrm>
            <a:off x="838199" y="1643658"/>
            <a:ext cx="10515600" cy="77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b="1" dirty="0">
                <a:solidFill>
                  <a:schemeClr val="accent6">
                    <a:lumMod val="75000"/>
                  </a:schemeClr>
                </a:solidFill>
                <a:latin typeface="Museo Slab 900" panose="02000000000000000000" pitchFamily="2" charset="77"/>
              </a:rPr>
              <a:t>GASTO TOTAL: M$710.656 (2020) v/s M$717.549 (2021)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5F18B8B-A356-4342-8E6F-2A658296B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8088" y="2585258"/>
            <a:ext cx="8511747" cy="35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64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13" y="1532495"/>
            <a:ext cx="744773" cy="199913"/>
          </a:xfrm>
          <a:prstGeom prst="rect">
            <a:avLst/>
          </a:prstGeom>
        </p:spPr>
      </p:pic>
      <p:sp>
        <p:nvSpPr>
          <p:cNvPr id="11" name="Título 4">
            <a:extLst>
              <a:ext uri="{FF2B5EF4-FFF2-40B4-BE49-F238E27FC236}">
                <a16:creationId xmlns:a16="http://schemas.microsoft.com/office/drawing/2014/main" id="{10D88F30-D3F8-43DA-8069-0BE4ACD4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62" y="342953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Financiera 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1F474C88-6C59-418E-8DF6-0C011CF667BC}"/>
              </a:ext>
            </a:extLst>
          </p:cNvPr>
          <p:cNvSpPr txBox="1">
            <a:spLocks/>
          </p:cNvSpPr>
          <p:nvPr/>
        </p:nvSpPr>
        <p:spPr>
          <a:xfrm>
            <a:off x="1072115" y="260141"/>
            <a:ext cx="5381847" cy="114831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Subdirector Administrativo: Sr. Jaime Araya Burgos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5" name="AutoShape 4" descr="Qué sucede por encima y por debajo del punto de equilibrio">
            <a:extLst>
              <a:ext uri="{FF2B5EF4-FFF2-40B4-BE49-F238E27FC236}">
                <a16:creationId xmlns:a16="http://schemas.microsoft.com/office/drawing/2014/main" id="{DC7AC532-729F-4F4F-B3B1-08C88C4E66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79B49C0-2EBC-47E2-B36F-7F8C2C109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0AC06F8-C243-4B56-8C22-67B2C2355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668" y="2149689"/>
            <a:ext cx="8944588" cy="3116747"/>
          </a:xfrm>
          <a:prstGeom prst="rect">
            <a:avLst/>
          </a:prstGeom>
        </p:spPr>
      </p:pic>
      <p:pic>
        <p:nvPicPr>
          <p:cNvPr id="7170" name="Picture 2" descr="Balance De Prueba, Equilibrio, Contabilidad imagen png - imagen  transparente descarga gratuita">
            <a:extLst>
              <a:ext uri="{FF2B5EF4-FFF2-40B4-BE49-F238E27FC236}">
                <a16:creationId xmlns:a16="http://schemas.microsoft.com/office/drawing/2014/main" id="{EED53E11-E4B4-4F64-8A4C-B38DA78AB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3" t="1721" r="17049"/>
          <a:stretch/>
        </p:blipFill>
        <p:spPr bwMode="auto">
          <a:xfrm>
            <a:off x="96629" y="5604766"/>
            <a:ext cx="1178341" cy="1191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150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13" y="1532495"/>
            <a:ext cx="744773" cy="199913"/>
          </a:xfrm>
          <a:prstGeom prst="rect">
            <a:avLst/>
          </a:prstGeom>
        </p:spPr>
      </p:pic>
      <p:sp>
        <p:nvSpPr>
          <p:cNvPr id="11" name="Título 4">
            <a:extLst>
              <a:ext uri="{FF2B5EF4-FFF2-40B4-BE49-F238E27FC236}">
                <a16:creationId xmlns:a16="http://schemas.microsoft.com/office/drawing/2014/main" id="{10D88F30-D3F8-43DA-8069-0BE4ACD4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62" y="342953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Financiera 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1F474C88-6C59-418E-8DF6-0C011CF667BC}"/>
              </a:ext>
            </a:extLst>
          </p:cNvPr>
          <p:cNvSpPr txBox="1">
            <a:spLocks/>
          </p:cNvSpPr>
          <p:nvPr/>
        </p:nvSpPr>
        <p:spPr>
          <a:xfrm>
            <a:off x="1072115" y="260141"/>
            <a:ext cx="5381847" cy="114831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Subdirector Administrativo: Sr. Jaime Araya Burgos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5" name="AutoShape 4" descr="Qué sucede por encima y por debajo del punto de equilibrio">
            <a:extLst>
              <a:ext uri="{FF2B5EF4-FFF2-40B4-BE49-F238E27FC236}">
                <a16:creationId xmlns:a16="http://schemas.microsoft.com/office/drawing/2014/main" id="{DC7AC532-729F-4F4F-B3B1-08C88C4E66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79B49C0-2EBC-47E2-B36F-7F8C2C109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444C858-735F-4769-AD62-9C66C8595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939" y="2359858"/>
            <a:ext cx="9308045" cy="3474432"/>
          </a:xfrm>
          <a:prstGeom prst="rect">
            <a:avLst/>
          </a:prstGeom>
        </p:spPr>
      </p:pic>
      <p:sp>
        <p:nvSpPr>
          <p:cNvPr id="17" name="Título 14">
            <a:extLst>
              <a:ext uri="{FF2B5EF4-FFF2-40B4-BE49-F238E27FC236}">
                <a16:creationId xmlns:a16="http://schemas.microsoft.com/office/drawing/2014/main" id="{F9EFAB08-89B3-4361-9367-02E01AB6D31F}"/>
              </a:ext>
            </a:extLst>
          </p:cNvPr>
          <p:cNvSpPr txBox="1">
            <a:spLocks/>
          </p:cNvSpPr>
          <p:nvPr/>
        </p:nvSpPr>
        <p:spPr>
          <a:xfrm>
            <a:off x="838199" y="1588179"/>
            <a:ext cx="7200015" cy="77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b="1" dirty="0">
                <a:solidFill>
                  <a:schemeClr val="accent6">
                    <a:lumMod val="75000"/>
                  </a:schemeClr>
                </a:solidFill>
                <a:latin typeface="Museo Slab 900" panose="02000000000000000000" pitchFamily="2" charset="77"/>
              </a:rPr>
              <a:t>SUB. 29: INVERSIONES</a:t>
            </a:r>
          </a:p>
        </p:txBody>
      </p:sp>
      <p:pic>
        <p:nvPicPr>
          <p:cNvPr id="6146" name="Picture 2" descr="D2 Consultora Empresarial. De Rosario, Santa Fe, al país.: El análisis  financiero en las PyMes.">
            <a:extLst>
              <a:ext uri="{FF2B5EF4-FFF2-40B4-BE49-F238E27FC236}">
                <a16:creationId xmlns:a16="http://schemas.microsoft.com/office/drawing/2014/main" id="{966CDA55-F0B5-4434-BC3A-4775171B8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0"/>
          <a:stretch/>
        </p:blipFill>
        <p:spPr bwMode="auto">
          <a:xfrm>
            <a:off x="119089" y="5739527"/>
            <a:ext cx="1459833" cy="1001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236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13" y="1532495"/>
            <a:ext cx="744773" cy="199913"/>
          </a:xfrm>
          <a:prstGeom prst="rect">
            <a:avLst/>
          </a:prstGeom>
        </p:spPr>
      </p:pic>
      <p:sp>
        <p:nvSpPr>
          <p:cNvPr id="11" name="Título 4">
            <a:extLst>
              <a:ext uri="{FF2B5EF4-FFF2-40B4-BE49-F238E27FC236}">
                <a16:creationId xmlns:a16="http://schemas.microsoft.com/office/drawing/2014/main" id="{10D88F30-D3F8-43DA-8069-0BE4ACD4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62" y="342953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Financiera 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1F474C88-6C59-418E-8DF6-0C011CF667BC}"/>
              </a:ext>
            </a:extLst>
          </p:cNvPr>
          <p:cNvSpPr txBox="1">
            <a:spLocks/>
          </p:cNvSpPr>
          <p:nvPr/>
        </p:nvSpPr>
        <p:spPr>
          <a:xfrm>
            <a:off x="1072115" y="260141"/>
            <a:ext cx="5381847" cy="114831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Subdirector Administrativo: Sr. Jaime Araya Burgos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5" name="AutoShape 4" descr="Qué sucede por encima y por debajo del punto de equilibrio">
            <a:extLst>
              <a:ext uri="{FF2B5EF4-FFF2-40B4-BE49-F238E27FC236}">
                <a16:creationId xmlns:a16="http://schemas.microsoft.com/office/drawing/2014/main" id="{DC7AC532-729F-4F4F-B3B1-08C88C4E66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79B49C0-2EBC-47E2-B36F-7F8C2C109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17" name="Título 14">
            <a:extLst>
              <a:ext uri="{FF2B5EF4-FFF2-40B4-BE49-F238E27FC236}">
                <a16:creationId xmlns:a16="http://schemas.microsoft.com/office/drawing/2014/main" id="{F9EFAB08-89B3-4361-9367-02E01AB6D31F}"/>
              </a:ext>
            </a:extLst>
          </p:cNvPr>
          <p:cNvSpPr txBox="1">
            <a:spLocks/>
          </p:cNvSpPr>
          <p:nvPr/>
        </p:nvSpPr>
        <p:spPr>
          <a:xfrm>
            <a:off x="838199" y="1588179"/>
            <a:ext cx="7200015" cy="77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b="1" dirty="0">
                <a:solidFill>
                  <a:schemeClr val="accent6">
                    <a:lumMod val="75000"/>
                  </a:schemeClr>
                </a:solidFill>
                <a:latin typeface="Museo Slab 900" panose="02000000000000000000" pitchFamily="2" charset="77"/>
              </a:rPr>
              <a:t>SUB. 29: INVERSIONES</a:t>
            </a:r>
          </a:p>
        </p:txBody>
      </p:sp>
      <p:pic>
        <p:nvPicPr>
          <p:cNvPr id="6146" name="Picture 2" descr="D2 Consultora Empresarial. De Rosario, Santa Fe, al país.: El análisis  financiero en las PyMes.">
            <a:extLst>
              <a:ext uri="{FF2B5EF4-FFF2-40B4-BE49-F238E27FC236}">
                <a16:creationId xmlns:a16="http://schemas.microsoft.com/office/drawing/2014/main" id="{966CDA55-F0B5-4434-BC3A-4775171B8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0"/>
          <a:stretch/>
        </p:blipFill>
        <p:spPr bwMode="auto">
          <a:xfrm>
            <a:off x="119089" y="5739527"/>
            <a:ext cx="1459833" cy="1001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uede ser una imagen de una o varias personas, personas de pie y al aire libre">
            <a:extLst>
              <a:ext uri="{FF2B5EF4-FFF2-40B4-BE49-F238E27FC236}">
                <a16:creationId xmlns:a16="http://schemas.microsoft.com/office/drawing/2014/main" id="{B2D41E1D-AB47-4973-B3BB-B96AA1AF6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t="25151" r="1783" b="20992"/>
          <a:stretch/>
        </p:blipFill>
        <p:spPr bwMode="auto">
          <a:xfrm rot="21432014">
            <a:off x="382773" y="2485950"/>
            <a:ext cx="4772585" cy="22558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67914B2-7244-4DCD-B677-85A64B7A08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65"/>
          <a:stretch/>
        </p:blipFill>
        <p:spPr>
          <a:xfrm rot="324495">
            <a:off x="8543903" y="1167750"/>
            <a:ext cx="3241760" cy="2981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No hay ninguna descripción de la foto disponible.">
            <a:extLst>
              <a:ext uri="{FF2B5EF4-FFF2-40B4-BE49-F238E27FC236}">
                <a16:creationId xmlns:a16="http://schemas.microsoft.com/office/drawing/2014/main" id="{3AE941BE-E920-4D1A-9ACB-7FDC840C2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" b="19878"/>
          <a:stretch/>
        </p:blipFill>
        <p:spPr bwMode="auto">
          <a:xfrm>
            <a:off x="6881683" y="3730760"/>
            <a:ext cx="2994184" cy="29973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470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13" y="1532495"/>
            <a:ext cx="744773" cy="199913"/>
          </a:xfrm>
          <a:prstGeom prst="rect">
            <a:avLst/>
          </a:prstGeom>
        </p:spPr>
      </p:pic>
      <p:sp>
        <p:nvSpPr>
          <p:cNvPr id="11" name="Título 4">
            <a:extLst>
              <a:ext uri="{FF2B5EF4-FFF2-40B4-BE49-F238E27FC236}">
                <a16:creationId xmlns:a16="http://schemas.microsoft.com/office/drawing/2014/main" id="{10D88F30-D3F8-43DA-8069-0BE4ACD4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62" y="342953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Mejoras Infraestructura  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1F474C88-6C59-418E-8DF6-0C011CF667BC}"/>
              </a:ext>
            </a:extLst>
          </p:cNvPr>
          <p:cNvSpPr txBox="1">
            <a:spLocks/>
          </p:cNvSpPr>
          <p:nvPr/>
        </p:nvSpPr>
        <p:spPr>
          <a:xfrm>
            <a:off x="1072115" y="260141"/>
            <a:ext cx="5381847" cy="11483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5" name="AutoShape 4" descr="Qué sucede por encima y por debajo del punto de equilibrio">
            <a:extLst>
              <a:ext uri="{FF2B5EF4-FFF2-40B4-BE49-F238E27FC236}">
                <a16:creationId xmlns:a16="http://schemas.microsoft.com/office/drawing/2014/main" id="{DC7AC532-729F-4F4F-B3B1-08C88C4E66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79B49C0-2EBC-47E2-B36F-7F8C2C109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14" name="Título 14">
            <a:extLst>
              <a:ext uri="{FF2B5EF4-FFF2-40B4-BE49-F238E27FC236}">
                <a16:creationId xmlns:a16="http://schemas.microsoft.com/office/drawing/2014/main" id="{1782BFBE-AC49-47F8-8166-C28F477E2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13" y="1766149"/>
            <a:ext cx="10515600" cy="4351338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Construcción Pérgola </a:t>
            </a:r>
          </a:p>
        </p:txBody>
      </p:sp>
      <p:pic>
        <p:nvPicPr>
          <p:cNvPr id="15" name="Marcador de contenido 1">
            <a:extLst>
              <a:ext uri="{FF2B5EF4-FFF2-40B4-BE49-F238E27FC236}">
                <a16:creationId xmlns:a16="http://schemas.microsoft.com/office/drawing/2014/main" id="{E05AF8C2-379D-4D66-9440-E155E2E0A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90" y="3325621"/>
            <a:ext cx="3888841" cy="291792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223B511-462A-41B5-9DFF-E8D94505E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153" y="1632451"/>
            <a:ext cx="2389819" cy="318642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C129E9A-8A97-40F8-A651-C08ED7F10B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7472" y="2660832"/>
            <a:ext cx="2766845" cy="36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14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9">
            <a:extLst>
              <a:ext uri="{FF2B5EF4-FFF2-40B4-BE49-F238E27FC236}">
                <a16:creationId xmlns:a16="http://schemas.microsoft.com/office/drawing/2014/main" id="{056A7585-A470-4F44-B5FC-7F4D2642D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37" y="1184033"/>
            <a:ext cx="744773" cy="1999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6682327-410C-44B2-904F-2744F4810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11" name="Título 4">
            <a:extLst>
              <a:ext uri="{FF2B5EF4-FFF2-40B4-BE49-F238E27FC236}">
                <a16:creationId xmlns:a16="http://schemas.microsoft.com/office/drawing/2014/main" id="{AB09D77E-CBCA-4D55-A10C-5B0A2166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62" y="342953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Mejoras Infraestructura 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910D708-58DB-4442-91BE-40EBCC96D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2328589"/>
            <a:ext cx="2580055" cy="393174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1A59430-815F-4D7C-B35C-70EA1CB16E26}"/>
              </a:ext>
            </a:extLst>
          </p:cNvPr>
          <p:cNvSpPr txBox="1"/>
          <p:nvPr/>
        </p:nvSpPr>
        <p:spPr>
          <a:xfrm>
            <a:off x="944562" y="1722474"/>
            <a:ext cx="4635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Pasillo Ingreso APS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926D960-8268-4BE1-B6F0-38E0BEAE88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721" r="16378" b="9398"/>
          <a:stretch/>
        </p:blipFill>
        <p:spPr>
          <a:xfrm>
            <a:off x="2868299" y="2824292"/>
            <a:ext cx="2328558" cy="275102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3DA3D0F-DFF0-4A14-939A-B51FDA590E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147"/>
          <a:stretch/>
        </p:blipFill>
        <p:spPr>
          <a:xfrm>
            <a:off x="108361" y="3902711"/>
            <a:ext cx="2244297" cy="275102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9044D83-3724-485E-A96D-E63F23C1E3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8841" y="1493582"/>
            <a:ext cx="2484251" cy="331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0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9">
            <a:extLst>
              <a:ext uri="{FF2B5EF4-FFF2-40B4-BE49-F238E27FC236}">
                <a16:creationId xmlns:a16="http://schemas.microsoft.com/office/drawing/2014/main" id="{056A7585-A470-4F44-B5FC-7F4D2642D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37" y="1184033"/>
            <a:ext cx="744773" cy="1999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6682327-410C-44B2-904F-2744F4810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11" name="Título 4">
            <a:extLst>
              <a:ext uri="{FF2B5EF4-FFF2-40B4-BE49-F238E27FC236}">
                <a16:creationId xmlns:a16="http://schemas.microsoft.com/office/drawing/2014/main" id="{AB09D77E-CBCA-4D55-A10C-5B0A2166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57" y="203399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Mejoras Infraestructura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A59430-815F-4D7C-B35C-70EA1CB16E26}"/>
              </a:ext>
            </a:extLst>
          </p:cNvPr>
          <p:cNvSpPr txBox="1"/>
          <p:nvPr/>
        </p:nvSpPr>
        <p:spPr>
          <a:xfrm>
            <a:off x="-141583" y="1478742"/>
            <a:ext cx="6719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Conteiner Bodegas </a:t>
            </a:r>
            <a:endParaRPr lang="es-CL" sz="3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Marcador de contenido 10">
            <a:extLst>
              <a:ext uri="{FF2B5EF4-FFF2-40B4-BE49-F238E27FC236}">
                <a16:creationId xmlns:a16="http://schemas.microsoft.com/office/drawing/2014/main" id="{9B2CB4CE-1603-43DF-AB70-EA920B996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57" y="2955851"/>
            <a:ext cx="4825515" cy="22242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B1EF9EB-DD8E-452D-8118-0A85853DF1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0" r="16715" b="2650"/>
          <a:stretch/>
        </p:blipFill>
        <p:spPr>
          <a:xfrm>
            <a:off x="7390502" y="1383946"/>
            <a:ext cx="4614529" cy="23506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123D675-C5A7-4526-BD61-0297B7D3FE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51" r="18459" b="8899"/>
          <a:stretch/>
        </p:blipFill>
        <p:spPr>
          <a:xfrm>
            <a:off x="5641471" y="4067981"/>
            <a:ext cx="4257254" cy="2348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3288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05" y="647631"/>
            <a:ext cx="744773" cy="199913"/>
          </a:xfrm>
          <a:prstGeom prst="rect">
            <a:avLst/>
          </a:prstGeom>
        </p:spPr>
      </p:pic>
      <p:sp>
        <p:nvSpPr>
          <p:cNvPr id="7" name="Título 9">
            <a:extLst>
              <a:ext uri="{FF2B5EF4-FFF2-40B4-BE49-F238E27FC236}">
                <a16:creationId xmlns:a16="http://schemas.microsoft.com/office/drawing/2014/main" id="{D3CD4D41-A0BB-46EC-86F5-4EB668034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16" y="284974"/>
            <a:ext cx="10303133" cy="1273141"/>
          </a:xfrm>
        </p:spPr>
        <p:txBody>
          <a:bodyPr>
            <a:normAutofit/>
          </a:bodyPr>
          <a:lstStyle/>
          <a:p>
            <a:pPr algn="r"/>
            <a:r>
              <a:rPr lang="es-CL" sz="2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“Nunca dudes que un pequeño grupo de personas comprometidas pueda cambiar el mundo. De hecho, es lo único que lo ha logrado”</a:t>
            </a:r>
            <a:br>
              <a:rPr lang="es-CL" sz="2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L" sz="2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s-CL" sz="2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L" sz="12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Margaret Meade.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D606CD9-C7CB-443A-A505-73F0144D58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03" b="36124"/>
          <a:stretch/>
        </p:blipFill>
        <p:spPr>
          <a:xfrm rot="465159">
            <a:off x="8022382" y="1629805"/>
            <a:ext cx="4039629" cy="2200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8FF6F0FB-532C-4DC7-A879-49674788F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4383" b="32975"/>
          <a:stretch/>
        </p:blipFill>
        <p:spPr>
          <a:xfrm rot="20972273">
            <a:off x="12847" y="1518872"/>
            <a:ext cx="3157087" cy="1977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7687DAA-83FD-408A-B372-3DA9BEC14E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27" t="21704" r="2552" b="20272"/>
          <a:stretch/>
        </p:blipFill>
        <p:spPr>
          <a:xfrm>
            <a:off x="3886057" y="1167988"/>
            <a:ext cx="3519377" cy="20010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32B4CD4-25EF-452F-B653-8EDD4E9933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00" t="12713" r="11602" b="26667"/>
          <a:stretch/>
        </p:blipFill>
        <p:spPr>
          <a:xfrm rot="20911967">
            <a:off x="-138760" y="3886193"/>
            <a:ext cx="3722607" cy="3169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272E00A-E3B5-425C-BEA4-A5E40604B4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119" t="13333" r="11757" b="32403"/>
          <a:stretch/>
        </p:blipFill>
        <p:spPr>
          <a:xfrm rot="235541">
            <a:off x="8180035" y="4061812"/>
            <a:ext cx="4008780" cy="2857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AA77379-C847-41A8-B2D1-086023805C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334" t="14883" b="30697"/>
          <a:stretch/>
        </p:blipFill>
        <p:spPr>
          <a:xfrm>
            <a:off x="4321595" y="5209076"/>
            <a:ext cx="3057394" cy="1859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4B311C0-8B66-4573-A134-AD60FF443A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33" t="32713" r="3992" b="23285"/>
          <a:stretch/>
        </p:blipFill>
        <p:spPr>
          <a:xfrm>
            <a:off x="3553978" y="3089810"/>
            <a:ext cx="5084043" cy="2277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1629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9">
            <a:extLst>
              <a:ext uri="{FF2B5EF4-FFF2-40B4-BE49-F238E27FC236}">
                <a16:creationId xmlns:a16="http://schemas.microsoft.com/office/drawing/2014/main" id="{056A7585-A470-4F44-B5FC-7F4D2642D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37" y="1184033"/>
            <a:ext cx="744773" cy="1999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6682327-410C-44B2-904F-2744F4810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11" name="Título 4">
            <a:extLst>
              <a:ext uri="{FF2B5EF4-FFF2-40B4-BE49-F238E27FC236}">
                <a16:creationId xmlns:a16="http://schemas.microsoft.com/office/drawing/2014/main" id="{AB09D77E-CBCA-4D55-A10C-5B0A2166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57" y="203399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Mejoras Infraestructura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A59430-815F-4D7C-B35C-70EA1CB16E26}"/>
              </a:ext>
            </a:extLst>
          </p:cNvPr>
          <p:cNvSpPr txBox="1"/>
          <p:nvPr/>
        </p:nvSpPr>
        <p:spPr>
          <a:xfrm>
            <a:off x="-141583" y="1478742"/>
            <a:ext cx="6719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Conteiner Bodegas </a:t>
            </a:r>
            <a:endParaRPr lang="es-CL" sz="3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Marcador de contenido 10">
            <a:extLst>
              <a:ext uri="{FF2B5EF4-FFF2-40B4-BE49-F238E27FC236}">
                <a16:creationId xmlns:a16="http://schemas.microsoft.com/office/drawing/2014/main" id="{9B2CB4CE-1603-43DF-AB70-EA920B996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57" y="2955851"/>
            <a:ext cx="4825515" cy="22242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B1EF9EB-DD8E-452D-8118-0A85853DF1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0" r="16715" b="2650"/>
          <a:stretch/>
        </p:blipFill>
        <p:spPr>
          <a:xfrm>
            <a:off x="7390502" y="1383946"/>
            <a:ext cx="4614529" cy="23506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123D675-C5A7-4526-BD61-0297B7D3FE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51" r="18459" b="8899"/>
          <a:stretch/>
        </p:blipFill>
        <p:spPr>
          <a:xfrm>
            <a:off x="5641471" y="4067981"/>
            <a:ext cx="4257254" cy="2348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9388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9">
            <a:extLst>
              <a:ext uri="{FF2B5EF4-FFF2-40B4-BE49-F238E27FC236}">
                <a16:creationId xmlns:a16="http://schemas.microsoft.com/office/drawing/2014/main" id="{056A7585-A470-4F44-B5FC-7F4D2642D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37" y="1184033"/>
            <a:ext cx="744773" cy="1999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6682327-410C-44B2-904F-2744F4810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11" name="Título 4">
            <a:extLst>
              <a:ext uri="{FF2B5EF4-FFF2-40B4-BE49-F238E27FC236}">
                <a16:creationId xmlns:a16="http://schemas.microsoft.com/office/drawing/2014/main" id="{AB09D77E-CBCA-4D55-A10C-5B0A2166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57" y="203399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Mejoras Infraestructura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A59430-815F-4D7C-B35C-70EA1CB16E26}"/>
              </a:ext>
            </a:extLst>
          </p:cNvPr>
          <p:cNvSpPr txBox="1"/>
          <p:nvPr/>
        </p:nvSpPr>
        <p:spPr>
          <a:xfrm>
            <a:off x="485737" y="1041820"/>
            <a:ext cx="110383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Proyecto Ampliación Urgencia</a:t>
            </a:r>
          </a:p>
          <a:p>
            <a:pPr algn="ctr"/>
            <a:r>
              <a:rPr lang="es-CL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Minera Las Cenizas - Desafío Chile - Municipio – Servicio de Salud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75844EA-93DA-4DDD-9798-E61A1F0C5B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66" t="22006" r="1666" b="42450"/>
          <a:stretch/>
        </p:blipFill>
        <p:spPr>
          <a:xfrm>
            <a:off x="99420" y="2458869"/>
            <a:ext cx="4904970" cy="1940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Puede ser una imagen de interior">
            <a:extLst>
              <a:ext uri="{FF2B5EF4-FFF2-40B4-BE49-F238E27FC236}">
                <a16:creationId xmlns:a16="http://schemas.microsoft.com/office/drawing/2014/main" id="{329EB224-D81E-4527-934D-275D2811F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0" b="14473"/>
          <a:stretch/>
        </p:blipFill>
        <p:spPr bwMode="auto">
          <a:xfrm>
            <a:off x="9036078" y="2727431"/>
            <a:ext cx="2467014" cy="23797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8C837063-1A06-462B-9598-8C7FDDEDB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1" t="2580" r="32304" b="14490"/>
          <a:stretch/>
        </p:blipFill>
        <p:spPr bwMode="auto">
          <a:xfrm>
            <a:off x="4776986" y="4184965"/>
            <a:ext cx="4486496" cy="23697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13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DD80FCA-FA39-4184-A115-2B435615D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564A499-8F32-4C31-84FC-B8504AF4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184" y="1"/>
            <a:ext cx="1377815" cy="963251"/>
          </a:xfrm>
          <a:prstGeom prst="rect">
            <a:avLst/>
          </a:prstGeom>
        </p:spPr>
      </p:pic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C3571188-01A5-496A-959D-72A7DADB4EE1}"/>
              </a:ext>
            </a:extLst>
          </p:cNvPr>
          <p:cNvSpPr txBox="1">
            <a:spLocks/>
          </p:cNvSpPr>
          <p:nvPr/>
        </p:nvSpPr>
        <p:spPr>
          <a:xfrm>
            <a:off x="2496878" y="2152736"/>
            <a:ext cx="5381847" cy="114831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Subdirector Administrativo: Sr. Jaime Araya Burgos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3889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423576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38" y="1598803"/>
            <a:ext cx="744773" cy="199913"/>
          </a:xfrm>
          <a:prstGeom prst="rect">
            <a:avLst/>
          </a:prstGeom>
        </p:spPr>
      </p:pic>
      <p:sp>
        <p:nvSpPr>
          <p:cNvPr id="16" name="Título 4">
            <a:extLst>
              <a:ext uri="{FF2B5EF4-FFF2-40B4-BE49-F238E27FC236}">
                <a16:creationId xmlns:a16="http://schemas.microsoft.com/office/drawing/2014/main" id="{023C8B80-09F5-4642-B97A-0445AC5B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611" y="228335"/>
            <a:ext cx="10302875" cy="83185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Atención Primaria de Salud (APS)  Gestión Usuaria 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DBB6E207-2031-4557-8D83-BD48A6538118}"/>
              </a:ext>
            </a:extLst>
          </p:cNvPr>
          <p:cNvSpPr txBox="1">
            <a:spLocks/>
          </p:cNvSpPr>
          <p:nvPr/>
        </p:nvSpPr>
        <p:spPr>
          <a:xfrm>
            <a:off x="157838" y="833599"/>
            <a:ext cx="8271113" cy="9917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2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de Servicio.  </a:t>
            </a:r>
            <a:r>
              <a:rPr lang="es-CL" sz="20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Klga</a:t>
            </a:r>
            <a:r>
              <a:rPr lang="es-CL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Daniela Salgado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19" name="Marcador de contenido 16">
            <a:extLst>
              <a:ext uri="{FF2B5EF4-FFF2-40B4-BE49-F238E27FC236}">
                <a16:creationId xmlns:a16="http://schemas.microsoft.com/office/drawing/2014/main" id="{4F769FBA-859F-4493-B476-B784D5C11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540" y="1998920"/>
            <a:ext cx="3040911" cy="440387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s-CL" sz="2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72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Atención Clínica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66 </a:t>
            </a:r>
            <a:r>
              <a:rPr lang="es-CL" sz="72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hrs</a:t>
            </a: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Matrona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88 </a:t>
            </a:r>
            <a:r>
              <a:rPr lang="es-CL" sz="72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hrs</a:t>
            </a: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Enfermera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88 </a:t>
            </a:r>
            <a:r>
              <a:rPr lang="es-CL" sz="72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hrs</a:t>
            </a: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Odontólogo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66 </a:t>
            </a:r>
            <a:r>
              <a:rPr lang="es-CL" sz="72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hrs</a:t>
            </a: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Kinesiólogo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88 </a:t>
            </a:r>
            <a:r>
              <a:rPr lang="es-CL" sz="72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hrs</a:t>
            </a: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Psicólogo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22 </a:t>
            </a:r>
            <a:r>
              <a:rPr lang="es-CL" sz="72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hrs</a:t>
            </a: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Educadora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44 </a:t>
            </a:r>
            <a:r>
              <a:rPr lang="es-CL" sz="72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hrs</a:t>
            </a: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Nutricionista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88 </a:t>
            </a:r>
            <a:r>
              <a:rPr lang="es-CL" sz="72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hrs</a:t>
            </a: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TENS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Horas Medico (8 EDF)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66 As. Sociales </a:t>
            </a:r>
          </a:p>
          <a:p>
            <a:pPr marL="0" indent="0">
              <a:buNone/>
            </a:pP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Apoyo    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sz="7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 Administrativos.</a:t>
            </a:r>
          </a:p>
          <a:p>
            <a:pPr marL="0" indent="0">
              <a:buNone/>
            </a:pPr>
            <a:r>
              <a:rPr lang="es-CL" sz="2400" dirty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																			</a:t>
            </a:r>
          </a:p>
        </p:txBody>
      </p:sp>
      <p:sp>
        <p:nvSpPr>
          <p:cNvPr id="7" name="Cerrar llave 6">
            <a:extLst>
              <a:ext uri="{FF2B5EF4-FFF2-40B4-BE49-F238E27FC236}">
                <a16:creationId xmlns:a16="http://schemas.microsoft.com/office/drawing/2014/main" id="{34A44B69-151A-4952-AFA6-5943AB64D0CD}"/>
              </a:ext>
            </a:extLst>
          </p:cNvPr>
          <p:cNvSpPr/>
          <p:nvPr/>
        </p:nvSpPr>
        <p:spPr>
          <a:xfrm>
            <a:off x="3934046" y="1798716"/>
            <a:ext cx="1116419" cy="450639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0724DE1-B6B9-4221-A186-78FE8BA1BC42}"/>
              </a:ext>
            </a:extLst>
          </p:cNvPr>
          <p:cNvSpPr txBox="1"/>
          <p:nvPr/>
        </p:nvSpPr>
        <p:spPr>
          <a:xfrm>
            <a:off x="5311470" y="1825389"/>
            <a:ext cx="614891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Programa Nacional del Niño y de la Niña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Programa del Adulto  - Programa de Salud Cardiovascular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Programa del Adulto Mayor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Programa de Salud Mental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Programa de la Mujer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Programa de Dependencia Severa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Programa Alivio del Dolor y Cuidados Paliativos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Programa Chile Crece Contigo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Programa Nacional de Inmunizaciones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Programa Nacional de Control Tuberculosis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Epidemiología  - ENO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Agendamiento de Horas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Ingreso de Interconsultas  - Seguimiento de Interconsultas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Programa de </a:t>
            </a:r>
            <a:r>
              <a:rPr lang="es-CL" dirty="0" err="1">
                <a:solidFill>
                  <a:schemeClr val="accent6">
                    <a:lumMod val="75000"/>
                  </a:schemeClr>
                </a:solidFill>
              </a:rPr>
              <a:t>Resolutividad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  e Imágenes Diagnosticas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Curaciones y Tratamientos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 </a:t>
            </a:r>
          </a:p>
          <a:p>
            <a:r>
              <a:rPr lang="es-CL" dirty="0"/>
              <a:t> </a:t>
            </a:r>
          </a:p>
          <a:p>
            <a:r>
              <a:rPr lang="es-CL" dirty="0"/>
              <a:t>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02900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25" y="1331011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92585" y="436061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61DB5EE-E3A0-46F9-A493-E0F60D4D6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7633738-4830-4F53-8B54-E672E74DE657}"/>
              </a:ext>
            </a:extLst>
          </p:cNvPr>
          <p:cNvSpPr/>
          <p:nvPr/>
        </p:nvSpPr>
        <p:spPr>
          <a:xfrm>
            <a:off x="3831918" y="60846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s-CL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s-CL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Marcador de contenido 3">
            <a:extLst>
              <a:ext uri="{FF2B5EF4-FFF2-40B4-BE49-F238E27FC236}">
                <a16:creationId xmlns:a16="http://schemas.microsoft.com/office/drawing/2014/main" id="{2BFB3B84-79DF-4E35-9CE6-028AC76B14D2}"/>
              </a:ext>
            </a:extLst>
          </p:cNvPr>
          <p:cNvSpPr txBox="1">
            <a:spLocks/>
          </p:cNvSpPr>
          <p:nvPr/>
        </p:nvSpPr>
        <p:spPr>
          <a:xfrm>
            <a:off x="2593539" y="5144915"/>
            <a:ext cx="5157787" cy="78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ítulo 4">
            <a:extLst>
              <a:ext uri="{FF2B5EF4-FFF2-40B4-BE49-F238E27FC236}">
                <a16:creationId xmlns:a16="http://schemas.microsoft.com/office/drawing/2014/main" id="{6A81AA5C-DFB5-42E2-BD38-C2ED15929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8938"/>
            <a:ext cx="10515600" cy="1182074"/>
          </a:xfrm>
        </p:spPr>
        <p:txBody>
          <a:bodyPr>
            <a:normAutofit/>
          </a:bodyPr>
          <a:lstStyle/>
          <a:p>
            <a:pPr algn="ctr"/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Atención Primaria de Salud (APS)  Gestión Usuaria </a:t>
            </a:r>
          </a:p>
        </p:txBody>
      </p:sp>
      <p:sp>
        <p:nvSpPr>
          <p:cNvPr id="28" name="Marcador de texto 7">
            <a:extLst>
              <a:ext uri="{FF2B5EF4-FFF2-40B4-BE49-F238E27FC236}">
                <a16:creationId xmlns:a16="http://schemas.microsoft.com/office/drawing/2014/main" id="{34AF59B4-BE02-4D43-ACC5-05CAD0A9B507}"/>
              </a:ext>
            </a:extLst>
          </p:cNvPr>
          <p:cNvSpPr txBox="1">
            <a:spLocks/>
          </p:cNvSpPr>
          <p:nvPr/>
        </p:nvSpPr>
        <p:spPr>
          <a:xfrm>
            <a:off x="1036875" y="999658"/>
            <a:ext cx="8271113" cy="9917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2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de Servicio.  </a:t>
            </a:r>
            <a:r>
              <a:rPr lang="es-CL" sz="20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Klga</a:t>
            </a:r>
            <a:r>
              <a:rPr lang="es-CL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Daniela Salgado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graphicFrame>
        <p:nvGraphicFramePr>
          <p:cNvPr id="29" name="Marcador de contenido 28">
            <a:extLst>
              <a:ext uri="{FF2B5EF4-FFF2-40B4-BE49-F238E27FC236}">
                <a16:creationId xmlns:a16="http://schemas.microsoft.com/office/drawing/2014/main" id="{205E8E14-456F-4B70-9BE0-C1D377934B91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70719519"/>
              </p:ext>
            </p:extLst>
          </p:nvPr>
        </p:nvGraphicFramePr>
        <p:xfrm>
          <a:off x="681250" y="2205785"/>
          <a:ext cx="4379848" cy="4283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name="Worksheet" r:id="rId6" imgW="3343343" imgH="3438435" progId="Excel.Sheet.8">
                  <p:embed/>
                </p:oleObj>
              </mc:Choice>
              <mc:Fallback>
                <p:oleObj name="Worksheet" r:id="rId6" imgW="3343343" imgH="3438435" progId="Excel.Sheet.8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1250" y="2205785"/>
                        <a:ext cx="4379848" cy="4283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Marcador de contenido 29">
            <a:extLst>
              <a:ext uri="{FF2B5EF4-FFF2-40B4-BE49-F238E27FC236}">
                <a16:creationId xmlns:a16="http://schemas.microsoft.com/office/drawing/2014/main" id="{A16F3848-AAF4-44A0-8466-E7B1C5E15434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621822802"/>
              </p:ext>
            </p:extLst>
          </p:nvPr>
        </p:nvGraphicFramePr>
        <p:xfrm>
          <a:off x="5794744" y="1862805"/>
          <a:ext cx="5716006" cy="3900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114940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1431FEB-B231-754F-B75C-2A47BC12B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5649" y="978955"/>
            <a:ext cx="4504038" cy="1047552"/>
          </a:xfrm>
        </p:spPr>
        <p:txBody>
          <a:bodyPr>
            <a:normAutofit/>
          </a:bodyPr>
          <a:lstStyle/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0" y="1550810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16145" y="447077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3C09058-DECB-4935-AD44-9EC8DAE3A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1540" y="0"/>
            <a:ext cx="1377815" cy="963251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06486D4-BF39-45FE-9C66-6E1EF9FDE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15794" y="1968981"/>
            <a:ext cx="6129669" cy="3684588"/>
          </a:xfrm>
        </p:spPr>
        <p:txBody>
          <a:bodyPr/>
          <a:lstStyle/>
          <a:p>
            <a:pPr marL="0" indent="0">
              <a:buNone/>
            </a:pP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Imágenes Diagnósticas y </a:t>
            </a:r>
            <a:r>
              <a:rPr lang="es-CL" dirty="0" err="1">
                <a:solidFill>
                  <a:schemeClr val="accent6">
                    <a:lumMod val="75000"/>
                  </a:schemeClr>
                </a:solidFill>
              </a:rPr>
              <a:t>Resolutividad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 marL="0" indent="0">
              <a:buNone/>
            </a:pPr>
            <a:endParaRPr lang="es-CL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 Mamografías: 345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 Eco Mamarias: 108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 Eco Abdominales: 18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 Vicio de Refracción (GES  / No GES): 26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 Fondo de Ojo: 241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s-C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Título 4">
            <a:extLst>
              <a:ext uri="{FF2B5EF4-FFF2-40B4-BE49-F238E27FC236}">
                <a16:creationId xmlns:a16="http://schemas.microsoft.com/office/drawing/2014/main" id="{476220BD-43EB-4195-BE80-FAE0ED7EF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29" y="-78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Atención Primaria de Salud (APS)  Gestión Usuaria </a:t>
            </a:r>
          </a:p>
        </p:txBody>
      </p:sp>
      <p:sp>
        <p:nvSpPr>
          <p:cNvPr id="31" name="Marcador de texto 7">
            <a:extLst>
              <a:ext uri="{FF2B5EF4-FFF2-40B4-BE49-F238E27FC236}">
                <a16:creationId xmlns:a16="http://schemas.microsoft.com/office/drawing/2014/main" id="{A92A6D5B-D820-4FBF-96FC-96F5A3D0DFD4}"/>
              </a:ext>
            </a:extLst>
          </p:cNvPr>
          <p:cNvSpPr txBox="1">
            <a:spLocks/>
          </p:cNvSpPr>
          <p:nvPr/>
        </p:nvSpPr>
        <p:spPr>
          <a:xfrm>
            <a:off x="1091310" y="907245"/>
            <a:ext cx="8271113" cy="9917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2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de Servicio.  </a:t>
            </a:r>
            <a:r>
              <a:rPr lang="es-CL" sz="20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Klga</a:t>
            </a:r>
            <a:r>
              <a:rPr lang="es-CL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Daniela Salgado  </a:t>
            </a:r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ACA24AC3-9228-465E-81EA-FC4C506728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3194"/>
          <a:stretch/>
        </p:blipFill>
        <p:spPr>
          <a:xfrm rot="212806">
            <a:off x="6616775" y="5010977"/>
            <a:ext cx="3296093" cy="1868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DE918204-BA64-4568-839A-958DBF6A19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3" t="27828"/>
          <a:stretch/>
        </p:blipFill>
        <p:spPr>
          <a:xfrm>
            <a:off x="9328034" y="1403140"/>
            <a:ext cx="2055953" cy="35579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1294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5" y="568380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92585" y="436061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61DB5EE-E3A0-46F9-A493-E0F60D4D6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7633738-4830-4F53-8B54-E672E74DE657}"/>
              </a:ext>
            </a:extLst>
          </p:cNvPr>
          <p:cNvSpPr/>
          <p:nvPr/>
        </p:nvSpPr>
        <p:spPr>
          <a:xfrm>
            <a:off x="3831918" y="60846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s-CL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s-CL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Marcador de contenido 3">
            <a:extLst>
              <a:ext uri="{FF2B5EF4-FFF2-40B4-BE49-F238E27FC236}">
                <a16:creationId xmlns:a16="http://schemas.microsoft.com/office/drawing/2014/main" id="{2BFB3B84-79DF-4E35-9CE6-028AC76B14D2}"/>
              </a:ext>
            </a:extLst>
          </p:cNvPr>
          <p:cNvSpPr txBox="1">
            <a:spLocks/>
          </p:cNvSpPr>
          <p:nvPr/>
        </p:nvSpPr>
        <p:spPr>
          <a:xfrm>
            <a:off x="2593539" y="5144915"/>
            <a:ext cx="5157787" cy="78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C086840-C2FD-4EBE-8B1E-0B5F82E07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798" y="1924654"/>
            <a:ext cx="6365732" cy="3684588"/>
          </a:xfrm>
        </p:spPr>
        <p:txBody>
          <a:bodyPr/>
          <a:lstStyle/>
          <a:p>
            <a:pPr marL="0" indent="0">
              <a:buNone/>
            </a:pPr>
            <a:r>
              <a:rPr lang="es-CL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Equipo COVID </a:t>
            </a:r>
          </a:p>
          <a:p>
            <a:pPr marL="0" indent="0">
              <a:buNone/>
            </a:pPr>
            <a:endParaRPr lang="es-CL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24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6480 Llamadas telefónicas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sz="24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62 Visitas Domiciliarias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sz="24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364 PCR para Búsqueda Activa </a:t>
            </a: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94CB3C40-4A27-4BFA-BE9D-683531987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1938"/>
            <a:ext cx="10515600" cy="1165799"/>
          </a:xfrm>
        </p:spPr>
        <p:txBody>
          <a:bodyPr>
            <a:normAutofit/>
          </a:bodyPr>
          <a:lstStyle/>
          <a:p>
            <a:pPr algn="ctr"/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Atención Primaria de Salud (APS)  Gestión Usuaria </a:t>
            </a:r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id="{EE434A52-FD12-4157-B224-D67BF99775D7}"/>
              </a:ext>
            </a:extLst>
          </p:cNvPr>
          <p:cNvSpPr txBox="1">
            <a:spLocks/>
          </p:cNvSpPr>
          <p:nvPr/>
        </p:nvSpPr>
        <p:spPr>
          <a:xfrm>
            <a:off x="203637" y="919616"/>
            <a:ext cx="8271113" cy="9917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2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de Servicio.  </a:t>
            </a:r>
            <a:r>
              <a:rPr lang="es-CL" sz="20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Klga</a:t>
            </a:r>
            <a:r>
              <a:rPr lang="es-CL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Daniela Salgado  </a:t>
            </a:r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pic>
        <p:nvPicPr>
          <p:cNvPr id="28" name="Marcador de contenido 27" descr="Imagen en el mensaje">
            <a:extLst>
              <a:ext uri="{FF2B5EF4-FFF2-40B4-BE49-F238E27FC236}">
                <a16:creationId xmlns:a16="http://schemas.microsoft.com/office/drawing/2014/main" id="{1F826AAB-0BE0-4A2D-92B9-09E84586E1FF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32" y="4096617"/>
            <a:ext cx="2888000" cy="27613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Imagen 28" descr="cid:F5553BCB-5532-456C-8543-8A168425F174">
            <a:extLst>
              <a:ext uri="{FF2B5EF4-FFF2-40B4-BE49-F238E27FC236}">
                <a16:creationId xmlns:a16="http://schemas.microsoft.com/office/drawing/2014/main" id="{BDDEDA4B-E2B2-4D23-ADD8-23758AA823E7}"/>
              </a:ext>
            </a:extLst>
          </p:cNvPr>
          <p:cNvPicPr/>
          <p:nvPr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4986" b="14772"/>
          <a:stretch>
            <a:fillRect/>
          </a:stretch>
        </p:blipFill>
        <p:spPr bwMode="auto">
          <a:xfrm rot="461189">
            <a:off x="7998505" y="1210251"/>
            <a:ext cx="3291926" cy="2234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5679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423576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51" y="819659"/>
            <a:ext cx="744773" cy="199913"/>
          </a:xfrm>
          <a:prstGeom prst="rect">
            <a:avLst/>
          </a:prstGeom>
        </p:spPr>
      </p:pic>
      <p:sp>
        <p:nvSpPr>
          <p:cNvPr id="19" name="Título 4">
            <a:extLst>
              <a:ext uri="{FF2B5EF4-FFF2-40B4-BE49-F238E27FC236}">
                <a16:creationId xmlns:a16="http://schemas.microsoft.com/office/drawing/2014/main" id="{4DA29D9F-BBAB-4BD1-B2E3-C52865751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611" y="138880"/>
            <a:ext cx="10515600" cy="1165799"/>
          </a:xfrm>
        </p:spPr>
        <p:txBody>
          <a:bodyPr>
            <a:normAutofit/>
          </a:bodyPr>
          <a:lstStyle/>
          <a:p>
            <a:pPr algn="ctr"/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Atención Primaria de Salud (APS)  Gestión Usuaria </a:t>
            </a:r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6E4F393F-FBAE-4C3B-980B-7E3339A439EE}"/>
              </a:ext>
            </a:extLst>
          </p:cNvPr>
          <p:cNvSpPr txBox="1">
            <a:spLocks/>
          </p:cNvSpPr>
          <p:nvPr/>
        </p:nvSpPr>
        <p:spPr>
          <a:xfrm>
            <a:off x="1118037" y="919616"/>
            <a:ext cx="8271113" cy="9917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2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de Servicio.  </a:t>
            </a:r>
            <a:r>
              <a:rPr lang="es-CL" sz="20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Klga</a:t>
            </a:r>
            <a:r>
              <a:rPr lang="es-CL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Daniela Salgado  </a:t>
            </a:r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21" name="Marcador de contenido 3">
            <a:extLst>
              <a:ext uri="{FF2B5EF4-FFF2-40B4-BE49-F238E27FC236}">
                <a16:creationId xmlns:a16="http://schemas.microsoft.com/office/drawing/2014/main" id="{D4D6A0A3-8231-49E5-9739-920A15874561}"/>
              </a:ext>
            </a:extLst>
          </p:cNvPr>
          <p:cNvSpPr txBox="1">
            <a:spLocks/>
          </p:cNvSpPr>
          <p:nvPr/>
        </p:nvSpPr>
        <p:spPr>
          <a:xfrm>
            <a:off x="534797" y="1924654"/>
            <a:ext cx="9247156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Rehabilitación: Usuarios </a:t>
            </a:r>
            <a:r>
              <a:rPr lang="es-CL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Secuelados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COVID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CL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s-CL" sz="24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s-CL" sz="24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s-CL" sz="24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BC70F752-BFD4-4928-A8CF-5358EC8332C7}"/>
              </a:ext>
            </a:extLst>
          </p:cNvPr>
          <p:cNvSpPr/>
          <p:nvPr/>
        </p:nvSpPr>
        <p:spPr>
          <a:xfrm>
            <a:off x="3336352" y="3573895"/>
            <a:ext cx="1828800" cy="114831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12 </a:t>
            </a:r>
          </a:p>
          <a:p>
            <a:pPr algn="ctr"/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Ingresos 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1EFCE3CA-F17D-4060-93DD-1B72481F2B2C}"/>
              </a:ext>
            </a:extLst>
          </p:cNvPr>
          <p:cNvSpPr/>
          <p:nvPr/>
        </p:nvSpPr>
        <p:spPr>
          <a:xfrm>
            <a:off x="6685235" y="3589166"/>
            <a:ext cx="1828800" cy="114831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12 </a:t>
            </a:r>
          </a:p>
          <a:p>
            <a:pPr algn="ctr"/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Altas  </a:t>
            </a:r>
          </a:p>
        </p:txBody>
      </p:sp>
      <p:sp>
        <p:nvSpPr>
          <p:cNvPr id="26" name="Cerrar llave 25">
            <a:extLst>
              <a:ext uri="{FF2B5EF4-FFF2-40B4-BE49-F238E27FC236}">
                <a16:creationId xmlns:a16="http://schemas.microsoft.com/office/drawing/2014/main" id="{37BD4AE0-EF63-4553-9963-EC9807566690}"/>
              </a:ext>
            </a:extLst>
          </p:cNvPr>
          <p:cNvSpPr/>
          <p:nvPr/>
        </p:nvSpPr>
        <p:spPr>
          <a:xfrm rot="16200000">
            <a:off x="5328063" y="1580085"/>
            <a:ext cx="770019" cy="2927809"/>
          </a:xfrm>
          <a:prstGeom prst="rightBrace">
            <a:avLst>
              <a:gd name="adj1" fmla="val 8333"/>
              <a:gd name="adj2" fmla="val 51866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358015B-084E-4156-BDF4-EADC0CE19E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0" t="22323" r="18994" b="15557"/>
          <a:stretch/>
        </p:blipFill>
        <p:spPr>
          <a:xfrm rot="197231">
            <a:off x="8947072" y="2558284"/>
            <a:ext cx="3026830" cy="2417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69A34F3-8DD9-4FCB-9415-490E977604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0" b="12279"/>
          <a:stretch/>
        </p:blipFill>
        <p:spPr>
          <a:xfrm>
            <a:off x="285995" y="4163324"/>
            <a:ext cx="2804862" cy="2605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0721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1431FEB-B231-754F-B75C-2A47BC12B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5649" y="978955"/>
            <a:ext cx="4504038" cy="1047552"/>
          </a:xfrm>
        </p:spPr>
        <p:txBody>
          <a:bodyPr>
            <a:normAutofit/>
          </a:bodyPr>
          <a:lstStyle/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0" y="1550810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16145" y="447077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3C09058-DECB-4935-AD44-9EC8DAE3A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1540" y="0"/>
            <a:ext cx="1377815" cy="963251"/>
          </a:xfrm>
          <a:prstGeom prst="rect">
            <a:avLst/>
          </a:prstGeom>
        </p:spPr>
      </p:pic>
      <p:sp>
        <p:nvSpPr>
          <p:cNvPr id="30" name="Título 4">
            <a:extLst>
              <a:ext uri="{FF2B5EF4-FFF2-40B4-BE49-F238E27FC236}">
                <a16:creationId xmlns:a16="http://schemas.microsoft.com/office/drawing/2014/main" id="{476220BD-43EB-4195-BE80-FAE0ED7EF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49" y="48572"/>
            <a:ext cx="10515600" cy="1091712"/>
          </a:xfrm>
        </p:spPr>
        <p:txBody>
          <a:bodyPr>
            <a:normAutofit/>
          </a:bodyPr>
          <a:lstStyle/>
          <a:p>
            <a:pPr algn="ctr"/>
            <a:r>
              <a:rPr lang="es-CL" sz="32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Atención Primaria de Salud (APS)  Gestión Usuaria </a:t>
            </a:r>
          </a:p>
        </p:txBody>
      </p:sp>
      <p:sp>
        <p:nvSpPr>
          <p:cNvPr id="31" name="Marcador de texto 7">
            <a:extLst>
              <a:ext uri="{FF2B5EF4-FFF2-40B4-BE49-F238E27FC236}">
                <a16:creationId xmlns:a16="http://schemas.microsoft.com/office/drawing/2014/main" id="{A92A6D5B-D820-4FBF-96FC-96F5A3D0DFD4}"/>
              </a:ext>
            </a:extLst>
          </p:cNvPr>
          <p:cNvSpPr txBox="1">
            <a:spLocks/>
          </p:cNvSpPr>
          <p:nvPr/>
        </p:nvSpPr>
        <p:spPr>
          <a:xfrm>
            <a:off x="1091310" y="832787"/>
            <a:ext cx="8271113" cy="66027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2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de Servicio.  </a:t>
            </a:r>
            <a:r>
              <a:rPr lang="es-CL" sz="20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Klga</a:t>
            </a:r>
            <a:r>
              <a:rPr lang="es-CL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Daniela Salgado  </a:t>
            </a:r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13" name="Título 4">
            <a:extLst>
              <a:ext uri="{FF2B5EF4-FFF2-40B4-BE49-F238E27FC236}">
                <a16:creationId xmlns:a16="http://schemas.microsoft.com/office/drawing/2014/main" id="{CDA33E28-AF2F-431F-A1E9-DB2C775E7C1A}"/>
              </a:ext>
            </a:extLst>
          </p:cNvPr>
          <p:cNvSpPr txBox="1">
            <a:spLocks/>
          </p:cNvSpPr>
          <p:nvPr/>
        </p:nvSpPr>
        <p:spPr>
          <a:xfrm>
            <a:off x="1787371" y="1502731"/>
            <a:ext cx="10515600" cy="78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Campaña de Vacunación: Sars-Cov-2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F4BE804-715F-4F38-977F-CE56AB47C306}"/>
              </a:ext>
            </a:extLst>
          </p:cNvPr>
          <p:cNvSpPr txBox="1"/>
          <p:nvPr/>
        </p:nvSpPr>
        <p:spPr>
          <a:xfrm>
            <a:off x="235940" y="2322578"/>
            <a:ext cx="2516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s-CL" dirty="0">
                <a:solidFill>
                  <a:srgbClr val="002060"/>
                </a:solidFill>
              </a:rPr>
              <a:t>Mayores  de 18 años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615F9E-1470-4D2F-91B0-2AF599DC2B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043" t="18202"/>
          <a:stretch/>
        </p:blipFill>
        <p:spPr>
          <a:xfrm>
            <a:off x="1650070" y="2726302"/>
            <a:ext cx="5395101" cy="9277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E4F884C-A03B-428B-A09A-D284B6AA8F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793" t="18676"/>
          <a:stretch/>
        </p:blipFill>
        <p:spPr>
          <a:xfrm>
            <a:off x="2553676" y="4157960"/>
            <a:ext cx="5061098" cy="9434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D1FA5E3-0ED6-46CC-BA59-2EF1BAD6EB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637" t="21393"/>
          <a:stretch/>
        </p:blipFill>
        <p:spPr>
          <a:xfrm>
            <a:off x="3658780" y="5463936"/>
            <a:ext cx="4793404" cy="105892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DA834EF-DB2E-4744-A383-B4ACD4F4C3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342" t="30698" r="22825" b="28993"/>
          <a:stretch/>
        </p:blipFill>
        <p:spPr>
          <a:xfrm>
            <a:off x="-94041" y="4741152"/>
            <a:ext cx="2370701" cy="2275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58E9F6E-0920-40C0-A20D-539301F139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585" t="8061" r="19550" b="24980"/>
          <a:stretch/>
        </p:blipFill>
        <p:spPr>
          <a:xfrm rot="235931">
            <a:off x="7644904" y="2074978"/>
            <a:ext cx="2925066" cy="2495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EC3EC972-3357-4B04-BD77-BEA5BD5E3F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500" t="20808" r="15732" b="11277"/>
          <a:stretch/>
        </p:blipFill>
        <p:spPr>
          <a:xfrm>
            <a:off x="9289203" y="4401821"/>
            <a:ext cx="2788345" cy="2458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398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1431FEB-B231-754F-B75C-2A47BC12B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5649" y="978955"/>
            <a:ext cx="4504038" cy="1047552"/>
          </a:xfrm>
        </p:spPr>
        <p:txBody>
          <a:bodyPr>
            <a:normAutofit/>
          </a:bodyPr>
          <a:lstStyle/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87" y="654800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16145" y="447077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3C09058-DECB-4935-AD44-9EC8DAE3A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1540" y="0"/>
            <a:ext cx="1377815" cy="963251"/>
          </a:xfrm>
          <a:prstGeom prst="rect">
            <a:avLst/>
          </a:prstGeom>
        </p:spPr>
      </p:pic>
      <p:sp>
        <p:nvSpPr>
          <p:cNvPr id="30" name="Título 4">
            <a:extLst>
              <a:ext uri="{FF2B5EF4-FFF2-40B4-BE49-F238E27FC236}">
                <a16:creationId xmlns:a16="http://schemas.microsoft.com/office/drawing/2014/main" id="{476220BD-43EB-4195-BE80-FAE0ED7EF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49" y="48572"/>
            <a:ext cx="10515600" cy="1091712"/>
          </a:xfrm>
        </p:spPr>
        <p:txBody>
          <a:bodyPr>
            <a:normAutofit/>
          </a:bodyPr>
          <a:lstStyle/>
          <a:p>
            <a:pPr algn="ctr"/>
            <a:r>
              <a:rPr lang="es-CL" sz="32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Atención Primaria de Salud (APS)  Gestión Usuaria </a:t>
            </a:r>
          </a:p>
        </p:txBody>
      </p:sp>
      <p:sp>
        <p:nvSpPr>
          <p:cNvPr id="31" name="Marcador de texto 7">
            <a:extLst>
              <a:ext uri="{FF2B5EF4-FFF2-40B4-BE49-F238E27FC236}">
                <a16:creationId xmlns:a16="http://schemas.microsoft.com/office/drawing/2014/main" id="{A92A6D5B-D820-4FBF-96FC-96F5A3D0DFD4}"/>
              </a:ext>
            </a:extLst>
          </p:cNvPr>
          <p:cNvSpPr txBox="1">
            <a:spLocks/>
          </p:cNvSpPr>
          <p:nvPr/>
        </p:nvSpPr>
        <p:spPr>
          <a:xfrm>
            <a:off x="1091310" y="832787"/>
            <a:ext cx="8271113" cy="66027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2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de Servicio.  </a:t>
            </a:r>
            <a:r>
              <a:rPr lang="es-CL" sz="20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Klga</a:t>
            </a:r>
            <a:r>
              <a:rPr lang="es-CL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Daniela Salgado  </a:t>
            </a:r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13" name="Título 4">
            <a:extLst>
              <a:ext uri="{FF2B5EF4-FFF2-40B4-BE49-F238E27FC236}">
                <a16:creationId xmlns:a16="http://schemas.microsoft.com/office/drawing/2014/main" id="{CDA33E28-AF2F-431F-A1E9-DB2C775E7C1A}"/>
              </a:ext>
            </a:extLst>
          </p:cNvPr>
          <p:cNvSpPr txBox="1">
            <a:spLocks/>
          </p:cNvSpPr>
          <p:nvPr/>
        </p:nvSpPr>
        <p:spPr>
          <a:xfrm>
            <a:off x="1787371" y="1502731"/>
            <a:ext cx="10515600" cy="78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Campaña de Vacunación: Sars-Cov-2 </a:t>
            </a:r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9A99CD83-325B-428B-A3A0-8203EE1490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938351"/>
              </p:ext>
            </p:extLst>
          </p:nvPr>
        </p:nvGraphicFramePr>
        <p:xfrm>
          <a:off x="4526520" y="2608236"/>
          <a:ext cx="6913927" cy="982980"/>
        </p:xfrm>
        <a:graphic>
          <a:graphicData uri="http://schemas.openxmlformats.org/drawingml/2006/table">
            <a:tbl>
              <a:tblPr/>
              <a:tblGrid>
                <a:gridCol w="792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9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6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98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26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92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98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87931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s-CL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COBERTURA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93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PRIMERA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SEGUNDA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REFUERZO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6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03 a 05</a:t>
                      </a:r>
                      <a:br>
                        <a:rPr lang="es-CL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L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años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 a 11</a:t>
                      </a:r>
                      <a:b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años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 a 17</a:t>
                      </a:r>
                      <a:b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años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03 a 05</a:t>
                      </a:r>
                      <a:b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años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 a 11</a:t>
                      </a:r>
                      <a:b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años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 a 17</a:t>
                      </a:r>
                      <a:br>
                        <a:rPr lang="es-CL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L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años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03 a 05</a:t>
                      </a:r>
                      <a:b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años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 a 11</a:t>
                      </a:r>
                      <a:b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años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 a 17</a:t>
                      </a:r>
                      <a:b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L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años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138">
                <a:tc>
                  <a:txBody>
                    <a:bodyPr/>
                    <a:lstStyle/>
                    <a:p>
                      <a:pPr algn="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9531B7A8-52F3-45EE-9B67-14504E403D57}"/>
              </a:ext>
            </a:extLst>
          </p:cNvPr>
          <p:cNvSpPr txBox="1"/>
          <p:nvPr/>
        </p:nvSpPr>
        <p:spPr>
          <a:xfrm>
            <a:off x="2275547" y="2811698"/>
            <a:ext cx="2838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s-CL" dirty="0">
                <a:solidFill>
                  <a:srgbClr val="002060"/>
                </a:solidFill>
              </a:rPr>
              <a:t>Menores de 18 años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E6FD6B5-85C3-42B6-BBEA-E3C8F72739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0" b="20663"/>
          <a:stretch/>
        </p:blipFill>
        <p:spPr>
          <a:xfrm>
            <a:off x="6799521" y="4065806"/>
            <a:ext cx="5392479" cy="25969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A07DBD5-99E6-4239-A058-9B82D119CD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2"/>
          <a:stretch/>
        </p:blipFill>
        <p:spPr>
          <a:xfrm rot="20931187">
            <a:off x="347891" y="1580802"/>
            <a:ext cx="1518826" cy="1987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CE593ED-BB19-4069-9E0D-5FB16685E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37" y="4065116"/>
            <a:ext cx="2535783" cy="253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82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1167C7B4-E02B-477F-AD5A-88D6E5392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37" t="5838" r="-233" b="2259"/>
          <a:stretch/>
        </p:blipFill>
        <p:spPr>
          <a:xfrm>
            <a:off x="3902149" y="1446027"/>
            <a:ext cx="6928674" cy="518868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3F32A7F-98D2-4C45-B522-01F8DCD34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679" y="-18502"/>
            <a:ext cx="5322269" cy="1005927"/>
          </a:xfrm>
          <a:prstGeom prst="rect">
            <a:avLst/>
          </a:prstGeom>
        </p:spPr>
      </p:pic>
      <p:pic>
        <p:nvPicPr>
          <p:cNvPr id="13" name="Marcador de contenido 9">
            <a:extLst>
              <a:ext uri="{FF2B5EF4-FFF2-40B4-BE49-F238E27FC236}">
                <a16:creationId xmlns:a16="http://schemas.microsoft.com/office/drawing/2014/main" id="{056A7585-A470-4F44-B5FC-7F4D2642D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23" y="787512"/>
            <a:ext cx="744773" cy="1999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6682327-410C-44B2-904F-2744F4810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0C8B5C7-5785-442C-8C95-D43869BDD3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519" t="89507" r="72463" b="1816"/>
          <a:stretch/>
        </p:blipFill>
        <p:spPr>
          <a:xfrm>
            <a:off x="350535" y="1702803"/>
            <a:ext cx="3246103" cy="61455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5223FF7-04DF-4B23-B81A-3B9E36CF16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19" t="89887" r="27608"/>
          <a:stretch/>
        </p:blipFill>
        <p:spPr>
          <a:xfrm>
            <a:off x="350535" y="2317359"/>
            <a:ext cx="3017757" cy="79770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2A59EDF-5D2E-4474-844F-BBC87313C5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836" t="89887" r="3086"/>
          <a:stretch/>
        </p:blipFill>
        <p:spPr>
          <a:xfrm>
            <a:off x="417070" y="3088566"/>
            <a:ext cx="2706326" cy="73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42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DD80FCA-FA39-4184-A115-2B435615D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564A499-8F32-4C31-84FC-B8504AF4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184" y="1"/>
            <a:ext cx="1377815" cy="963251"/>
          </a:xfrm>
          <a:prstGeom prst="rect">
            <a:avLst/>
          </a:prstGeom>
        </p:spPr>
      </p:pic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C3571188-01A5-496A-959D-72A7DADB4EE1}"/>
              </a:ext>
            </a:extLst>
          </p:cNvPr>
          <p:cNvSpPr txBox="1">
            <a:spLocks/>
          </p:cNvSpPr>
          <p:nvPr/>
        </p:nvSpPr>
        <p:spPr>
          <a:xfrm>
            <a:off x="2496878" y="2152736"/>
            <a:ext cx="5381847" cy="114831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Subdirector Administrativo: Sr. Jaime Araya Burgos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95419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5" y="1331011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92585" y="436061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61DB5EE-E3A0-46F9-A493-E0F60D4D6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7633738-4830-4F53-8B54-E672E74DE657}"/>
              </a:ext>
            </a:extLst>
          </p:cNvPr>
          <p:cNvSpPr/>
          <p:nvPr/>
        </p:nvSpPr>
        <p:spPr>
          <a:xfrm>
            <a:off x="3831918" y="60846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s-CL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s-CL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ítulo 4">
            <a:extLst>
              <a:ext uri="{FF2B5EF4-FFF2-40B4-BE49-F238E27FC236}">
                <a16:creationId xmlns:a16="http://schemas.microsoft.com/office/drawing/2014/main" id="{50E16EEB-52BC-454B-AD6D-FD20B6AC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4174"/>
            <a:ext cx="10515600" cy="1325562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Subdirección Gestión Asistencial</a:t>
            </a:r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71CA116B-87DE-4512-8479-4A7168BC8473}"/>
              </a:ext>
            </a:extLst>
          </p:cNvPr>
          <p:cNvSpPr txBox="1">
            <a:spLocks/>
          </p:cNvSpPr>
          <p:nvPr/>
        </p:nvSpPr>
        <p:spPr>
          <a:xfrm>
            <a:off x="358775" y="97957"/>
            <a:ext cx="5381847" cy="114502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Subdirector Médico: Dr. Antoine Bouchet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180CD2E3-7C26-4BD9-8189-C12CEAA63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808601" y="2435257"/>
            <a:ext cx="7615948" cy="11301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s-CL" sz="2000" b="1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es-CL" sz="2000" b="1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C6C57CDD-13B6-4419-8343-AD8261BAD62C}"/>
              </a:ext>
            </a:extLst>
          </p:cNvPr>
          <p:cNvSpPr txBox="1">
            <a:spLocks/>
          </p:cNvSpPr>
          <p:nvPr/>
        </p:nvSpPr>
        <p:spPr>
          <a:xfrm>
            <a:off x="-204448" y="1625182"/>
            <a:ext cx="5973272" cy="1145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CL" sz="2400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Diagrama de flujo: cinta perforada 2">
            <a:extLst>
              <a:ext uri="{FF2B5EF4-FFF2-40B4-BE49-F238E27FC236}">
                <a16:creationId xmlns:a16="http://schemas.microsoft.com/office/drawing/2014/main" id="{05A6516A-6900-4774-BCDF-4224DE746A74}"/>
              </a:ext>
            </a:extLst>
          </p:cNvPr>
          <p:cNvSpPr/>
          <p:nvPr/>
        </p:nvSpPr>
        <p:spPr>
          <a:xfrm>
            <a:off x="2299705" y="1968129"/>
            <a:ext cx="1927556" cy="64975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S. Urgencia </a:t>
            </a:r>
          </a:p>
        </p:txBody>
      </p:sp>
      <p:sp>
        <p:nvSpPr>
          <p:cNvPr id="16" name="Diagrama de flujo: cinta perforada 15">
            <a:extLst>
              <a:ext uri="{FF2B5EF4-FFF2-40B4-BE49-F238E27FC236}">
                <a16:creationId xmlns:a16="http://schemas.microsoft.com/office/drawing/2014/main" id="{04B48967-75DB-4AF6-B267-DAE4D25156B9}"/>
              </a:ext>
            </a:extLst>
          </p:cNvPr>
          <p:cNvSpPr/>
          <p:nvPr/>
        </p:nvSpPr>
        <p:spPr>
          <a:xfrm>
            <a:off x="2322929" y="3180251"/>
            <a:ext cx="1927556" cy="64975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S. Medicina </a:t>
            </a:r>
          </a:p>
        </p:txBody>
      </p:sp>
      <p:sp>
        <p:nvSpPr>
          <p:cNvPr id="18" name="Diagrama de flujo: cinta perforada 17">
            <a:extLst>
              <a:ext uri="{FF2B5EF4-FFF2-40B4-BE49-F238E27FC236}">
                <a16:creationId xmlns:a16="http://schemas.microsoft.com/office/drawing/2014/main" id="{A30143D0-267F-4616-A2D9-B31023912297}"/>
              </a:ext>
            </a:extLst>
          </p:cNvPr>
          <p:cNvSpPr/>
          <p:nvPr/>
        </p:nvSpPr>
        <p:spPr>
          <a:xfrm>
            <a:off x="2299705" y="4495164"/>
            <a:ext cx="1927556" cy="64975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S. Maternidad</a:t>
            </a:r>
          </a:p>
        </p:txBody>
      </p:sp>
      <p:sp>
        <p:nvSpPr>
          <p:cNvPr id="23" name="Diagrama de flujo: cinta perforada 22">
            <a:extLst>
              <a:ext uri="{FF2B5EF4-FFF2-40B4-BE49-F238E27FC236}">
                <a16:creationId xmlns:a16="http://schemas.microsoft.com/office/drawing/2014/main" id="{6F2439E1-A05C-4AF5-BE07-B489A700C2DF}"/>
              </a:ext>
            </a:extLst>
          </p:cNvPr>
          <p:cNvSpPr/>
          <p:nvPr/>
        </p:nvSpPr>
        <p:spPr>
          <a:xfrm>
            <a:off x="6096000" y="1893563"/>
            <a:ext cx="1927556" cy="649751"/>
          </a:xfrm>
          <a:prstGeom prst="flowChartPunchedTap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S. Laboratorio </a:t>
            </a:r>
          </a:p>
        </p:txBody>
      </p:sp>
      <p:sp>
        <p:nvSpPr>
          <p:cNvPr id="24" name="Diagrama de flujo: cinta perforada 23">
            <a:extLst>
              <a:ext uri="{FF2B5EF4-FFF2-40B4-BE49-F238E27FC236}">
                <a16:creationId xmlns:a16="http://schemas.microsoft.com/office/drawing/2014/main" id="{DA6A0491-7774-4959-90A2-3E8A106AF753}"/>
              </a:ext>
            </a:extLst>
          </p:cNvPr>
          <p:cNvSpPr/>
          <p:nvPr/>
        </p:nvSpPr>
        <p:spPr>
          <a:xfrm>
            <a:off x="6037185" y="3155481"/>
            <a:ext cx="1927556" cy="649751"/>
          </a:xfrm>
          <a:prstGeom prst="flowChartPunchedTap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S. Rayos  </a:t>
            </a:r>
          </a:p>
        </p:txBody>
      </p:sp>
      <p:sp>
        <p:nvSpPr>
          <p:cNvPr id="25" name="Diagrama de flujo: cinta perforada 24">
            <a:extLst>
              <a:ext uri="{FF2B5EF4-FFF2-40B4-BE49-F238E27FC236}">
                <a16:creationId xmlns:a16="http://schemas.microsoft.com/office/drawing/2014/main" id="{E8849505-2176-49EA-AC61-0427B12D1FF1}"/>
              </a:ext>
            </a:extLst>
          </p:cNvPr>
          <p:cNvSpPr/>
          <p:nvPr/>
        </p:nvSpPr>
        <p:spPr>
          <a:xfrm>
            <a:off x="6101633" y="4422437"/>
            <a:ext cx="1927556" cy="649751"/>
          </a:xfrm>
          <a:prstGeom prst="flowChartPunchedTap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S. Farmacia  </a:t>
            </a:r>
          </a:p>
        </p:txBody>
      </p:sp>
    </p:spTree>
    <p:extLst>
      <p:ext uri="{BB962C8B-B14F-4D97-AF65-F5344CB8AC3E}">
        <p14:creationId xmlns:p14="http://schemas.microsoft.com/office/powerpoint/2010/main" val="216272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423576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7" y="514621"/>
            <a:ext cx="744773" cy="199913"/>
          </a:xfrm>
          <a:prstGeom prst="rect">
            <a:avLst/>
          </a:prstGeom>
        </p:spPr>
      </p:pic>
      <p:sp>
        <p:nvSpPr>
          <p:cNvPr id="16" name="Título 4">
            <a:extLst>
              <a:ext uri="{FF2B5EF4-FFF2-40B4-BE49-F238E27FC236}">
                <a16:creationId xmlns:a16="http://schemas.microsoft.com/office/drawing/2014/main" id="{E31483B9-954F-4AD0-872B-76CF4EC6A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6376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Urgencia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C884EB4-3ACF-4EC2-B521-6B9E86554068}"/>
              </a:ext>
            </a:extLst>
          </p:cNvPr>
          <p:cNvSpPr/>
          <p:nvPr/>
        </p:nvSpPr>
        <p:spPr>
          <a:xfrm>
            <a:off x="902611" y="947428"/>
            <a:ext cx="4115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Jefe Servicio Dr. Antoine Bouchet Maxwell</a:t>
            </a:r>
            <a:endParaRPr lang="es-CL" dirty="0"/>
          </a:p>
        </p:txBody>
      </p:sp>
      <p:sp>
        <p:nvSpPr>
          <p:cNvPr id="17" name="Marcador de texto 11">
            <a:extLst>
              <a:ext uri="{FF2B5EF4-FFF2-40B4-BE49-F238E27FC236}">
                <a16:creationId xmlns:a16="http://schemas.microsoft.com/office/drawing/2014/main" id="{18E2BCCF-E790-F249-9B52-AA37C7E2B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288" y="1396595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800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Funcionamiento 24 Horas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800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2 Unidades Enero-Noviembre : Urgencia Respiratoria  - Urgencia No Respiratoria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800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Reunificación en Diciembre 2021</a:t>
            </a:r>
          </a:p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6E509CFA-F876-4A04-A94F-9C952CD1CC6C}"/>
              </a:ext>
            </a:extLst>
          </p:cNvPr>
          <p:cNvSpPr/>
          <p:nvPr/>
        </p:nvSpPr>
        <p:spPr>
          <a:xfrm>
            <a:off x="2019980" y="2781594"/>
            <a:ext cx="3149711" cy="21788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Urgencia Respiratoria</a:t>
            </a:r>
          </a:p>
          <a:p>
            <a:pPr algn="ctr"/>
            <a:endParaRPr lang="es-CL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Medico (24 </a:t>
            </a:r>
            <a:r>
              <a:rPr lang="es-CL" dirty="0" err="1">
                <a:solidFill>
                  <a:schemeClr val="accent1">
                    <a:lumMod val="50000"/>
                  </a:schemeClr>
                </a:solidFill>
              </a:rPr>
              <a:t>hrs</a:t>
            </a: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Enfermera (24 </a:t>
            </a:r>
            <a:r>
              <a:rPr lang="es-CL" dirty="0" err="1">
                <a:solidFill>
                  <a:schemeClr val="accent1">
                    <a:lumMod val="50000"/>
                  </a:schemeClr>
                </a:solidFill>
              </a:rPr>
              <a:t>hrs</a:t>
            </a: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TENS (24 </a:t>
            </a:r>
            <a:r>
              <a:rPr lang="es-CL" dirty="0" err="1">
                <a:solidFill>
                  <a:schemeClr val="accent1">
                    <a:lumMod val="50000"/>
                  </a:schemeClr>
                </a:solidFill>
              </a:rPr>
              <a:t>hrs</a:t>
            </a: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TENS (9 </a:t>
            </a:r>
            <a:r>
              <a:rPr lang="es-CL" dirty="0" err="1">
                <a:solidFill>
                  <a:schemeClr val="accent1">
                    <a:lumMod val="50000"/>
                  </a:schemeClr>
                </a:solidFill>
              </a:rPr>
              <a:t>hrs</a:t>
            </a: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Auxiliar de Servicio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Administrativo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67E23F90-3176-47EE-BAA9-D348D1C0087F}"/>
              </a:ext>
            </a:extLst>
          </p:cNvPr>
          <p:cNvSpPr/>
          <p:nvPr/>
        </p:nvSpPr>
        <p:spPr>
          <a:xfrm>
            <a:off x="7575430" y="2747715"/>
            <a:ext cx="3149711" cy="21828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Urgencia No Respiratoria</a:t>
            </a:r>
          </a:p>
          <a:p>
            <a:pPr algn="ctr"/>
            <a:endParaRPr lang="es-CL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Medico (24 </a:t>
            </a:r>
            <a:r>
              <a:rPr lang="es-CL" dirty="0" err="1">
                <a:solidFill>
                  <a:schemeClr val="accent1">
                    <a:lumMod val="50000"/>
                  </a:schemeClr>
                </a:solidFill>
              </a:rPr>
              <a:t>hrs</a:t>
            </a: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.)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Enfermera (24 </a:t>
            </a:r>
            <a:r>
              <a:rPr lang="es-CL" dirty="0" err="1">
                <a:solidFill>
                  <a:schemeClr val="accent1">
                    <a:lumMod val="50000"/>
                  </a:schemeClr>
                </a:solidFill>
              </a:rPr>
              <a:t>hrs</a:t>
            </a: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.)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TENS (24 </a:t>
            </a:r>
            <a:r>
              <a:rPr lang="es-CL" dirty="0" err="1">
                <a:solidFill>
                  <a:schemeClr val="accent1">
                    <a:lumMod val="50000"/>
                  </a:schemeClr>
                </a:solidFill>
              </a:rPr>
              <a:t>hrs</a:t>
            </a: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TENS (9 </a:t>
            </a:r>
            <a:r>
              <a:rPr lang="es-CL" dirty="0" err="1">
                <a:solidFill>
                  <a:schemeClr val="accent1">
                    <a:lumMod val="50000"/>
                  </a:schemeClr>
                </a:solidFill>
              </a:rPr>
              <a:t>hrs</a:t>
            </a: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Auxiliar de Servicio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874AC3A0-43A1-4037-A575-1BB734F93788}"/>
              </a:ext>
            </a:extLst>
          </p:cNvPr>
          <p:cNvSpPr/>
          <p:nvPr/>
        </p:nvSpPr>
        <p:spPr>
          <a:xfrm>
            <a:off x="4604170" y="5260782"/>
            <a:ext cx="4013547" cy="64306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2 Conductores / 2 Ambulancias </a:t>
            </a:r>
          </a:p>
          <a:p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                   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60BE74AB-3445-413A-80D3-FAFB0F922E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1" t="35411" b="5000"/>
          <a:stretch/>
        </p:blipFill>
        <p:spPr>
          <a:xfrm rot="21314447">
            <a:off x="93427" y="5102130"/>
            <a:ext cx="2999171" cy="1752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68A6DD6-3860-48D4-A114-D290561D71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" t="14999" r="24974"/>
          <a:stretch/>
        </p:blipFill>
        <p:spPr>
          <a:xfrm>
            <a:off x="8820449" y="5520764"/>
            <a:ext cx="2043231" cy="1109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1087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C1AB96E-07D2-3549-BE10-00C6D88C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949" y="264400"/>
            <a:ext cx="10515600" cy="785455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 de Urgencia 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1431FEB-B231-754F-B75C-2A47BC12B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5649" y="978955"/>
            <a:ext cx="4504038" cy="1047552"/>
          </a:xfrm>
        </p:spPr>
        <p:txBody>
          <a:bodyPr>
            <a:normAutofit/>
          </a:bodyPr>
          <a:lstStyle/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51" y="421764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16145" y="447077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3C09058-DECB-4935-AD44-9EC8DAE3A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1540" y="0"/>
            <a:ext cx="1377815" cy="963251"/>
          </a:xfrm>
          <a:prstGeom prst="rect">
            <a:avLst/>
          </a:prstGeom>
        </p:spPr>
      </p:pic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30E73DFD-8A00-4E58-8822-4B1FF23FC278}"/>
              </a:ext>
            </a:extLst>
          </p:cNvPr>
          <p:cNvSpPr txBox="1">
            <a:spLocks/>
          </p:cNvSpPr>
          <p:nvPr/>
        </p:nvSpPr>
        <p:spPr>
          <a:xfrm>
            <a:off x="2438401" y="3767409"/>
            <a:ext cx="7103547" cy="126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CL" sz="2400" dirty="0">
              <a:solidFill>
                <a:srgbClr val="FF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742F9CC-BA5F-4831-9F9E-F99E0721091D}"/>
              </a:ext>
            </a:extLst>
          </p:cNvPr>
          <p:cNvSpPr/>
          <p:nvPr/>
        </p:nvSpPr>
        <p:spPr>
          <a:xfrm>
            <a:off x="1625624" y="865189"/>
            <a:ext cx="4115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Jefe Servicio Dr. Antoine Bouchet Maxwell</a:t>
            </a:r>
            <a:endParaRPr lang="es-CL" dirty="0"/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641FC662-D5E2-F177-7E4F-A1D7F03D9F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4923704"/>
              </p:ext>
            </p:extLst>
          </p:nvPr>
        </p:nvGraphicFramePr>
        <p:xfrm>
          <a:off x="196451" y="1453432"/>
          <a:ext cx="6356396" cy="3346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3D5B66F0-8D21-47B0-B6BE-342A4A0B3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022981"/>
              </p:ext>
            </p:extLst>
          </p:nvPr>
        </p:nvGraphicFramePr>
        <p:xfrm>
          <a:off x="3062502" y="5096429"/>
          <a:ext cx="5551795" cy="1229577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10359">
                  <a:extLst>
                    <a:ext uri="{9D8B030D-6E8A-4147-A177-3AD203B41FA5}">
                      <a16:colId xmlns:a16="http://schemas.microsoft.com/office/drawing/2014/main" val="1378364253"/>
                    </a:ext>
                  </a:extLst>
                </a:gridCol>
                <a:gridCol w="1110359">
                  <a:extLst>
                    <a:ext uri="{9D8B030D-6E8A-4147-A177-3AD203B41FA5}">
                      <a16:colId xmlns:a16="http://schemas.microsoft.com/office/drawing/2014/main" val="3788036168"/>
                    </a:ext>
                  </a:extLst>
                </a:gridCol>
                <a:gridCol w="1110359">
                  <a:extLst>
                    <a:ext uri="{9D8B030D-6E8A-4147-A177-3AD203B41FA5}">
                      <a16:colId xmlns:a16="http://schemas.microsoft.com/office/drawing/2014/main" val="1317100798"/>
                    </a:ext>
                  </a:extLst>
                </a:gridCol>
                <a:gridCol w="1110359">
                  <a:extLst>
                    <a:ext uri="{9D8B030D-6E8A-4147-A177-3AD203B41FA5}">
                      <a16:colId xmlns:a16="http://schemas.microsoft.com/office/drawing/2014/main" val="1487389545"/>
                    </a:ext>
                  </a:extLst>
                </a:gridCol>
                <a:gridCol w="1110359">
                  <a:extLst>
                    <a:ext uri="{9D8B030D-6E8A-4147-A177-3AD203B41FA5}">
                      <a16:colId xmlns:a16="http://schemas.microsoft.com/office/drawing/2014/main" val="2734598806"/>
                    </a:ext>
                  </a:extLst>
                </a:gridCol>
              </a:tblGrid>
              <a:tr h="409859">
                <a:tc>
                  <a:txBody>
                    <a:bodyPr/>
                    <a:lstStyle/>
                    <a:p>
                      <a:pPr algn="ctr"/>
                      <a:r>
                        <a:rPr lang="es-CL" sz="1300" dirty="0"/>
                        <a:t>AÑO</a:t>
                      </a:r>
                      <a:endParaRPr lang="es-CL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456" marR="100456" marT="50228" marB="502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300" dirty="0"/>
                        <a:t>MEDICO</a:t>
                      </a:r>
                      <a:endParaRPr lang="es-CL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456" marR="100456" marT="50228" marB="502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300" dirty="0"/>
                        <a:t>MATRON</a:t>
                      </a:r>
                      <a:endParaRPr lang="es-CL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456" marR="100456" marT="50228" marB="502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300" dirty="0"/>
                        <a:t>DENTAL</a:t>
                      </a:r>
                      <a:endParaRPr lang="es-CL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456" marR="100456" marT="50228" marB="502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300" dirty="0"/>
                        <a:t>TOTAL</a:t>
                      </a:r>
                      <a:endParaRPr lang="es-CL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456" marR="100456" marT="50228" marB="50228"/>
                </a:tc>
                <a:extLst>
                  <a:ext uri="{0D108BD9-81ED-4DB2-BD59-A6C34878D82A}">
                    <a16:rowId xmlns:a16="http://schemas.microsoft.com/office/drawing/2014/main" val="307605016"/>
                  </a:ext>
                </a:extLst>
              </a:tr>
              <a:tr h="409859">
                <a:tc>
                  <a:txBody>
                    <a:bodyPr/>
                    <a:lstStyle/>
                    <a:p>
                      <a:pPr algn="ctr"/>
                      <a:r>
                        <a:rPr lang="es-CL" sz="1300" dirty="0"/>
                        <a:t>2020</a:t>
                      </a:r>
                      <a:endParaRPr lang="es-CL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456" marR="100456" marT="50228" marB="502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16402</a:t>
                      </a:r>
                    </a:p>
                  </a:txBody>
                  <a:tcPr marL="100456" marR="100456" marT="50228" marB="502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1734</a:t>
                      </a:r>
                    </a:p>
                  </a:txBody>
                  <a:tcPr marL="100456" marR="100456" marT="50228" marB="502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300" dirty="0">
                          <a:latin typeface="+mn-lt"/>
                          <a:cs typeface="+mn-cs"/>
                        </a:rPr>
                        <a:t>625</a:t>
                      </a:r>
                      <a:endParaRPr lang="es-CL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456" marR="100456" marT="50228" marB="502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18761</a:t>
                      </a:r>
                    </a:p>
                  </a:txBody>
                  <a:tcPr marL="100456" marR="100456" marT="50228" marB="50228"/>
                </a:tc>
                <a:extLst>
                  <a:ext uri="{0D108BD9-81ED-4DB2-BD59-A6C34878D82A}">
                    <a16:rowId xmlns:a16="http://schemas.microsoft.com/office/drawing/2014/main" val="2249250960"/>
                  </a:ext>
                </a:extLst>
              </a:tr>
              <a:tr h="409859">
                <a:tc>
                  <a:txBody>
                    <a:bodyPr/>
                    <a:lstStyle/>
                    <a:p>
                      <a:pPr algn="ctr"/>
                      <a:r>
                        <a:rPr lang="es-CL" sz="1300" dirty="0"/>
                        <a:t>2021</a:t>
                      </a:r>
                      <a:endParaRPr lang="es-CL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456" marR="100456" marT="50228" marB="502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18452</a:t>
                      </a:r>
                    </a:p>
                  </a:txBody>
                  <a:tcPr marL="100456" marR="100456" marT="50228" marB="502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1526</a:t>
                      </a:r>
                    </a:p>
                  </a:txBody>
                  <a:tcPr marL="100456" marR="100456" marT="50228" marB="502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300" dirty="0"/>
                        <a:t>1053</a:t>
                      </a:r>
                      <a:endParaRPr lang="es-CL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456" marR="100456" marT="50228" marB="502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300" dirty="0"/>
                        <a:t>21031</a:t>
                      </a:r>
                      <a:endParaRPr lang="es-CL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456" marR="100456" marT="50228" marB="50228"/>
                </a:tc>
                <a:extLst>
                  <a:ext uri="{0D108BD9-81ED-4DB2-BD59-A6C34878D82A}">
                    <a16:rowId xmlns:a16="http://schemas.microsoft.com/office/drawing/2014/main" val="795278307"/>
                  </a:ext>
                </a:extLst>
              </a:tr>
            </a:tbl>
          </a:graphicData>
        </a:graphic>
      </p:graphicFrame>
      <p:sp>
        <p:nvSpPr>
          <p:cNvPr id="18" name="Rectángulo redondeado 3">
            <a:extLst>
              <a:ext uri="{FF2B5EF4-FFF2-40B4-BE49-F238E27FC236}">
                <a16:creationId xmlns:a16="http://schemas.microsoft.com/office/drawing/2014/main" id="{F4675610-57E1-4679-AED1-BF7B8C0047D5}"/>
              </a:ext>
            </a:extLst>
          </p:cNvPr>
          <p:cNvSpPr/>
          <p:nvPr/>
        </p:nvSpPr>
        <p:spPr>
          <a:xfrm>
            <a:off x="7131082" y="2135535"/>
            <a:ext cx="3368842" cy="10387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/>
              <a:t>57,6 </a:t>
            </a:r>
          </a:p>
          <a:p>
            <a:pPr algn="ctr"/>
            <a:r>
              <a:rPr lang="es-CL" sz="3200" dirty="0"/>
              <a:t>Atenciones diarias</a:t>
            </a:r>
          </a:p>
        </p:txBody>
      </p:sp>
      <p:sp>
        <p:nvSpPr>
          <p:cNvPr id="19" name="Rectángulo redondeado 5">
            <a:extLst>
              <a:ext uri="{FF2B5EF4-FFF2-40B4-BE49-F238E27FC236}">
                <a16:creationId xmlns:a16="http://schemas.microsoft.com/office/drawing/2014/main" id="{681A8243-8BB2-421B-83D7-58FF5D9E8545}"/>
              </a:ext>
            </a:extLst>
          </p:cNvPr>
          <p:cNvSpPr/>
          <p:nvPr/>
        </p:nvSpPr>
        <p:spPr>
          <a:xfrm>
            <a:off x="9289100" y="4401063"/>
            <a:ext cx="1852070" cy="39245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NEA: 51</a:t>
            </a:r>
          </a:p>
        </p:txBody>
      </p:sp>
    </p:spTree>
    <p:extLst>
      <p:ext uri="{BB962C8B-B14F-4D97-AF65-F5344CB8AC3E}">
        <p14:creationId xmlns:p14="http://schemas.microsoft.com/office/powerpoint/2010/main" val="2462609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0" y="1550810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16145" y="447077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3C09058-DECB-4935-AD44-9EC8DAE3A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1540" y="0"/>
            <a:ext cx="1377815" cy="963251"/>
          </a:xfrm>
          <a:prstGeom prst="rect">
            <a:avLst/>
          </a:prstGeom>
        </p:spPr>
      </p:pic>
      <p:sp>
        <p:nvSpPr>
          <p:cNvPr id="25" name="Marcador de texto 7">
            <a:extLst>
              <a:ext uri="{FF2B5EF4-FFF2-40B4-BE49-F238E27FC236}">
                <a16:creationId xmlns:a16="http://schemas.microsoft.com/office/drawing/2014/main" id="{F03086ED-7291-4290-AF69-02564A1BF2F4}"/>
              </a:ext>
            </a:extLst>
          </p:cNvPr>
          <p:cNvSpPr txBox="1">
            <a:spLocks/>
          </p:cNvSpPr>
          <p:nvPr/>
        </p:nvSpPr>
        <p:spPr>
          <a:xfrm>
            <a:off x="608326" y="273124"/>
            <a:ext cx="5381847" cy="11450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30E73DFD-8A00-4E58-8822-4B1FF23FC278}"/>
              </a:ext>
            </a:extLst>
          </p:cNvPr>
          <p:cNvSpPr txBox="1">
            <a:spLocks/>
          </p:cNvSpPr>
          <p:nvPr/>
        </p:nvSpPr>
        <p:spPr>
          <a:xfrm>
            <a:off x="2438401" y="3767409"/>
            <a:ext cx="7103547" cy="126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CL" sz="2400" dirty="0">
              <a:solidFill>
                <a:srgbClr val="FF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5" name="Tabla 19">
            <a:extLst>
              <a:ext uri="{FF2B5EF4-FFF2-40B4-BE49-F238E27FC236}">
                <a16:creationId xmlns:a16="http://schemas.microsoft.com/office/drawing/2014/main" id="{9ED3B291-B055-44EB-BA0B-0B6417AEC58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87136943"/>
              </p:ext>
            </p:extLst>
          </p:nvPr>
        </p:nvGraphicFramePr>
        <p:xfrm>
          <a:off x="862015" y="2156632"/>
          <a:ext cx="515778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8893">
                  <a:extLst>
                    <a:ext uri="{9D8B030D-6E8A-4147-A177-3AD203B41FA5}">
                      <a16:colId xmlns:a16="http://schemas.microsoft.com/office/drawing/2014/main" val="1609654883"/>
                    </a:ext>
                  </a:extLst>
                </a:gridCol>
                <a:gridCol w="2578893">
                  <a:extLst>
                    <a:ext uri="{9D8B030D-6E8A-4147-A177-3AD203B41FA5}">
                      <a16:colId xmlns:a16="http://schemas.microsoft.com/office/drawing/2014/main" val="32791119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Año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Total Atenciones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791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18761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415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21031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35748"/>
                  </a:ext>
                </a:extLst>
              </a:tr>
            </a:tbl>
          </a:graphicData>
        </a:graphic>
      </p:graphicFrame>
      <p:graphicFrame>
        <p:nvGraphicFramePr>
          <p:cNvPr id="21" name="Marcador de contenido 20">
            <a:extLst>
              <a:ext uri="{FF2B5EF4-FFF2-40B4-BE49-F238E27FC236}">
                <a16:creationId xmlns:a16="http://schemas.microsoft.com/office/drawing/2014/main" id="{2552D34C-5EB3-4171-A4CD-8193029BB7C5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032536796"/>
              </p:ext>
            </p:extLst>
          </p:nvPr>
        </p:nvGraphicFramePr>
        <p:xfrm>
          <a:off x="6172200" y="2505075"/>
          <a:ext cx="518318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ítulo 4">
            <a:extLst>
              <a:ext uri="{FF2B5EF4-FFF2-40B4-BE49-F238E27FC236}">
                <a16:creationId xmlns:a16="http://schemas.microsoft.com/office/drawing/2014/main" id="{311E0B3A-4F35-4C30-9B2B-B0B00842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8" y="392113"/>
            <a:ext cx="10515600" cy="785812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 de Urgencia 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FDE03D8-6C2C-44A6-9961-8377282AE51E}"/>
              </a:ext>
            </a:extLst>
          </p:cNvPr>
          <p:cNvSpPr/>
          <p:nvPr/>
        </p:nvSpPr>
        <p:spPr>
          <a:xfrm>
            <a:off x="1625624" y="1025667"/>
            <a:ext cx="4115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Jefe Servicio Dr. Antoine Bouchet Maxwell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49898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5" y="1331011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92585" y="436061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61DB5EE-E3A0-46F9-A493-E0F60D4D6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7633738-4830-4F53-8B54-E672E74DE657}"/>
              </a:ext>
            </a:extLst>
          </p:cNvPr>
          <p:cNvSpPr/>
          <p:nvPr/>
        </p:nvSpPr>
        <p:spPr>
          <a:xfrm>
            <a:off x="3831918" y="60846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s-CL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s-CL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ítulo 4">
            <a:extLst>
              <a:ext uri="{FF2B5EF4-FFF2-40B4-BE49-F238E27FC236}">
                <a16:creationId xmlns:a16="http://schemas.microsoft.com/office/drawing/2014/main" id="{50E16EEB-52BC-454B-AD6D-FD20B6AC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4174"/>
            <a:ext cx="10515600" cy="1325562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Subdirección Gestión Asistencial</a:t>
            </a:r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71CA116B-87DE-4512-8479-4A7168BC8473}"/>
              </a:ext>
            </a:extLst>
          </p:cNvPr>
          <p:cNvSpPr txBox="1">
            <a:spLocks/>
          </p:cNvSpPr>
          <p:nvPr/>
        </p:nvSpPr>
        <p:spPr>
          <a:xfrm>
            <a:off x="358775" y="97957"/>
            <a:ext cx="5381847" cy="114502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Subdirector Médico: Dr. Antoine Bouchet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C6C57CDD-13B6-4419-8343-AD8261BAD62C}"/>
              </a:ext>
            </a:extLst>
          </p:cNvPr>
          <p:cNvSpPr txBox="1">
            <a:spLocks/>
          </p:cNvSpPr>
          <p:nvPr/>
        </p:nvSpPr>
        <p:spPr>
          <a:xfrm>
            <a:off x="-204448" y="1625182"/>
            <a:ext cx="5973272" cy="1145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CL" sz="2400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589C740-0E22-443D-840C-72A309A854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736006"/>
              </p:ext>
            </p:extLst>
          </p:nvPr>
        </p:nvGraphicFramePr>
        <p:xfrm>
          <a:off x="553411" y="2177930"/>
          <a:ext cx="3967659" cy="3122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EDBE6055-2769-4D05-9EFA-ECF8574883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5852943"/>
              </p:ext>
            </p:extLst>
          </p:nvPr>
        </p:nvGraphicFramePr>
        <p:xfrm>
          <a:off x="5278929" y="1430967"/>
          <a:ext cx="4190036" cy="4004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956374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0" y="1550810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16145" y="447077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3C09058-DECB-4935-AD44-9EC8DAE3A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1540" y="0"/>
            <a:ext cx="1377815" cy="963251"/>
          </a:xfrm>
          <a:prstGeom prst="rect">
            <a:avLst/>
          </a:prstGeom>
        </p:spPr>
      </p:pic>
      <p:sp>
        <p:nvSpPr>
          <p:cNvPr id="25" name="Marcador de texto 7">
            <a:extLst>
              <a:ext uri="{FF2B5EF4-FFF2-40B4-BE49-F238E27FC236}">
                <a16:creationId xmlns:a16="http://schemas.microsoft.com/office/drawing/2014/main" id="{F03086ED-7291-4290-AF69-02564A1BF2F4}"/>
              </a:ext>
            </a:extLst>
          </p:cNvPr>
          <p:cNvSpPr txBox="1">
            <a:spLocks/>
          </p:cNvSpPr>
          <p:nvPr/>
        </p:nvSpPr>
        <p:spPr>
          <a:xfrm>
            <a:off x="608326" y="273124"/>
            <a:ext cx="5381847" cy="11450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30E73DFD-8A00-4E58-8822-4B1FF23FC278}"/>
              </a:ext>
            </a:extLst>
          </p:cNvPr>
          <p:cNvSpPr txBox="1">
            <a:spLocks/>
          </p:cNvSpPr>
          <p:nvPr/>
        </p:nvSpPr>
        <p:spPr>
          <a:xfrm>
            <a:off x="2438401" y="3767409"/>
            <a:ext cx="7103547" cy="126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CL" sz="2400" dirty="0">
              <a:solidFill>
                <a:srgbClr val="FF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Título 4">
            <a:extLst>
              <a:ext uri="{FF2B5EF4-FFF2-40B4-BE49-F238E27FC236}">
                <a16:creationId xmlns:a16="http://schemas.microsoft.com/office/drawing/2014/main" id="{311E0B3A-4F35-4C30-9B2B-B0B00842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8" y="392113"/>
            <a:ext cx="10515600" cy="785812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 de Urgencia 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FDE03D8-6C2C-44A6-9961-8377282AE51E}"/>
              </a:ext>
            </a:extLst>
          </p:cNvPr>
          <p:cNvSpPr/>
          <p:nvPr/>
        </p:nvSpPr>
        <p:spPr>
          <a:xfrm>
            <a:off x="1625624" y="1025667"/>
            <a:ext cx="4115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Jefe Servicio Dr. Antoine Bouchet Maxwell</a:t>
            </a:r>
            <a:endParaRPr lang="es-CL" dirty="0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415EEE14-9442-4205-984D-800F4AF6433D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7008812" y="1964908"/>
          <a:ext cx="5183188" cy="3684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Marcador de contenido 15">
            <a:extLst>
              <a:ext uri="{FF2B5EF4-FFF2-40B4-BE49-F238E27FC236}">
                <a16:creationId xmlns:a16="http://schemas.microsoft.com/office/drawing/2014/main" id="{32C12C52-B63B-4733-B8C7-372B7FFB4413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448380" y="1964908"/>
          <a:ext cx="5157787" cy="4053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0176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0" y="1550810"/>
            <a:ext cx="744773" cy="19991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3C09058-DECB-4935-AD44-9EC8DAE3A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1540" y="0"/>
            <a:ext cx="1377815" cy="963251"/>
          </a:xfrm>
          <a:prstGeom prst="rect">
            <a:avLst/>
          </a:prstGeom>
        </p:spPr>
      </p:pic>
      <p:sp>
        <p:nvSpPr>
          <p:cNvPr id="25" name="Marcador de texto 7">
            <a:extLst>
              <a:ext uri="{FF2B5EF4-FFF2-40B4-BE49-F238E27FC236}">
                <a16:creationId xmlns:a16="http://schemas.microsoft.com/office/drawing/2014/main" id="{F03086ED-7291-4290-AF69-02564A1BF2F4}"/>
              </a:ext>
            </a:extLst>
          </p:cNvPr>
          <p:cNvSpPr txBox="1">
            <a:spLocks/>
          </p:cNvSpPr>
          <p:nvPr/>
        </p:nvSpPr>
        <p:spPr>
          <a:xfrm>
            <a:off x="608326" y="273124"/>
            <a:ext cx="5381847" cy="11450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30E73DFD-8A00-4E58-8822-4B1FF23FC278}"/>
              </a:ext>
            </a:extLst>
          </p:cNvPr>
          <p:cNvSpPr txBox="1">
            <a:spLocks/>
          </p:cNvSpPr>
          <p:nvPr/>
        </p:nvSpPr>
        <p:spPr>
          <a:xfrm>
            <a:off x="2438401" y="3767409"/>
            <a:ext cx="7103547" cy="126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CL" sz="2400" dirty="0">
              <a:solidFill>
                <a:srgbClr val="FF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Título 4">
            <a:extLst>
              <a:ext uri="{FF2B5EF4-FFF2-40B4-BE49-F238E27FC236}">
                <a16:creationId xmlns:a16="http://schemas.microsoft.com/office/drawing/2014/main" id="{311E0B3A-4F35-4C30-9B2B-B0B00842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8" y="392113"/>
            <a:ext cx="10515600" cy="785812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 de Urgencia 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FDE03D8-6C2C-44A6-9961-8377282AE51E}"/>
              </a:ext>
            </a:extLst>
          </p:cNvPr>
          <p:cNvSpPr/>
          <p:nvPr/>
        </p:nvSpPr>
        <p:spPr>
          <a:xfrm>
            <a:off x="168307" y="1002771"/>
            <a:ext cx="4115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Jefe Servicio Dr. Antoine Bouchet Maxwell</a:t>
            </a:r>
            <a:endParaRPr lang="es-CL" dirty="0"/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D546E3AB-FC03-4868-9DB4-67C4DE2B827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/>
          <a:srcRect b="28095"/>
          <a:stretch/>
        </p:blipFill>
        <p:spPr>
          <a:xfrm>
            <a:off x="7008812" y="45670"/>
            <a:ext cx="5183188" cy="1938954"/>
          </a:xfrm>
          <a:prstGeom prst="rect">
            <a:avLst/>
          </a:prstGeom>
        </p:spPr>
      </p:pic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F7EC94C6-37FA-4120-A58F-AA5240F5B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913" y="2358421"/>
            <a:ext cx="3234469" cy="925842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C1 &lt; 10 min: 16</a:t>
            </a:r>
          </a:p>
          <a:p>
            <a:pPr marL="0" indent="0">
              <a:buNone/>
            </a:pPr>
            <a:r>
              <a:rPr lang="es-CL" sz="2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C1 &gt; 10 min: 9</a:t>
            </a:r>
          </a:p>
        </p:txBody>
      </p:sp>
      <p:sp>
        <p:nvSpPr>
          <p:cNvPr id="17" name="AutoShape 6" descr="Rating satisfaction. Feedback in form of emotions. Excellent, good, normal, bad awful Vector illustration - 98619535">
            <a:extLst>
              <a:ext uri="{FF2B5EF4-FFF2-40B4-BE49-F238E27FC236}">
                <a16:creationId xmlns:a16="http://schemas.microsoft.com/office/drawing/2014/main" id="{E0CBBAE4-2B54-4C00-83A6-01C4292CB7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8" name="Marcador de contenido 12">
            <a:extLst>
              <a:ext uri="{FF2B5EF4-FFF2-40B4-BE49-F238E27FC236}">
                <a16:creationId xmlns:a16="http://schemas.microsoft.com/office/drawing/2014/main" id="{26D333D4-92C1-40C6-81B8-565CA3996758}"/>
              </a:ext>
            </a:extLst>
          </p:cNvPr>
          <p:cNvSpPr txBox="1">
            <a:spLocks/>
          </p:cNvSpPr>
          <p:nvPr/>
        </p:nvSpPr>
        <p:spPr>
          <a:xfrm>
            <a:off x="5223938" y="2452060"/>
            <a:ext cx="3234469" cy="894717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sz="2400" dirty="0">
                <a:solidFill>
                  <a:srgbClr val="FF99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C2 &lt; 30 min: 123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sz="2400" dirty="0">
                <a:solidFill>
                  <a:srgbClr val="FF99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C2 &gt; 30 min: 3</a:t>
            </a:r>
          </a:p>
        </p:txBody>
      </p:sp>
      <p:sp>
        <p:nvSpPr>
          <p:cNvPr id="32" name="Marcador de contenido 12">
            <a:extLst>
              <a:ext uri="{FF2B5EF4-FFF2-40B4-BE49-F238E27FC236}">
                <a16:creationId xmlns:a16="http://schemas.microsoft.com/office/drawing/2014/main" id="{35C39C26-3DF3-4C65-B514-3A68F8E2C42B}"/>
              </a:ext>
            </a:extLst>
          </p:cNvPr>
          <p:cNvSpPr txBox="1">
            <a:spLocks/>
          </p:cNvSpPr>
          <p:nvPr/>
        </p:nvSpPr>
        <p:spPr>
          <a:xfrm>
            <a:off x="1806505" y="3933055"/>
            <a:ext cx="3160234" cy="138792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sz="24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C3 &lt; 30 min:1850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sz="24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C3 30 – 90 min: 32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sz="24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C3 &gt;90 min:1</a:t>
            </a:r>
          </a:p>
        </p:txBody>
      </p:sp>
      <p:sp>
        <p:nvSpPr>
          <p:cNvPr id="38" name="Marcador de contenido 12">
            <a:extLst>
              <a:ext uri="{FF2B5EF4-FFF2-40B4-BE49-F238E27FC236}">
                <a16:creationId xmlns:a16="http://schemas.microsoft.com/office/drawing/2014/main" id="{C90B8DF1-E225-46AF-9446-CB248584D06D}"/>
              </a:ext>
            </a:extLst>
          </p:cNvPr>
          <p:cNvSpPr txBox="1">
            <a:spLocks/>
          </p:cNvSpPr>
          <p:nvPr/>
        </p:nvSpPr>
        <p:spPr>
          <a:xfrm>
            <a:off x="5090647" y="4322004"/>
            <a:ext cx="3283827" cy="144166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sz="24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C4 &lt; 90 min:5835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sz="24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C4 90 – 180 min: 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sz="24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C4 &gt;180 min:0</a:t>
            </a:r>
          </a:p>
        </p:txBody>
      </p:sp>
      <p:sp>
        <p:nvSpPr>
          <p:cNvPr id="39" name="Marcador de contenido 12">
            <a:extLst>
              <a:ext uri="{FF2B5EF4-FFF2-40B4-BE49-F238E27FC236}">
                <a16:creationId xmlns:a16="http://schemas.microsoft.com/office/drawing/2014/main" id="{3C60B91A-41B8-40C4-B833-CB4ABAE4A544}"/>
              </a:ext>
            </a:extLst>
          </p:cNvPr>
          <p:cNvSpPr txBox="1">
            <a:spLocks/>
          </p:cNvSpPr>
          <p:nvPr/>
        </p:nvSpPr>
        <p:spPr>
          <a:xfrm>
            <a:off x="8498383" y="4265519"/>
            <a:ext cx="3485809" cy="144166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C5 &lt; 180 min 13504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C5 &gt;180 min: 4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D9111DA5-3449-4A43-BADB-414AFF317998}"/>
              </a:ext>
            </a:extLst>
          </p:cNvPr>
          <p:cNvSpPr/>
          <p:nvPr/>
        </p:nvSpPr>
        <p:spPr>
          <a:xfrm>
            <a:off x="8405925" y="4643122"/>
            <a:ext cx="2844808" cy="53472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9B697657-3261-4095-B685-84D64F3948F5}"/>
              </a:ext>
            </a:extLst>
          </p:cNvPr>
          <p:cNvSpPr/>
          <p:nvPr/>
        </p:nvSpPr>
        <p:spPr>
          <a:xfrm>
            <a:off x="5122098" y="4718986"/>
            <a:ext cx="3160234" cy="53472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9D9A8F24-AE7D-4F55-9DD3-5A04F60DF7D6}"/>
              </a:ext>
            </a:extLst>
          </p:cNvPr>
          <p:cNvSpPr/>
          <p:nvPr/>
        </p:nvSpPr>
        <p:spPr>
          <a:xfrm>
            <a:off x="1806504" y="4277398"/>
            <a:ext cx="3160234" cy="53472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7A16A3F9-188A-49C8-9623-9313BB186F14}"/>
              </a:ext>
            </a:extLst>
          </p:cNvPr>
          <p:cNvSpPr/>
          <p:nvPr/>
        </p:nvSpPr>
        <p:spPr>
          <a:xfrm>
            <a:off x="5060084" y="2793900"/>
            <a:ext cx="3160234" cy="53472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4501ABEA-065A-4812-949D-0234CA397C72}"/>
              </a:ext>
            </a:extLst>
          </p:cNvPr>
          <p:cNvSpPr/>
          <p:nvPr/>
        </p:nvSpPr>
        <p:spPr>
          <a:xfrm>
            <a:off x="401660" y="2286055"/>
            <a:ext cx="3160234" cy="53472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BC74B71-390B-4FEE-B44F-219A819D57A8}"/>
              </a:ext>
            </a:extLst>
          </p:cNvPr>
          <p:cNvSpPr txBox="1"/>
          <p:nvPr/>
        </p:nvSpPr>
        <p:spPr>
          <a:xfrm>
            <a:off x="3551086" y="2975748"/>
            <a:ext cx="58381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64%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BAC16ABE-84FD-4945-B5A5-29FE5794DED4}"/>
              </a:ext>
            </a:extLst>
          </p:cNvPr>
          <p:cNvSpPr txBox="1"/>
          <p:nvPr/>
        </p:nvSpPr>
        <p:spPr>
          <a:xfrm>
            <a:off x="8220318" y="2298068"/>
            <a:ext cx="58381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98%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14A78AA-98A6-44D5-9FC1-4DD5464BCE68}"/>
              </a:ext>
            </a:extLst>
          </p:cNvPr>
          <p:cNvSpPr txBox="1"/>
          <p:nvPr/>
        </p:nvSpPr>
        <p:spPr>
          <a:xfrm>
            <a:off x="4506833" y="3726958"/>
            <a:ext cx="58381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98%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196CD84E-A7D7-4228-AE6A-12E855CC9868}"/>
              </a:ext>
            </a:extLst>
          </p:cNvPr>
          <p:cNvSpPr txBox="1"/>
          <p:nvPr/>
        </p:nvSpPr>
        <p:spPr>
          <a:xfrm>
            <a:off x="7667067" y="5590600"/>
            <a:ext cx="583814" cy="3693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99%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7C5E3F4-BC0C-449A-8885-9CCBE1E37977}"/>
              </a:ext>
            </a:extLst>
          </p:cNvPr>
          <p:cNvSpPr txBox="1"/>
          <p:nvPr/>
        </p:nvSpPr>
        <p:spPr>
          <a:xfrm>
            <a:off x="11545541" y="5522515"/>
            <a:ext cx="583814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99%</a:t>
            </a:r>
          </a:p>
        </p:txBody>
      </p:sp>
    </p:spTree>
    <p:extLst>
      <p:ext uri="{BB962C8B-B14F-4D97-AF65-F5344CB8AC3E}">
        <p14:creationId xmlns:p14="http://schemas.microsoft.com/office/powerpoint/2010/main" val="2718083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423576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7" y="514621"/>
            <a:ext cx="744773" cy="199913"/>
          </a:xfrm>
          <a:prstGeom prst="rect">
            <a:avLst/>
          </a:prstGeom>
        </p:spPr>
      </p:pic>
      <p:sp>
        <p:nvSpPr>
          <p:cNvPr id="16" name="Título 4">
            <a:extLst>
              <a:ext uri="{FF2B5EF4-FFF2-40B4-BE49-F238E27FC236}">
                <a16:creationId xmlns:a16="http://schemas.microsoft.com/office/drawing/2014/main" id="{E31483B9-954F-4AD0-872B-76CF4EC6A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6376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Urgencia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C884EB4-3ACF-4EC2-B521-6B9E86554068}"/>
              </a:ext>
            </a:extLst>
          </p:cNvPr>
          <p:cNvSpPr/>
          <p:nvPr/>
        </p:nvSpPr>
        <p:spPr>
          <a:xfrm>
            <a:off x="902611" y="947428"/>
            <a:ext cx="4115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Jefe Servicio Dr. Antoine Bouchet Maxwell</a:t>
            </a:r>
            <a:endParaRPr lang="es-CL" dirty="0"/>
          </a:p>
        </p:txBody>
      </p:sp>
      <p:sp>
        <p:nvSpPr>
          <p:cNvPr id="17" name="Marcador de texto 11">
            <a:extLst>
              <a:ext uri="{FF2B5EF4-FFF2-40B4-BE49-F238E27FC236}">
                <a16:creationId xmlns:a16="http://schemas.microsoft.com/office/drawing/2014/main" id="{18E2BCCF-E790-F249-9B52-AA37C7E2B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288" y="154437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800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Funcionamiento 24 Horas</a:t>
            </a:r>
          </a:p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874AC3A0-43A1-4037-A575-1BB734F93788}"/>
              </a:ext>
            </a:extLst>
          </p:cNvPr>
          <p:cNvSpPr/>
          <p:nvPr/>
        </p:nvSpPr>
        <p:spPr>
          <a:xfrm>
            <a:off x="6001496" y="2168872"/>
            <a:ext cx="5287216" cy="28118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752 Traslados 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es-CL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315 Hospitalizaciones en Medicina 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es-CL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RT-PCR Sars-CoV2: 2344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es-CL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COVID: 3705</a:t>
            </a: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es-CL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es-CL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                   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60BE74AB-3445-413A-80D3-FAFB0F922E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1" t="35411" b="5000"/>
          <a:stretch/>
        </p:blipFill>
        <p:spPr>
          <a:xfrm rot="21314447">
            <a:off x="93427" y="5102130"/>
            <a:ext cx="2999171" cy="1752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68A6DD6-3860-48D4-A114-D290561D71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" t="14999" r="24974"/>
          <a:stretch/>
        </p:blipFill>
        <p:spPr>
          <a:xfrm>
            <a:off x="8820449" y="5520764"/>
            <a:ext cx="2043231" cy="1109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D7EACBF-AFE7-42DD-ACB1-9AB604F727FB}"/>
              </a:ext>
            </a:extLst>
          </p:cNvPr>
          <p:cNvSpPr txBox="1"/>
          <p:nvPr/>
        </p:nvSpPr>
        <p:spPr>
          <a:xfrm>
            <a:off x="2077892" y="3220103"/>
            <a:ext cx="216446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21031 Atenciones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C43AFE27-6534-4D5F-8EC4-818E50ADAFCA}"/>
              </a:ext>
            </a:extLst>
          </p:cNvPr>
          <p:cNvCxnSpPr/>
          <p:nvPr/>
        </p:nvCxnSpPr>
        <p:spPr>
          <a:xfrm flipV="1">
            <a:off x="4349305" y="2576160"/>
            <a:ext cx="1545243" cy="800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5B641541-1331-4F3D-9165-FFA1EA9F6601}"/>
              </a:ext>
            </a:extLst>
          </p:cNvPr>
          <p:cNvCxnSpPr>
            <a:cxnSpLocks/>
          </p:cNvCxnSpPr>
          <p:nvPr/>
        </p:nvCxnSpPr>
        <p:spPr>
          <a:xfrm flipV="1">
            <a:off x="4372006" y="3067811"/>
            <a:ext cx="1522318" cy="413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4DB6F289-56CA-4483-A36F-1D6F5D5DA4BF}"/>
              </a:ext>
            </a:extLst>
          </p:cNvPr>
          <p:cNvCxnSpPr>
            <a:cxnSpLocks/>
          </p:cNvCxnSpPr>
          <p:nvPr/>
        </p:nvCxnSpPr>
        <p:spPr>
          <a:xfrm>
            <a:off x="4421934" y="3561211"/>
            <a:ext cx="1457984" cy="11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AC3CF760-539F-40E1-9120-8F5A16398FC3}"/>
              </a:ext>
            </a:extLst>
          </p:cNvPr>
          <p:cNvCxnSpPr>
            <a:cxnSpLocks/>
          </p:cNvCxnSpPr>
          <p:nvPr/>
        </p:nvCxnSpPr>
        <p:spPr>
          <a:xfrm>
            <a:off x="4421934" y="3601568"/>
            <a:ext cx="1472390" cy="541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4C699D31-E8BC-4F3A-A0A7-DC8EE1A78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0071" y="32995"/>
            <a:ext cx="137781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41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DD80FCA-FA39-4184-A115-2B435615D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564A499-8F32-4C31-84FC-B8504AF4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184" y="1"/>
            <a:ext cx="1377815" cy="963251"/>
          </a:xfrm>
          <a:prstGeom prst="rect">
            <a:avLst/>
          </a:prstGeom>
        </p:spPr>
      </p:pic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C3571188-01A5-496A-959D-72A7DADB4EE1}"/>
              </a:ext>
            </a:extLst>
          </p:cNvPr>
          <p:cNvSpPr txBox="1">
            <a:spLocks/>
          </p:cNvSpPr>
          <p:nvPr/>
        </p:nvSpPr>
        <p:spPr>
          <a:xfrm>
            <a:off x="2496878" y="2152736"/>
            <a:ext cx="5381847" cy="114831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Subdirector Administrativo: Sr. Jaime Araya Burgos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97742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C1AB96E-07D2-3549-BE10-00C6D88C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5513"/>
            <a:ext cx="9280395" cy="785455"/>
          </a:xfrm>
        </p:spPr>
        <p:txBody>
          <a:bodyPr>
            <a:normAutofit/>
          </a:bodyPr>
          <a:lstStyle/>
          <a:p>
            <a:pPr algn="ctr"/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Hospital Dr. Victor Hugo Moll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7533619-4F8F-DC4B-89C5-100F6309D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520" y="1717878"/>
            <a:ext cx="5869356" cy="1182850"/>
          </a:xfrm>
        </p:spPr>
        <p:txBody>
          <a:bodyPr>
            <a:normAutofit/>
          </a:bodyPr>
          <a:lstStyle/>
          <a:p>
            <a:pPr algn="ctr"/>
            <a:r>
              <a:rPr lang="es-ES" sz="1500" b="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Somos un Hospital Comunitario Acogedor, Cercano; Entregamos atención Integral, Equitativa y Oportuna a las familias de Cabildo</a:t>
            </a:r>
            <a:endParaRPr lang="es-CL" sz="1500" b="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5" y="1331011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16145" y="447077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1" name="Marcador de contenido 10" descr="Un edificio de fondo&#10;&#10;Descripción generada automáticamente con confianza media">
            <a:extLst>
              <a:ext uri="{FF2B5EF4-FFF2-40B4-BE49-F238E27FC236}">
                <a16:creationId xmlns:a16="http://schemas.microsoft.com/office/drawing/2014/main" id="{5458F5D0-9BEB-42B7-B4EE-AD3D0B5A8C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73" y="3045627"/>
            <a:ext cx="5542588" cy="23527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1C38BE34-5B61-4B69-A701-9C5AD7F1E3D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9870810" y="929429"/>
            <a:ext cx="1886749" cy="2915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61DB5EE-E3A0-46F9-A493-E0F60D4D6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7633738-4830-4F53-8B54-E672E74DE657}"/>
              </a:ext>
            </a:extLst>
          </p:cNvPr>
          <p:cNvSpPr/>
          <p:nvPr/>
        </p:nvSpPr>
        <p:spPr>
          <a:xfrm>
            <a:off x="3948876" y="576144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 reconocidos por nuestros usuarios como un hospital comunitario de excelencia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s-CL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s-CL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769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423576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7" y="514621"/>
            <a:ext cx="744773" cy="199913"/>
          </a:xfrm>
          <a:prstGeom prst="rect">
            <a:avLst/>
          </a:prstGeom>
        </p:spPr>
      </p:pic>
      <p:sp>
        <p:nvSpPr>
          <p:cNvPr id="17" name="Marcador de texto 11">
            <a:extLst>
              <a:ext uri="{FF2B5EF4-FFF2-40B4-BE49-F238E27FC236}">
                <a16:creationId xmlns:a16="http://schemas.microsoft.com/office/drawing/2014/main" id="{18E2BCCF-E790-F249-9B52-AA37C7E2B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288" y="154437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800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Funcionamiento 24 Horas</a:t>
            </a:r>
          </a:p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</p:txBody>
      </p:sp>
      <p:sp>
        <p:nvSpPr>
          <p:cNvPr id="19" name="Título 4">
            <a:extLst>
              <a:ext uri="{FF2B5EF4-FFF2-40B4-BE49-F238E27FC236}">
                <a16:creationId xmlns:a16="http://schemas.microsoft.com/office/drawing/2014/main" id="{B49C06F3-0D05-473C-9E09-36A2A3671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73"/>
            <a:ext cx="10515600" cy="819738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 Medicina 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746B3B3-2D77-406E-B594-71C9CDC0E7F1}"/>
              </a:ext>
            </a:extLst>
          </p:cNvPr>
          <p:cNvSpPr/>
          <p:nvPr/>
        </p:nvSpPr>
        <p:spPr>
          <a:xfrm>
            <a:off x="903288" y="715369"/>
            <a:ext cx="3596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Jefe Servicio Dra. Constanza Ramirez</a:t>
            </a:r>
            <a:endParaRPr lang="es-CL" dirty="0"/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9166B91E-48C7-4AEB-BFFC-7A288B1D8416}"/>
              </a:ext>
            </a:extLst>
          </p:cNvPr>
          <p:cNvSpPr/>
          <p:nvPr/>
        </p:nvSpPr>
        <p:spPr>
          <a:xfrm>
            <a:off x="1145942" y="2088015"/>
            <a:ext cx="4002091" cy="2286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L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Dotación Personal </a:t>
            </a:r>
          </a:p>
          <a:p>
            <a:pPr algn="ctr"/>
            <a:endParaRPr lang="es-CL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Horas Medico/ Paciente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Horas EU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TENS 24 </a:t>
            </a:r>
            <a:r>
              <a:rPr lang="es-CL" dirty="0" err="1">
                <a:solidFill>
                  <a:schemeClr val="accent1">
                    <a:lumMod val="50000"/>
                  </a:schemeClr>
                </a:solidFill>
              </a:rPr>
              <a:t>hrs</a:t>
            </a: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TENS Jornada Diurna (8 a 17 </a:t>
            </a:r>
            <a:r>
              <a:rPr lang="es-CL" dirty="0" err="1">
                <a:solidFill>
                  <a:schemeClr val="accent1">
                    <a:lumMod val="50000"/>
                  </a:schemeClr>
                </a:solidFill>
              </a:rPr>
              <a:t>hrs</a:t>
            </a: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Horas Auxiliar </a:t>
            </a:r>
          </a:p>
          <a:p>
            <a:endParaRPr lang="es-CL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5F95D9-A410-4B7F-B666-2676C9083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894" y="2371490"/>
            <a:ext cx="3926164" cy="160338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37B3D85A-44C2-4990-9FC2-2B5AE6C722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4" r="26418" b="17228"/>
          <a:stretch/>
        </p:blipFill>
        <p:spPr>
          <a:xfrm>
            <a:off x="4145699" y="4754880"/>
            <a:ext cx="3731407" cy="1739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B9E143C-EF53-44B5-9164-E44850937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4252" y="5336482"/>
            <a:ext cx="1354364" cy="124520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680755EA-813E-440C-9EAD-4C1DF1746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2529" y="46635"/>
            <a:ext cx="137781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88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423576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7" y="514621"/>
            <a:ext cx="744773" cy="199913"/>
          </a:xfrm>
          <a:prstGeom prst="rect">
            <a:avLst/>
          </a:prstGeom>
        </p:spPr>
      </p:pic>
      <p:sp>
        <p:nvSpPr>
          <p:cNvPr id="17" name="Marcador de texto 11">
            <a:extLst>
              <a:ext uri="{FF2B5EF4-FFF2-40B4-BE49-F238E27FC236}">
                <a16:creationId xmlns:a16="http://schemas.microsoft.com/office/drawing/2014/main" id="{18E2BCCF-E790-F249-9B52-AA37C7E2B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288" y="154437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800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Funcionamiento 24 Horas</a:t>
            </a:r>
          </a:p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</p:txBody>
      </p:sp>
      <p:sp>
        <p:nvSpPr>
          <p:cNvPr id="19" name="Título 4">
            <a:extLst>
              <a:ext uri="{FF2B5EF4-FFF2-40B4-BE49-F238E27FC236}">
                <a16:creationId xmlns:a16="http://schemas.microsoft.com/office/drawing/2014/main" id="{B49C06F3-0D05-473C-9E09-36A2A3671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73"/>
            <a:ext cx="10515600" cy="819738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 Medicina 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746B3B3-2D77-406E-B594-71C9CDC0E7F1}"/>
              </a:ext>
            </a:extLst>
          </p:cNvPr>
          <p:cNvSpPr/>
          <p:nvPr/>
        </p:nvSpPr>
        <p:spPr>
          <a:xfrm>
            <a:off x="903288" y="715369"/>
            <a:ext cx="3596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Jefe Servicio Dra. Constanza Ramirez</a:t>
            </a:r>
            <a:endParaRPr lang="es-CL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37B3D85A-44C2-4990-9FC2-2B5AE6C722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4" r="26418" b="17228"/>
          <a:stretch/>
        </p:blipFill>
        <p:spPr>
          <a:xfrm>
            <a:off x="4145699" y="5025962"/>
            <a:ext cx="3731407" cy="1739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B9E143C-EF53-44B5-9164-E44850937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4252" y="5336482"/>
            <a:ext cx="1354364" cy="124520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680755EA-813E-440C-9EAD-4C1DF1746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2529" y="46635"/>
            <a:ext cx="1377815" cy="963251"/>
          </a:xfrm>
          <a:prstGeom prst="rect">
            <a:avLst/>
          </a:prstGeom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A3C343AC-8DFB-4EA2-A3A0-78E945EE28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377348"/>
              </p:ext>
            </p:extLst>
          </p:nvPr>
        </p:nvGraphicFramePr>
        <p:xfrm>
          <a:off x="1699053" y="2321037"/>
          <a:ext cx="8624697" cy="2542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367">
                  <a:extLst>
                    <a:ext uri="{9D8B030D-6E8A-4147-A177-3AD203B41FA5}">
                      <a16:colId xmlns:a16="http://schemas.microsoft.com/office/drawing/2014/main" val="1081212258"/>
                    </a:ext>
                  </a:extLst>
                </a:gridCol>
                <a:gridCol w="2270110">
                  <a:extLst>
                    <a:ext uri="{9D8B030D-6E8A-4147-A177-3AD203B41FA5}">
                      <a16:colId xmlns:a16="http://schemas.microsoft.com/office/drawing/2014/main" val="1635179069"/>
                    </a:ext>
                  </a:extLst>
                </a:gridCol>
                <a:gridCol w="2270110">
                  <a:extLst>
                    <a:ext uri="{9D8B030D-6E8A-4147-A177-3AD203B41FA5}">
                      <a16:colId xmlns:a16="http://schemas.microsoft.com/office/drawing/2014/main" val="1633136603"/>
                    </a:ext>
                  </a:extLst>
                </a:gridCol>
                <a:gridCol w="2270110">
                  <a:extLst>
                    <a:ext uri="{9D8B030D-6E8A-4147-A177-3AD203B41FA5}">
                      <a16:colId xmlns:a16="http://schemas.microsoft.com/office/drawing/2014/main" val="700363717"/>
                    </a:ext>
                  </a:extLst>
                </a:gridCol>
              </a:tblGrid>
              <a:tr h="411469">
                <a:tc>
                  <a:txBody>
                    <a:bodyPr/>
                    <a:lstStyle/>
                    <a:p>
                      <a:r>
                        <a:rPr lang="es-CL" dirty="0"/>
                        <a:t>Indicadores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703170"/>
                  </a:ext>
                </a:extLst>
              </a:tr>
              <a:tr h="710207">
                <a:tc>
                  <a:txBody>
                    <a:bodyPr/>
                    <a:lstStyle/>
                    <a:p>
                      <a:r>
                        <a:rPr lang="es-CL" dirty="0" err="1"/>
                        <a:t>Indice</a:t>
                      </a:r>
                      <a:r>
                        <a:rPr lang="es-CL" dirty="0"/>
                        <a:t> Ocupacional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111514"/>
                  </a:ext>
                </a:extLst>
              </a:tr>
              <a:tr h="710207">
                <a:tc>
                  <a:txBody>
                    <a:bodyPr/>
                    <a:lstStyle/>
                    <a:p>
                      <a:r>
                        <a:rPr lang="es-CL" dirty="0"/>
                        <a:t>Promedio Días de Estada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8,8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9,9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9,5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495197"/>
                  </a:ext>
                </a:extLst>
              </a:tr>
              <a:tr h="710207">
                <a:tc>
                  <a:txBody>
                    <a:bodyPr/>
                    <a:lstStyle/>
                    <a:p>
                      <a:r>
                        <a:rPr lang="es-CL" dirty="0"/>
                        <a:t>Egresos Hospitalarios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56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6594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423576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7" y="514621"/>
            <a:ext cx="744773" cy="199913"/>
          </a:xfrm>
          <a:prstGeom prst="rect">
            <a:avLst/>
          </a:prstGeom>
        </p:spPr>
      </p:pic>
      <p:sp>
        <p:nvSpPr>
          <p:cNvPr id="16" name="Título 4">
            <a:extLst>
              <a:ext uri="{FF2B5EF4-FFF2-40B4-BE49-F238E27FC236}">
                <a16:creationId xmlns:a16="http://schemas.microsoft.com/office/drawing/2014/main" id="{E31483B9-954F-4AD0-872B-76CF4EC6A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6376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 Maternidad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C884EB4-3ACF-4EC2-B521-6B9E86554068}"/>
              </a:ext>
            </a:extLst>
          </p:cNvPr>
          <p:cNvSpPr/>
          <p:nvPr/>
        </p:nvSpPr>
        <p:spPr>
          <a:xfrm>
            <a:off x="902611" y="947428"/>
            <a:ext cx="6327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Jefe Servicio Dr. Franco Bavestrello  - Cristina Martinez (Nov 2021)</a:t>
            </a:r>
            <a:endParaRPr lang="es-CL" dirty="0"/>
          </a:p>
        </p:txBody>
      </p:sp>
      <p:sp>
        <p:nvSpPr>
          <p:cNvPr id="17" name="Marcador de texto 11">
            <a:extLst>
              <a:ext uri="{FF2B5EF4-FFF2-40B4-BE49-F238E27FC236}">
                <a16:creationId xmlns:a16="http://schemas.microsoft.com/office/drawing/2014/main" id="{18E2BCCF-E790-F249-9B52-AA37C7E2B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288" y="154437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800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Funcionamiento 24 Horas</a:t>
            </a:r>
          </a:p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A3D1D6F3-BDD6-46D3-A14D-F0D39A0E657F}"/>
              </a:ext>
            </a:extLst>
          </p:cNvPr>
          <p:cNvSpPr/>
          <p:nvPr/>
        </p:nvSpPr>
        <p:spPr>
          <a:xfrm>
            <a:off x="477635" y="2253093"/>
            <a:ext cx="4340110" cy="117590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CL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L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Dotación Personal </a:t>
            </a:r>
            <a:endParaRPr lang="es-CL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Matrón /a 24 </a:t>
            </a:r>
            <a:r>
              <a:rPr lang="es-CL" dirty="0" err="1">
                <a:solidFill>
                  <a:schemeClr val="accent1">
                    <a:lumMod val="50000"/>
                  </a:schemeClr>
                </a:solidFill>
              </a:rPr>
              <a:t>hrs</a:t>
            </a: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TENS 24 </a:t>
            </a:r>
            <a:r>
              <a:rPr lang="es-CL" dirty="0" err="1">
                <a:solidFill>
                  <a:schemeClr val="accent1">
                    <a:lumMod val="50000"/>
                  </a:schemeClr>
                </a:solidFill>
              </a:rPr>
              <a:t>hrs</a:t>
            </a:r>
            <a:endParaRPr lang="es-CL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CL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FB05E28-5A6D-4AAE-876F-869C1D013199}"/>
              </a:ext>
            </a:extLst>
          </p:cNvPr>
          <p:cNvSpPr txBox="1"/>
          <p:nvPr/>
        </p:nvSpPr>
        <p:spPr>
          <a:xfrm>
            <a:off x="5016913" y="3635558"/>
            <a:ext cx="2012509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RECONVERSIÓN DE CAMAS  </a:t>
            </a:r>
          </a:p>
          <a:p>
            <a:pPr algn="ctr"/>
            <a:r>
              <a:rPr lang="es-ES" sz="1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Emergencia Sanitaria  </a:t>
            </a:r>
            <a:endParaRPr lang="es-CL" sz="14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2C29A0C1-2C95-43FC-B8E7-FD7328DBF530}"/>
              </a:ext>
            </a:extLst>
          </p:cNvPr>
          <p:cNvSpPr/>
          <p:nvPr/>
        </p:nvSpPr>
        <p:spPr>
          <a:xfrm>
            <a:off x="7374257" y="2154435"/>
            <a:ext cx="4340110" cy="1373223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7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CL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L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Dotación Personal </a:t>
            </a:r>
          </a:p>
          <a:p>
            <a:pPr algn="ctr"/>
            <a:endParaRPr lang="es-CL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Horas Medico/ Paciente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Matrón /a 24 </a:t>
            </a:r>
            <a:r>
              <a:rPr lang="es-CL" dirty="0" err="1">
                <a:solidFill>
                  <a:schemeClr val="accent1">
                    <a:lumMod val="50000"/>
                  </a:schemeClr>
                </a:solidFill>
              </a:rPr>
              <a:t>hrs</a:t>
            </a: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TENS 24 </a:t>
            </a:r>
            <a:r>
              <a:rPr lang="es-CL" dirty="0" err="1">
                <a:solidFill>
                  <a:schemeClr val="accent1">
                    <a:lumMod val="50000"/>
                  </a:schemeClr>
                </a:solidFill>
              </a:rPr>
              <a:t>hrs</a:t>
            </a:r>
            <a:endParaRPr lang="es-CL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CL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68A4D6B6-26A7-4860-9DD5-996340C9123C}"/>
              </a:ext>
            </a:extLst>
          </p:cNvPr>
          <p:cNvSpPr/>
          <p:nvPr/>
        </p:nvSpPr>
        <p:spPr>
          <a:xfrm>
            <a:off x="344920" y="4365334"/>
            <a:ext cx="4605540" cy="143879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L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Camas / Box</a:t>
            </a:r>
          </a:p>
          <a:p>
            <a:pPr algn="ctr"/>
            <a:endParaRPr lang="es-CL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6 camas Gineco Obstétricas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Box de Emergencia Gineco – Obstétrica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Sala  Preparto / Parto</a:t>
            </a:r>
          </a:p>
          <a:p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D99C2F14-9AF1-4FE4-AC0D-E900B03E04F0}"/>
              </a:ext>
            </a:extLst>
          </p:cNvPr>
          <p:cNvCxnSpPr/>
          <p:nvPr/>
        </p:nvCxnSpPr>
        <p:spPr>
          <a:xfrm>
            <a:off x="5405377" y="2841046"/>
            <a:ext cx="14763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C4373928-5E1A-45AA-8023-5F3BB40A4E0F}"/>
              </a:ext>
            </a:extLst>
          </p:cNvPr>
          <p:cNvCxnSpPr/>
          <p:nvPr/>
        </p:nvCxnSpPr>
        <p:spPr>
          <a:xfrm>
            <a:off x="5307466" y="5084733"/>
            <a:ext cx="14763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9DD73535-CD43-434E-B2C2-10E823E5D368}"/>
              </a:ext>
            </a:extLst>
          </p:cNvPr>
          <p:cNvSpPr/>
          <p:nvPr/>
        </p:nvSpPr>
        <p:spPr>
          <a:xfrm>
            <a:off x="7238689" y="4365334"/>
            <a:ext cx="4605540" cy="143879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8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L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Camas / Box</a:t>
            </a:r>
          </a:p>
          <a:p>
            <a:pPr algn="ctr"/>
            <a:endParaRPr lang="es-CL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6 camas Medicina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Box de Emergencia Gineco – Obstétrica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1 Sala  Preparto / Parto</a:t>
            </a:r>
          </a:p>
          <a:p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64502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423576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7" y="514621"/>
            <a:ext cx="744773" cy="199913"/>
          </a:xfrm>
          <a:prstGeom prst="rect">
            <a:avLst/>
          </a:prstGeom>
        </p:spPr>
      </p:pic>
      <p:sp>
        <p:nvSpPr>
          <p:cNvPr id="16" name="Título 4">
            <a:extLst>
              <a:ext uri="{FF2B5EF4-FFF2-40B4-BE49-F238E27FC236}">
                <a16:creationId xmlns:a16="http://schemas.microsoft.com/office/drawing/2014/main" id="{E31483B9-954F-4AD0-872B-76CF4EC6A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6376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 Maternidad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C884EB4-3ACF-4EC2-B521-6B9E86554068}"/>
              </a:ext>
            </a:extLst>
          </p:cNvPr>
          <p:cNvSpPr/>
          <p:nvPr/>
        </p:nvSpPr>
        <p:spPr>
          <a:xfrm>
            <a:off x="902611" y="947428"/>
            <a:ext cx="6327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Jefe Servicio Dr. Franco Bavestrello  - Cristina martinez (Nov 2021)</a:t>
            </a:r>
            <a:endParaRPr lang="es-CL" dirty="0"/>
          </a:p>
        </p:txBody>
      </p:sp>
      <p:sp>
        <p:nvSpPr>
          <p:cNvPr id="17" name="Marcador de texto 11">
            <a:extLst>
              <a:ext uri="{FF2B5EF4-FFF2-40B4-BE49-F238E27FC236}">
                <a16:creationId xmlns:a16="http://schemas.microsoft.com/office/drawing/2014/main" id="{18E2BCCF-E790-F249-9B52-AA37C7E2B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421" y="293952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800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Funcionamiento 24 Horas</a:t>
            </a:r>
          </a:p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FB05E28-5A6D-4AAE-876F-869C1D013199}"/>
              </a:ext>
            </a:extLst>
          </p:cNvPr>
          <p:cNvSpPr txBox="1"/>
          <p:nvPr/>
        </p:nvSpPr>
        <p:spPr>
          <a:xfrm>
            <a:off x="1241672" y="2767734"/>
            <a:ext cx="2068942" cy="95410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RECONVERSIÓN DE CAMAS </a:t>
            </a:r>
          </a:p>
          <a:p>
            <a:pPr algn="ctr"/>
            <a:r>
              <a:rPr lang="es-E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Emergencia Sanitaria  </a:t>
            </a:r>
            <a:endParaRPr lang="es-CL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9DD73535-CD43-434E-B2C2-10E823E5D368}"/>
              </a:ext>
            </a:extLst>
          </p:cNvPr>
          <p:cNvSpPr/>
          <p:nvPr/>
        </p:nvSpPr>
        <p:spPr>
          <a:xfrm>
            <a:off x="5493246" y="2523312"/>
            <a:ext cx="4605540" cy="167857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8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mantienen atenciones de Urgencias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s-CL" sz="1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Protocolo de derivación de parto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s-CL" sz="1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partos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s-CL" sz="1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C443D370-C81B-4743-8134-3B9AD6C251E6}"/>
              </a:ext>
            </a:extLst>
          </p:cNvPr>
          <p:cNvCxnSpPr/>
          <p:nvPr/>
        </p:nvCxnSpPr>
        <p:spPr>
          <a:xfrm>
            <a:off x="3761772" y="3242711"/>
            <a:ext cx="12384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Una Mujer Embarazada Y El Bebé Del Estómago Ilustraciones Svg, Vectoriales,  Clip Art Vectorizado Libre De Derechos. Image 65002700.">
            <a:extLst>
              <a:ext uri="{FF2B5EF4-FFF2-40B4-BE49-F238E27FC236}">
                <a16:creationId xmlns:a16="http://schemas.microsoft.com/office/drawing/2014/main" id="{F2215B14-E93B-40F4-AB0A-29BFE82D1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336" y="4714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7B52068-5EC9-4A9D-8020-941FD4EB4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185" y="-15823"/>
            <a:ext cx="137781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69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423576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7" y="514621"/>
            <a:ext cx="744773" cy="199913"/>
          </a:xfrm>
          <a:prstGeom prst="rect">
            <a:avLst/>
          </a:prstGeom>
        </p:spPr>
      </p:pic>
      <p:sp>
        <p:nvSpPr>
          <p:cNvPr id="16" name="Título 4">
            <a:extLst>
              <a:ext uri="{FF2B5EF4-FFF2-40B4-BE49-F238E27FC236}">
                <a16:creationId xmlns:a16="http://schemas.microsoft.com/office/drawing/2014/main" id="{E31483B9-954F-4AD0-872B-76CF4EC6A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6376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C884EB4-3ACF-4EC2-B521-6B9E86554068}"/>
              </a:ext>
            </a:extLst>
          </p:cNvPr>
          <p:cNvSpPr/>
          <p:nvPr/>
        </p:nvSpPr>
        <p:spPr>
          <a:xfrm>
            <a:off x="3669934" y="1131641"/>
            <a:ext cx="3406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Jefe Servicio Dr. Mauricio Jorquera</a:t>
            </a:r>
            <a:endParaRPr lang="es-CL" dirty="0"/>
          </a:p>
        </p:txBody>
      </p:sp>
      <p:sp>
        <p:nvSpPr>
          <p:cNvPr id="17" name="Marcador de texto 11">
            <a:extLst>
              <a:ext uri="{FF2B5EF4-FFF2-40B4-BE49-F238E27FC236}">
                <a16:creationId xmlns:a16="http://schemas.microsoft.com/office/drawing/2014/main" id="{18E2BCCF-E790-F249-9B52-AA37C7E2B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288" y="154437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</p:txBody>
      </p:sp>
      <p:sp>
        <p:nvSpPr>
          <p:cNvPr id="28" name="Título 4">
            <a:extLst>
              <a:ext uri="{FF2B5EF4-FFF2-40B4-BE49-F238E27FC236}">
                <a16:creationId xmlns:a16="http://schemas.microsoft.com/office/drawing/2014/main" id="{A8F2D363-BF7C-47F1-9E6A-3F2197122AE6}"/>
              </a:ext>
            </a:extLst>
          </p:cNvPr>
          <p:cNvSpPr txBox="1">
            <a:spLocks/>
          </p:cNvSpPr>
          <p:nvPr/>
        </p:nvSpPr>
        <p:spPr>
          <a:xfrm>
            <a:off x="838200" y="62474"/>
            <a:ext cx="10515600" cy="78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Servicios de Apoyo Diagnósticos   </a:t>
            </a:r>
          </a:p>
        </p:txBody>
      </p:sp>
      <p:sp>
        <p:nvSpPr>
          <p:cNvPr id="29" name="Título 8">
            <a:extLst>
              <a:ext uri="{FF2B5EF4-FFF2-40B4-BE49-F238E27FC236}">
                <a16:creationId xmlns:a16="http://schemas.microsoft.com/office/drawing/2014/main" id="{DF15A319-119A-474B-9650-DBB8A260D4CA}"/>
              </a:ext>
            </a:extLst>
          </p:cNvPr>
          <p:cNvSpPr txBox="1">
            <a:spLocks/>
          </p:cNvSpPr>
          <p:nvPr/>
        </p:nvSpPr>
        <p:spPr>
          <a:xfrm>
            <a:off x="531386" y="915530"/>
            <a:ext cx="2932282" cy="67820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RAYOS   </a:t>
            </a:r>
            <a:endParaRPr lang="es-CL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5932D83-938A-4E6C-B684-BB4A2366D188}"/>
              </a:ext>
            </a:extLst>
          </p:cNvPr>
          <p:cNvSpPr txBox="1"/>
          <p:nvPr/>
        </p:nvSpPr>
        <p:spPr>
          <a:xfrm>
            <a:off x="285718" y="2707288"/>
            <a:ext cx="431618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TOTAL DE RADIOGRAFIAS REALIZADAS: 4853</a:t>
            </a:r>
          </a:p>
        </p:txBody>
      </p:sp>
      <p:graphicFrame>
        <p:nvGraphicFramePr>
          <p:cNvPr id="31" name="Marcador de contenido 3">
            <a:extLst>
              <a:ext uri="{FF2B5EF4-FFF2-40B4-BE49-F238E27FC236}">
                <a16:creationId xmlns:a16="http://schemas.microsoft.com/office/drawing/2014/main" id="{2FE5C771-C6F6-4E00-8766-F11EB5394B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3266800"/>
              </p:ext>
            </p:extLst>
          </p:nvPr>
        </p:nvGraphicFramePr>
        <p:xfrm>
          <a:off x="531386" y="3446884"/>
          <a:ext cx="3095710" cy="1866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FF858CCC-DBCF-4AC8-A09E-D4A89F6B51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2372311"/>
              </p:ext>
            </p:extLst>
          </p:nvPr>
        </p:nvGraphicFramePr>
        <p:xfrm>
          <a:off x="0" y="3330435"/>
          <a:ext cx="4704466" cy="3230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96CCC704-27B4-4C76-80A3-B03F86950ABC}"/>
              </a:ext>
            </a:extLst>
          </p:cNvPr>
          <p:cNvCxnSpPr/>
          <p:nvPr/>
        </p:nvCxnSpPr>
        <p:spPr>
          <a:xfrm flipV="1">
            <a:off x="5197033" y="2423576"/>
            <a:ext cx="2766349" cy="653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8BE107EA-D73A-4F2A-BB3B-096A9929B9C6}"/>
              </a:ext>
            </a:extLst>
          </p:cNvPr>
          <p:cNvCxnSpPr>
            <a:cxnSpLocks/>
          </p:cNvCxnSpPr>
          <p:nvPr/>
        </p:nvCxnSpPr>
        <p:spPr>
          <a:xfrm>
            <a:off x="5197033" y="3170085"/>
            <a:ext cx="2587938" cy="1243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DBC764E5-3F3C-4FB7-A521-76EB38952B93}"/>
              </a:ext>
            </a:extLst>
          </p:cNvPr>
          <p:cNvSpPr/>
          <p:nvPr/>
        </p:nvSpPr>
        <p:spPr>
          <a:xfrm>
            <a:off x="8171727" y="2097054"/>
            <a:ext cx="2766349" cy="653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Torax</a:t>
            </a:r>
            <a:r>
              <a:rPr lang="es-CL" dirty="0"/>
              <a:t> : 88</a:t>
            </a: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4924F539-7D00-43C9-A18F-9720136682A7}"/>
              </a:ext>
            </a:extLst>
          </p:cNvPr>
          <p:cNvSpPr/>
          <p:nvPr/>
        </p:nvSpPr>
        <p:spPr>
          <a:xfrm>
            <a:off x="8171726" y="4292415"/>
            <a:ext cx="2766349" cy="653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Cadera 3 meses : 157</a:t>
            </a:r>
          </a:p>
        </p:txBody>
      </p:sp>
    </p:spTree>
    <p:extLst>
      <p:ext uri="{BB962C8B-B14F-4D97-AF65-F5344CB8AC3E}">
        <p14:creationId xmlns:p14="http://schemas.microsoft.com/office/powerpoint/2010/main" val="3415125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423576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7" y="514621"/>
            <a:ext cx="744773" cy="199913"/>
          </a:xfrm>
          <a:prstGeom prst="rect">
            <a:avLst/>
          </a:prstGeom>
        </p:spPr>
      </p:pic>
      <p:sp>
        <p:nvSpPr>
          <p:cNvPr id="16" name="Título 4">
            <a:extLst>
              <a:ext uri="{FF2B5EF4-FFF2-40B4-BE49-F238E27FC236}">
                <a16:creationId xmlns:a16="http://schemas.microsoft.com/office/drawing/2014/main" id="{E31483B9-954F-4AD0-872B-76CF4EC6A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6376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C884EB4-3ACF-4EC2-B521-6B9E86554068}"/>
              </a:ext>
            </a:extLst>
          </p:cNvPr>
          <p:cNvSpPr/>
          <p:nvPr/>
        </p:nvSpPr>
        <p:spPr>
          <a:xfrm>
            <a:off x="4264306" y="1197614"/>
            <a:ext cx="3426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Jefe Servicio TM. Alejandro Olmos </a:t>
            </a:r>
            <a:endParaRPr lang="es-CL" dirty="0"/>
          </a:p>
        </p:txBody>
      </p:sp>
      <p:sp>
        <p:nvSpPr>
          <p:cNvPr id="17" name="Marcador de texto 11">
            <a:extLst>
              <a:ext uri="{FF2B5EF4-FFF2-40B4-BE49-F238E27FC236}">
                <a16:creationId xmlns:a16="http://schemas.microsoft.com/office/drawing/2014/main" id="{18E2BCCF-E790-F249-9B52-AA37C7E2B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288" y="154437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</p:txBody>
      </p:sp>
      <p:sp>
        <p:nvSpPr>
          <p:cNvPr id="28" name="Título 4">
            <a:extLst>
              <a:ext uri="{FF2B5EF4-FFF2-40B4-BE49-F238E27FC236}">
                <a16:creationId xmlns:a16="http://schemas.microsoft.com/office/drawing/2014/main" id="{A8F2D363-BF7C-47F1-9E6A-3F2197122AE6}"/>
              </a:ext>
            </a:extLst>
          </p:cNvPr>
          <p:cNvSpPr txBox="1">
            <a:spLocks/>
          </p:cNvSpPr>
          <p:nvPr/>
        </p:nvSpPr>
        <p:spPr>
          <a:xfrm>
            <a:off x="838200" y="62474"/>
            <a:ext cx="10515600" cy="78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Servicios de Apoyo Diagnósticos   </a:t>
            </a:r>
          </a:p>
        </p:txBody>
      </p:sp>
      <p:graphicFrame>
        <p:nvGraphicFramePr>
          <p:cNvPr id="31" name="Marcador de contenido 3">
            <a:extLst>
              <a:ext uri="{FF2B5EF4-FFF2-40B4-BE49-F238E27FC236}">
                <a16:creationId xmlns:a16="http://schemas.microsoft.com/office/drawing/2014/main" id="{2FE5C771-C6F6-4E00-8766-F11EB5394B3A}"/>
              </a:ext>
            </a:extLst>
          </p:cNvPr>
          <p:cNvGraphicFramePr>
            <a:graphicFrameLocks/>
          </p:cNvGraphicFramePr>
          <p:nvPr/>
        </p:nvGraphicFramePr>
        <p:xfrm>
          <a:off x="531386" y="3446884"/>
          <a:ext cx="3095710" cy="1866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Título 8">
            <a:extLst>
              <a:ext uri="{FF2B5EF4-FFF2-40B4-BE49-F238E27FC236}">
                <a16:creationId xmlns:a16="http://schemas.microsoft.com/office/drawing/2014/main" id="{472FFDEA-99AB-45EB-A820-3762B6B73244}"/>
              </a:ext>
            </a:extLst>
          </p:cNvPr>
          <p:cNvSpPr txBox="1">
            <a:spLocks/>
          </p:cNvSpPr>
          <p:nvPr/>
        </p:nvSpPr>
        <p:spPr>
          <a:xfrm>
            <a:off x="1065372" y="1133598"/>
            <a:ext cx="2932282" cy="67820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LABORATORIO  </a:t>
            </a:r>
            <a:endParaRPr lang="es-CL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aphicFrame>
        <p:nvGraphicFramePr>
          <p:cNvPr id="37" name="Gráfico 36">
            <a:extLst>
              <a:ext uri="{FF2B5EF4-FFF2-40B4-BE49-F238E27FC236}">
                <a16:creationId xmlns:a16="http://schemas.microsoft.com/office/drawing/2014/main" id="{DA5D33A4-BE66-4D5D-AEC5-7A7A2CB090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5694387"/>
              </p:ext>
            </p:extLst>
          </p:nvPr>
        </p:nvGraphicFramePr>
        <p:xfrm>
          <a:off x="366027" y="2419360"/>
          <a:ext cx="5467613" cy="3742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AED28CFC-5952-487B-A27A-ADEE5B9852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3946138"/>
              </p:ext>
            </p:extLst>
          </p:nvPr>
        </p:nvGraphicFramePr>
        <p:xfrm>
          <a:off x="6629016" y="2419359"/>
          <a:ext cx="5457386" cy="397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09435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423576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7" y="514621"/>
            <a:ext cx="744773" cy="199913"/>
          </a:xfrm>
          <a:prstGeom prst="rect">
            <a:avLst/>
          </a:prstGeom>
        </p:spPr>
      </p:pic>
      <p:sp>
        <p:nvSpPr>
          <p:cNvPr id="16" name="Título 4">
            <a:extLst>
              <a:ext uri="{FF2B5EF4-FFF2-40B4-BE49-F238E27FC236}">
                <a16:creationId xmlns:a16="http://schemas.microsoft.com/office/drawing/2014/main" id="{E31483B9-954F-4AD0-872B-76CF4EC6A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6376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C884EB4-3ACF-4EC2-B521-6B9E86554068}"/>
              </a:ext>
            </a:extLst>
          </p:cNvPr>
          <p:cNvSpPr/>
          <p:nvPr/>
        </p:nvSpPr>
        <p:spPr>
          <a:xfrm>
            <a:off x="1262103" y="799078"/>
            <a:ext cx="3694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Jefe Servicio QF.  Alejandro Morales C</a:t>
            </a:r>
            <a:endParaRPr lang="es-CL" dirty="0"/>
          </a:p>
        </p:txBody>
      </p:sp>
      <p:sp>
        <p:nvSpPr>
          <p:cNvPr id="17" name="Marcador de texto 11">
            <a:extLst>
              <a:ext uri="{FF2B5EF4-FFF2-40B4-BE49-F238E27FC236}">
                <a16:creationId xmlns:a16="http://schemas.microsoft.com/office/drawing/2014/main" id="{18E2BCCF-E790-F249-9B52-AA37C7E2B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288" y="154437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  <a:p>
            <a:endParaRPr lang="es-CL" sz="180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</p:txBody>
      </p:sp>
      <p:sp>
        <p:nvSpPr>
          <p:cNvPr id="28" name="Título 4">
            <a:extLst>
              <a:ext uri="{FF2B5EF4-FFF2-40B4-BE49-F238E27FC236}">
                <a16:creationId xmlns:a16="http://schemas.microsoft.com/office/drawing/2014/main" id="{A8F2D363-BF7C-47F1-9E6A-3F2197122AE6}"/>
              </a:ext>
            </a:extLst>
          </p:cNvPr>
          <p:cNvSpPr txBox="1">
            <a:spLocks/>
          </p:cNvSpPr>
          <p:nvPr/>
        </p:nvSpPr>
        <p:spPr>
          <a:xfrm>
            <a:off x="838200" y="62474"/>
            <a:ext cx="10515600" cy="78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Servicios de Apoyo Diagnósticos   </a:t>
            </a:r>
          </a:p>
        </p:txBody>
      </p:sp>
      <p:sp>
        <p:nvSpPr>
          <p:cNvPr id="29" name="Título 8">
            <a:extLst>
              <a:ext uri="{FF2B5EF4-FFF2-40B4-BE49-F238E27FC236}">
                <a16:creationId xmlns:a16="http://schemas.microsoft.com/office/drawing/2014/main" id="{DF15A319-119A-474B-9650-DBB8A260D4CA}"/>
              </a:ext>
            </a:extLst>
          </p:cNvPr>
          <p:cNvSpPr txBox="1">
            <a:spLocks/>
          </p:cNvSpPr>
          <p:nvPr/>
        </p:nvSpPr>
        <p:spPr>
          <a:xfrm>
            <a:off x="7006961" y="967409"/>
            <a:ext cx="2932282" cy="67820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FARMACIA</a:t>
            </a:r>
            <a:r>
              <a:rPr lang="es-ES" sz="24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s-E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endParaRPr lang="es-CL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aphicFrame>
        <p:nvGraphicFramePr>
          <p:cNvPr id="31" name="Marcador de contenido 3">
            <a:extLst>
              <a:ext uri="{FF2B5EF4-FFF2-40B4-BE49-F238E27FC236}">
                <a16:creationId xmlns:a16="http://schemas.microsoft.com/office/drawing/2014/main" id="{2FE5C771-C6F6-4E00-8766-F11EB5394B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6098618"/>
              </p:ext>
            </p:extLst>
          </p:nvPr>
        </p:nvGraphicFramePr>
        <p:xfrm>
          <a:off x="4200560" y="4356631"/>
          <a:ext cx="3095710" cy="1866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Abrir llave 18">
            <a:extLst>
              <a:ext uri="{FF2B5EF4-FFF2-40B4-BE49-F238E27FC236}">
                <a16:creationId xmlns:a16="http://schemas.microsoft.com/office/drawing/2014/main" id="{7FD4DCF7-D395-4DDB-AC17-1AB7A335A09D}"/>
              </a:ext>
            </a:extLst>
          </p:cNvPr>
          <p:cNvSpPr/>
          <p:nvPr/>
        </p:nvSpPr>
        <p:spPr>
          <a:xfrm rot="5400000">
            <a:off x="7992152" y="-1456095"/>
            <a:ext cx="492100" cy="7026820"/>
          </a:xfrm>
          <a:prstGeom prst="leftBrace">
            <a:avLst>
              <a:gd name="adj1" fmla="val 8333"/>
              <a:gd name="adj2" fmla="val 5037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E3A8245-6FEA-485C-9035-F57A9FDA287E}"/>
              </a:ext>
            </a:extLst>
          </p:cNvPr>
          <p:cNvSpPr txBox="1"/>
          <p:nvPr/>
        </p:nvSpPr>
        <p:spPr>
          <a:xfrm>
            <a:off x="4861868" y="2274838"/>
            <a:ext cx="72224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/>
              <a:t>Revisión de Medicación sin Entrevista: At. Abierta  - At. Cerrada: 1586</a:t>
            </a:r>
          </a:p>
          <a:p>
            <a:pPr>
              <a:buClr>
                <a:srgbClr val="C00000"/>
              </a:buClr>
            </a:pPr>
            <a:endParaRPr lang="es-CL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/>
              <a:t>Notificaciones de RAM a ISP: 8 RAM+ 2 ESAVI</a:t>
            </a:r>
          </a:p>
          <a:p>
            <a:pPr>
              <a:buClr>
                <a:srgbClr val="C00000"/>
              </a:buClr>
            </a:pPr>
            <a:endParaRPr lang="es-CL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/>
              <a:t>23083 recetas despachadas- 111105 medicamentos</a:t>
            </a:r>
          </a:p>
          <a:p>
            <a:pPr>
              <a:buClr>
                <a:srgbClr val="C00000"/>
              </a:buClr>
            </a:pPr>
            <a:endParaRPr lang="es-CL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/>
              <a:t>842 Recetas bajo control legal </a:t>
            </a:r>
          </a:p>
          <a:p>
            <a:pPr>
              <a:buClr>
                <a:srgbClr val="C00000"/>
              </a:buClr>
            </a:pPr>
            <a:endParaRPr lang="es-CL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/>
              <a:t>Acercamiento de Recetas desde Quillota </a:t>
            </a:r>
          </a:p>
          <a:p>
            <a:pPr>
              <a:buClr>
                <a:srgbClr val="C00000"/>
              </a:buClr>
            </a:pPr>
            <a:endParaRPr lang="es-CL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/>
              <a:t>Acercamiento de Fármacos desde Gustavo Fricke</a:t>
            </a:r>
          </a:p>
          <a:p>
            <a:pPr>
              <a:buClr>
                <a:srgbClr val="C00000"/>
              </a:buClr>
            </a:pPr>
            <a:endParaRPr lang="es-CL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/>
              <a:t>Agenda para retiro de Pacientes Crónicos  (ventanilla Especial) </a:t>
            </a:r>
          </a:p>
          <a:p>
            <a:pPr>
              <a:buClr>
                <a:srgbClr val="C00000"/>
              </a:buClr>
            </a:pPr>
            <a:endParaRPr lang="es-CL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/>
              <a:t>Incorporación de tercera ventanilla de Atención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L" dirty="0"/>
          </a:p>
        </p:txBody>
      </p:sp>
      <p:pic>
        <p:nvPicPr>
          <p:cNvPr id="21" name="Content Placeholder 2" descr="VENTANILLA EXTERIOR">
            <a:extLst>
              <a:ext uri="{FF2B5EF4-FFF2-40B4-BE49-F238E27FC236}">
                <a16:creationId xmlns:a16="http://schemas.microsoft.com/office/drawing/2014/main" id="{0E3C7B13-A4EE-4351-9677-3A707A65D6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532" b="16683"/>
          <a:stretch>
            <a:fillRect/>
          </a:stretch>
        </p:blipFill>
        <p:spPr>
          <a:xfrm>
            <a:off x="590845" y="1602362"/>
            <a:ext cx="2836411" cy="2563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Content Placeholder 4" descr="EX PNAC">
            <a:extLst>
              <a:ext uri="{FF2B5EF4-FFF2-40B4-BE49-F238E27FC236}">
                <a16:creationId xmlns:a16="http://schemas.microsoft.com/office/drawing/2014/main" id="{5E266F10-012E-470F-8341-4D36E2C0AC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99" t="16000" r="11639" b="22838"/>
          <a:stretch/>
        </p:blipFill>
        <p:spPr>
          <a:xfrm>
            <a:off x="1518272" y="4413187"/>
            <a:ext cx="2836411" cy="23131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6073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DD80FCA-FA39-4184-A115-2B435615D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564A499-8F32-4C31-84FC-B8504AF4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184" y="1"/>
            <a:ext cx="1377815" cy="963251"/>
          </a:xfrm>
          <a:prstGeom prst="rect">
            <a:avLst/>
          </a:prstGeom>
        </p:spPr>
      </p:pic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C3571188-01A5-496A-959D-72A7DADB4EE1}"/>
              </a:ext>
            </a:extLst>
          </p:cNvPr>
          <p:cNvSpPr txBox="1">
            <a:spLocks/>
          </p:cNvSpPr>
          <p:nvPr/>
        </p:nvSpPr>
        <p:spPr>
          <a:xfrm>
            <a:off x="2496878" y="2152736"/>
            <a:ext cx="5381847" cy="114831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Subdirector Administrativo: Sr. Jaime Araya Burgos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440157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C1AB96E-07D2-3549-BE10-00C6D88C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40" y="392383"/>
            <a:ext cx="10515600" cy="785455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Participación Social y Comunitaria  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1431FEB-B231-754F-B75C-2A47BC12B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5649" y="978955"/>
            <a:ext cx="4504038" cy="1047552"/>
          </a:xfrm>
        </p:spPr>
        <p:txBody>
          <a:bodyPr>
            <a:normAutofit/>
          </a:bodyPr>
          <a:lstStyle/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0" y="1550810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16145" y="447077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3C09058-DECB-4935-AD44-9EC8DAE3A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1540" y="0"/>
            <a:ext cx="1377815" cy="963251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587793-2D3D-4B19-B78D-BF6CF99DA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69379" y="1945566"/>
            <a:ext cx="5973272" cy="114502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CL" sz="2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Conversatorio</a:t>
            </a:r>
          </a:p>
          <a:p>
            <a:pPr marL="0" indent="0" algn="ctr">
              <a:buNone/>
            </a:pP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“Sexualidad, afectividad y Genero”</a:t>
            </a:r>
          </a:p>
          <a:p>
            <a:pPr marL="0" indent="0" algn="ctr">
              <a:buNone/>
            </a:pPr>
            <a:r>
              <a:rPr lang="es-CL" sz="2400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Oscar Barría.</a:t>
            </a:r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id="{F03086ED-7291-4290-AF69-02564A1BF2F4}"/>
              </a:ext>
            </a:extLst>
          </p:cNvPr>
          <p:cNvSpPr txBox="1">
            <a:spLocks/>
          </p:cNvSpPr>
          <p:nvPr/>
        </p:nvSpPr>
        <p:spPr>
          <a:xfrm>
            <a:off x="608326" y="273124"/>
            <a:ext cx="5381847" cy="114502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de Unidad: As. Social Pamela Perez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pic>
        <p:nvPicPr>
          <p:cNvPr id="26" name="Marcador de contenido 3">
            <a:extLst>
              <a:ext uri="{FF2B5EF4-FFF2-40B4-BE49-F238E27FC236}">
                <a16:creationId xmlns:a16="http://schemas.microsoft.com/office/drawing/2014/main" id="{9E5DFA13-E2AF-4BB6-B9CB-F527AC9D36D1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4"/>
          <a:stretch/>
        </p:blipFill>
        <p:spPr bwMode="auto">
          <a:xfrm rot="21274976">
            <a:off x="2131917" y="1445859"/>
            <a:ext cx="3758396" cy="2293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C5F418F-3869-493B-8B07-3E688893F3BC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9" b="6862"/>
          <a:stretch/>
        </p:blipFill>
        <p:spPr bwMode="auto">
          <a:xfrm rot="289132">
            <a:off x="8091917" y="4329808"/>
            <a:ext cx="3689950" cy="2498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Marcador de contenido 3">
            <a:extLst>
              <a:ext uri="{FF2B5EF4-FFF2-40B4-BE49-F238E27FC236}">
                <a16:creationId xmlns:a16="http://schemas.microsoft.com/office/drawing/2014/main" id="{24391F78-7C1C-4571-AB71-CC953F605036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9070">
            <a:off x="1621770" y="4684929"/>
            <a:ext cx="2926528" cy="19903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30E73DFD-8A00-4E58-8822-4B1FF23FC278}"/>
              </a:ext>
            </a:extLst>
          </p:cNvPr>
          <p:cNvSpPr txBox="1">
            <a:spLocks/>
          </p:cNvSpPr>
          <p:nvPr/>
        </p:nvSpPr>
        <p:spPr>
          <a:xfrm>
            <a:off x="2438401" y="3767409"/>
            <a:ext cx="7103547" cy="126730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L" sz="2400" b="1" dirty="0">
                <a:solidFill>
                  <a:srgbClr val="FF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Conversatorio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CL" sz="2400" dirty="0">
                <a:solidFill>
                  <a:srgbClr val="FF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“Lactancia Materna en tiempos de Pandemia. Una mirada multidisciplinaria”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CL" sz="2400" dirty="0">
                <a:solidFill>
                  <a:srgbClr val="FF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Equipo. Chile Crece Contigo </a:t>
            </a:r>
          </a:p>
        </p:txBody>
      </p:sp>
    </p:spTree>
    <p:extLst>
      <p:ext uri="{BB962C8B-B14F-4D97-AF65-F5344CB8AC3E}">
        <p14:creationId xmlns:p14="http://schemas.microsoft.com/office/powerpoint/2010/main" val="35248265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423576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38" y="1262849"/>
            <a:ext cx="744773" cy="199913"/>
          </a:xfrm>
          <a:prstGeom prst="rect">
            <a:avLst/>
          </a:prstGeom>
        </p:spPr>
      </p:pic>
      <p:sp>
        <p:nvSpPr>
          <p:cNvPr id="6" name="Título 4">
            <a:extLst>
              <a:ext uri="{FF2B5EF4-FFF2-40B4-BE49-F238E27FC236}">
                <a16:creationId xmlns:a16="http://schemas.microsoft.com/office/drawing/2014/main" id="{BC954589-D124-4C8F-AD10-749B5520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476250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Participación Social y Comunitaria  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E89E996-69D0-4CB5-8F1E-045584C017DD}"/>
              </a:ext>
            </a:extLst>
          </p:cNvPr>
          <p:cNvSpPr txBox="1">
            <a:spLocks/>
          </p:cNvSpPr>
          <p:nvPr/>
        </p:nvSpPr>
        <p:spPr>
          <a:xfrm>
            <a:off x="1125524" y="317736"/>
            <a:ext cx="5381847" cy="114502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de Unidad: As. Social Pamela Perez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pic>
        <p:nvPicPr>
          <p:cNvPr id="9" name="Picture 2" descr="Puede ser una imagen de una o varias personas, personas de pie y texto que dice &quot;NUEVO HOSPITAL BIPROVINCIAL QUILLOTA -PETORCA&quot;">
            <a:extLst>
              <a:ext uri="{FF2B5EF4-FFF2-40B4-BE49-F238E27FC236}">
                <a16:creationId xmlns:a16="http://schemas.microsoft.com/office/drawing/2014/main" id="{AAE2067E-1C50-42F0-A378-B91E5AE488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 r="-1" b="13099"/>
          <a:stretch/>
        </p:blipFill>
        <p:spPr bwMode="auto">
          <a:xfrm>
            <a:off x="3300101" y="2645539"/>
            <a:ext cx="3930019" cy="25549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62CD133-53B5-43F6-BC59-664A3E27A1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737" b="14884"/>
          <a:stretch/>
        </p:blipFill>
        <p:spPr>
          <a:xfrm rot="21257867">
            <a:off x="164373" y="1947953"/>
            <a:ext cx="3187805" cy="2311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01351F6D-0A3D-469C-A383-E32D7342B7EE}"/>
              </a:ext>
            </a:extLst>
          </p:cNvPr>
          <p:cNvSpPr txBox="1">
            <a:spLocks/>
          </p:cNvSpPr>
          <p:nvPr/>
        </p:nvSpPr>
        <p:spPr>
          <a:xfrm>
            <a:off x="157838" y="5466417"/>
            <a:ext cx="5973272" cy="5386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Dirigentes Visitan el Bi Provincial </a:t>
            </a:r>
          </a:p>
        </p:txBody>
      </p:sp>
      <p:pic>
        <p:nvPicPr>
          <p:cNvPr id="14" name="Marcador de contenido 4">
            <a:extLst>
              <a:ext uri="{FF2B5EF4-FFF2-40B4-BE49-F238E27FC236}">
                <a16:creationId xmlns:a16="http://schemas.microsoft.com/office/drawing/2014/main" id="{36F7BE7E-3484-48A9-8375-665DED77726A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t="13992" r="15020" b="32591"/>
          <a:stretch/>
        </p:blipFill>
        <p:spPr bwMode="auto">
          <a:xfrm rot="610988">
            <a:off x="9682222" y="3874895"/>
            <a:ext cx="2030328" cy="20733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B06B4B9-00A3-40A9-A251-06C0927705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03" t="28218" r="3520" b="17441"/>
          <a:stretch/>
        </p:blipFill>
        <p:spPr>
          <a:xfrm>
            <a:off x="7230120" y="2008116"/>
            <a:ext cx="4637598" cy="20733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DA69487F-803F-4F3F-8F45-BD05D92E3008}"/>
              </a:ext>
            </a:extLst>
          </p:cNvPr>
          <p:cNvSpPr txBox="1">
            <a:spLocks/>
          </p:cNvSpPr>
          <p:nvPr/>
        </p:nvSpPr>
        <p:spPr>
          <a:xfrm>
            <a:off x="6218728" y="1510427"/>
            <a:ext cx="5973272" cy="5386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Vacunación </a:t>
            </a:r>
            <a:r>
              <a:rPr lang="es-CL" sz="2400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CoVID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Influenza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90C52FC-2022-4360-90A8-FF68B33DDD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420" t="10077" r="5730" b="29879"/>
          <a:stretch/>
        </p:blipFill>
        <p:spPr>
          <a:xfrm>
            <a:off x="6589157" y="4824172"/>
            <a:ext cx="3380005" cy="20338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7495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0" y="1550810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16145" y="447077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3C09058-DECB-4935-AD44-9EC8DAE3A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1540" y="0"/>
            <a:ext cx="1377815" cy="963251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675643AB-D488-41AE-83E0-6E4A0A3BB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NUESTRA POBLACIÓN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D618C9A-64F2-4C56-B54E-CCD7820B2C5F}"/>
              </a:ext>
            </a:extLst>
          </p:cNvPr>
          <p:cNvSpPr/>
          <p:nvPr/>
        </p:nvSpPr>
        <p:spPr>
          <a:xfrm>
            <a:off x="5918212" y="1742277"/>
            <a:ext cx="2799390" cy="10935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Total Beneficiarios FONASA  12750 </a:t>
            </a:r>
          </a:p>
          <a:p>
            <a:pPr algn="ctr"/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Hospital 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E7F3BD56-C352-4705-90FA-60E565FA10D6}"/>
              </a:ext>
            </a:extLst>
          </p:cNvPr>
          <p:cNvSpPr/>
          <p:nvPr/>
        </p:nvSpPr>
        <p:spPr>
          <a:xfrm>
            <a:off x="839875" y="1842900"/>
            <a:ext cx="2799390" cy="10935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Total Comunal   20.663   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0241558B-7D55-435E-AE7D-0DC8BCC07E05}"/>
              </a:ext>
            </a:extLst>
          </p:cNvPr>
          <p:cNvGrpSpPr/>
          <p:nvPr/>
        </p:nvGrpSpPr>
        <p:grpSpPr>
          <a:xfrm>
            <a:off x="2204499" y="4411355"/>
            <a:ext cx="9428919" cy="2200884"/>
            <a:chOff x="2537425" y="3213873"/>
            <a:chExt cx="7117149" cy="2200884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4E478D10-352F-4CCC-BCE6-9892A495A644}"/>
                </a:ext>
              </a:extLst>
            </p:cNvPr>
            <p:cNvGrpSpPr/>
            <p:nvPr/>
          </p:nvGrpSpPr>
          <p:grpSpPr>
            <a:xfrm>
              <a:off x="2537425" y="3213873"/>
              <a:ext cx="7117149" cy="1929589"/>
              <a:chOff x="515502" y="4183729"/>
              <a:chExt cx="6187568" cy="1929589"/>
            </a:xfrm>
          </p:grpSpPr>
          <p:grpSp>
            <p:nvGrpSpPr>
              <p:cNvPr id="33" name="Grupo 32">
                <a:extLst>
                  <a:ext uri="{FF2B5EF4-FFF2-40B4-BE49-F238E27FC236}">
                    <a16:creationId xmlns:a16="http://schemas.microsoft.com/office/drawing/2014/main" id="{6CBDA834-B15B-45FA-91F7-2EE631A342BC}"/>
                  </a:ext>
                </a:extLst>
              </p:cNvPr>
              <p:cNvGrpSpPr/>
              <p:nvPr/>
            </p:nvGrpSpPr>
            <p:grpSpPr>
              <a:xfrm>
                <a:off x="2071206" y="4263211"/>
                <a:ext cx="1249520" cy="1733467"/>
                <a:chOff x="2041389" y="4263211"/>
                <a:chExt cx="1249520" cy="1733467"/>
              </a:xfrm>
            </p:grpSpPr>
            <p:pic>
              <p:nvPicPr>
                <p:cNvPr id="43" name="Picture 4" descr="Ciclo de vida del hombre Personajes de niños, adolescentes, hombres adultos y personas mayores Grupos vectoriales de diferentes e">
                  <a:extLst>
                    <a:ext uri="{FF2B5EF4-FFF2-40B4-BE49-F238E27FC236}">
                      <a16:creationId xmlns:a16="http://schemas.microsoft.com/office/drawing/2014/main" id="{CA405A6A-5ED9-4618-B229-99116D61C7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843" t="8372" r="34985" b="16816"/>
                <a:stretch/>
              </p:blipFill>
              <p:spPr bwMode="auto">
                <a:xfrm>
                  <a:off x="2041389" y="4336330"/>
                  <a:ext cx="778542" cy="16603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2" descr="Generación diferente en una mujer Bebés, adolescente, adulta y anciana Personajes vectoriales de edades femeninas aisladas">
                  <a:extLst>
                    <a:ext uri="{FF2B5EF4-FFF2-40B4-BE49-F238E27FC236}">
                      <a16:creationId xmlns:a16="http://schemas.microsoft.com/office/drawing/2014/main" id="{8BA1F800-7860-4F57-A0BE-715570DF46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17" t="22311" r="50346" b="21172"/>
                <a:stretch/>
              </p:blipFill>
              <p:spPr bwMode="auto">
                <a:xfrm>
                  <a:off x="2699353" y="4263211"/>
                  <a:ext cx="591556" cy="16603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4" name="Grupo 33">
                <a:extLst>
                  <a:ext uri="{FF2B5EF4-FFF2-40B4-BE49-F238E27FC236}">
                    <a16:creationId xmlns:a16="http://schemas.microsoft.com/office/drawing/2014/main" id="{AFE8EE09-F107-498F-9418-F0B8A51E4211}"/>
                  </a:ext>
                </a:extLst>
              </p:cNvPr>
              <p:cNvGrpSpPr/>
              <p:nvPr/>
            </p:nvGrpSpPr>
            <p:grpSpPr>
              <a:xfrm>
                <a:off x="515502" y="4379851"/>
                <a:ext cx="1359515" cy="1733467"/>
                <a:chOff x="342854" y="4491901"/>
                <a:chExt cx="1359515" cy="1504777"/>
              </a:xfrm>
            </p:grpSpPr>
            <p:pic>
              <p:nvPicPr>
                <p:cNvPr id="41" name="Picture 4" descr="Ciclo de vida del hombre Personajes de niños, adolescentes, hombres adultos y personas mayores Grupos vectoriales de diferentes e">
                  <a:extLst>
                    <a:ext uri="{FF2B5EF4-FFF2-40B4-BE49-F238E27FC236}">
                      <a16:creationId xmlns:a16="http://schemas.microsoft.com/office/drawing/2014/main" id="{8164D0A0-C273-4291-83C9-72A88073A4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957" t="37453" r="67886" b="16815"/>
                <a:stretch/>
              </p:blipFill>
              <p:spPr bwMode="auto">
                <a:xfrm>
                  <a:off x="923827" y="4491901"/>
                  <a:ext cx="778542" cy="15047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Imagen 41">
                  <a:extLst>
                    <a:ext uri="{FF2B5EF4-FFF2-40B4-BE49-F238E27FC236}">
                      <a16:creationId xmlns:a16="http://schemas.microsoft.com/office/drawing/2014/main" id="{37062D48-13F1-4C2A-BA8D-974F5EA81A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7744" t="20877" r="38417"/>
                <a:stretch/>
              </p:blipFill>
              <p:spPr>
                <a:xfrm>
                  <a:off x="342854" y="4491901"/>
                  <a:ext cx="607283" cy="1357830"/>
                </a:xfrm>
                <a:prstGeom prst="rect">
                  <a:avLst/>
                </a:prstGeom>
              </p:spPr>
            </p:pic>
          </p:grpSp>
          <p:grpSp>
            <p:nvGrpSpPr>
              <p:cNvPr id="35" name="Grupo 34">
                <a:extLst>
                  <a:ext uri="{FF2B5EF4-FFF2-40B4-BE49-F238E27FC236}">
                    <a16:creationId xmlns:a16="http://schemas.microsoft.com/office/drawing/2014/main" id="{493A0487-E754-42B0-B56E-FCA82618988C}"/>
                  </a:ext>
                </a:extLst>
              </p:cNvPr>
              <p:cNvGrpSpPr/>
              <p:nvPr/>
            </p:nvGrpSpPr>
            <p:grpSpPr>
              <a:xfrm>
                <a:off x="3507712" y="4256848"/>
                <a:ext cx="1525521" cy="1733467"/>
                <a:chOff x="3911183" y="4263211"/>
                <a:chExt cx="1525521" cy="1733467"/>
              </a:xfrm>
            </p:grpSpPr>
            <p:pic>
              <p:nvPicPr>
                <p:cNvPr id="39" name="Picture 4" descr="Ciclo de vida del hombre Personajes de niños, adolescentes, hombres adultos y personas mayores Grupos vectoriales de diferentes e">
                  <a:extLst>
                    <a:ext uri="{FF2B5EF4-FFF2-40B4-BE49-F238E27FC236}">
                      <a16:creationId xmlns:a16="http://schemas.microsoft.com/office/drawing/2014/main" id="{CB56A961-C6B3-4080-99F9-28E730A367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33" t="8426" r="18492" b="16815"/>
                <a:stretch/>
              </p:blipFill>
              <p:spPr bwMode="auto">
                <a:xfrm>
                  <a:off x="4537846" y="4263211"/>
                  <a:ext cx="898858" cy="173346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" name="Picture 2" descr="Generación diferente en una mujer Bebés, adolescente, adulta y anciana Personajes vectoriales de edades femeninas aisladas">
                  <a:extLst>
                    <a:ext uri="{FF2B5EF4-FFF2-40B4-BE49-F238E27FC236}">
                      <a16:creationId xmlns:a16="http://schemas.microsoft.com/office/drawing/2014/main" id="{B6DDC1CF-2D48-420E-9D35-BF7E92ED21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011" t="9187" r="22265" b="21580"/>
                <a:stretch/>
              </p:blipFill>
              <p:spPr bwMode="auto">
                <a:xfrm>
                  <a:off x="3911183" y="4263211"/>
                  <a:ext cx="697917" cy="16603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6" name="Grupo 35">
                <a:extLst>
                  <a:ext uri="{FF2B5EF4-FFF2-40B4-BE49-F238E27FC236}">
                    <a16:creationId xmlns:a16="http://schemas.microsoft.com/office/drawing/2014/main" id="{EAEBEDB5-5035-49ED-9195-D74861A08A8A}"/>
                  </a:ext>
                </a:extLst>
              </p:cNvPr>
              <p:cNvGrpSpPr/>
              <p:nvPr/>
            </p:nvGrpSpPr>
            <p:grpSpPr>
              <a:xfrm>
                <a:off x="5199605" y="4183729"/>
                <a:ext cx="1503465" cy="1733467"/>
                <a:chOff x="6327015" y="4157706"/>
                <a:chExt cx="1503465" cy="1530462"/>
              </a:xfrm>
            </p:grpSpPr>
            <p:pic>
              <p:nvPicPr>
                <p:cNvPr id="37" name="Picture 4" descr="Ciclo de vida del hombre Personajes de niños, adolescentes, hombres adultos y personas mayores Grupos vectoriales de diferentes e">
                  <a:extLst>
                    <a:ext uri="{FF2B5EF4-FFF2-40B4-BE49-F238E27FC236}">
                      <a16:creationId xmlns:a16="http://schemas.microsoft.com/office/drawing/2014/main" id="{DA778BD1-DCAE-4564-A05D-1D09F50423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37" t="18658" r="5685" b="21312"/>
                <a:stretch/>
              </p:blipFill>
              <p:spPr bwMode="auto">
                <a:xfrm>
                  <a:off x="7154619" y="4157706"/>
                  <a:ext cx="675861" cy="1530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2" descr="Generación diferente en una mujer Bebés, adolescente, adulta y anciana Personajes vectoriales de edades femeninas aisladas">
                  <a:extLst>
                    <a:ext uri="{FF2B5EF4-FFF2-40B4-BE49-F238E27FC236}">
                      <a16:creationId xmlns:a16="http://schemas.microsoft.com/office/drawing/2014/main" id="{4AE12FB4-5D0D-4273-BD81-8CB41A9687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3553" t="17988" r="5004" b="21580"/>
                <a:stretch/>
              </p:blipFill>
              <p:spPr bwMode="auto">
                <a:xfrm>
                  <a:off x="6327015" y="4157706"/>
                  <a:ext cx="806055" cy="1530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9" name="Diagrama de flujo: proceso alternativo 28">
              <a:extLst>
                <a:ext uri="{FF2B5EF4-FFF2-40B4-BE49-F238E27FC236}">
                  <a16:creationId xmlns:a16="http://schemas.microsoft.com/office/drawing/2014/main" id="{927696FF-8B46-4444-BDA8-94BC6BDF4911}"/>
                </a:ext>
              </a:extLst>
            </p:cNvPr>
            <p:cNvSpPr/>
            <p:nvPr/>
          </p:nvSpPr>
          <p:spPr>
            <a:xfrm>
              <a:off x="2849226" y="5014814"/>
              <a:ext cx="1033897" cy="399943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000" dirty="0"/>
                <a:t>Infantil</a:t>
              </a:r>
            </a:p>
            <a:p>
              <a:pPr algn="ctr"/>
              <a:r>
                <a:rPr lang="es-ES" sz="1000" dirty="0"/>
                <a:t>0 – 9 años</a:t>
              </a:r>
              <a:endParaRPr lang="es-CL" sz="1000" dirty="0"/>
            </a:p>
          </p:txBody>
        </p:sp>
        <p:sp>
          <p:nvSpPr>
            <p:cNvPr id="30" name="Diagrama de flujo: proceso alternativo 29">
              <a:extLst>
                <a:ext uri="{FF2B5EF4-FFF2-40B4-BE49-F238E27FC236}">
                  <a16:creationId xmlns:a16="http://schemas.microsoft.com/office/drawing/2014/main" id="{C0880634-0BE6-418B-B3C8-9B35F4D63F50}"/>
                </a:ext>
              </a:extLst>
            </p:cNvPr>
            <p:cNvSpPr/>
            <p:nvPr/>
          </p:nvSpPr>
          <p:spPr>
            <a:xfrm>
              <a:off x="4539930" y="5036480"/>
              <a:ext cx="1126081" cy="348738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000" dirty="0"/>
                <a:t>Adolescente</a:t>
              </a:r>
            </a:p>
            <a:p>
              <a:pPr algn="ctr"/>
              <a:r>
                <a:rPr lang="es-ES" sz="1000" dirty="0"/>
                <a:t>10 – 19 años</a:t>
              </a:r>
              <a:endParaRPr lang="es-CL" sz="1000" dirty="0"/>
            </a:p>
          </p:txBody>
        </p:sp>
        <p:sp>
          <p:nvSpPr>
            <p:cNvPr id="31" name="Diagrama de flujo: proceso alternativo 30">
              <a:extLst>
                <a:ext uri="{FF2B5EF4-FFF2-40B4-BE49-F238E27FC236}">
                  <a16:creationId xmlns:a16="http://schemas.microsoft.com/office/drawing/2014/main" id="{24E05048-D6DB-43BB-993A-8A2F3E67E633}"/>
                </a:ext>
              </a:extLst>
            </p:cNvPr>
            <p:cNvSpPr/>
            <p:nvPr/>
          </p:nvSpPr>
          <p:spPr>
            <a:xfrm>
              <a:off x="6387598" y="5014814"/>
              <a:ext cx="1033897" cy="392071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000" dirty="0"/>
                <a:t>Adulta</a:t>
              </a:r>
            </a:p>
            <a:p>
              <a:pPr algn="ctr"/>
              <a:r>
                <a:rPr lang="es-ES" sz="1000" dirty="0"/>
                <a:t>20 – 64 años</a:t>
              </a:r>
              <a:endParaRPr lang="es-CL" sz="1000" dirty="0"/>
            </a:p>
          </p:txBody>
        </p:sp>
        <p:sp>
          <p:nvSpPr>
            <p:cNvPr id="32" name="Diagrama de flujo: proceso alternativo 31">
              <a:extLst>
                <a:ext uri="{FF2B5EF4-FFF2-40B4-BE49-F238E27FC236}">
                  <a16:creationId xmlns:a16="http://schemas.microsoft.com/office/drawing/2014/main" id="{2CF6EE10-23A6-4B1D-86BE-2F2601FDC029}"/>
                </a:ext>
              </a:extLst>
            </p:cNvPr>
            <p:cNvSpPr/>
            <p:nvPr/>
          </p:nvSpPr>
          <p:spPr>
            <a:xfrm>
              <a:off x="8179237" y="5014815"/>
              <a:ext cx="1262937" cy="392072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000" dirty="0"/>
                <a:t>Adulta Mayor</a:t>
              </a:r>
            </a:p>
            <a:p>
              <a:pPr algn="ctr"/>
              <a:r>
                <a:rPr lang="es-ES" sz="1000" dirty="0"/>
                <a:t>65 años y mas </a:t>
              </a:r>
              <a:endParaRPr lang="es-CL" sz="1000" dirty="0"/>
            </a:p>
          </p:txBody>
        </p:sp>
      </p:grpSp>
      <p:sp>
        <p:nvSpPr>
          <p:cNvPr id="45" name="Bocadillo: rectángulo 44">
            <a:extLst>
              <a:ext uri="{FF2B5EF4-FFF2-40B4-BE49-F238E27FC236}">
                <a16:creationId xmlns:a16="http://schemas.microsoft.com/office/drawing/2014/main" id="{17C06616-0B7D-4337-92AF-81B34FBBF481}"/>
              </a:ext>
            </a:extLst>
          </p:cNvPr>
          <p:cNvSpPr/>
          <p:nvPr/>
        </p:nvSpPr>
        <p:spPr>
          <a:xfrm>
            <a:off x="2574934" y="3849033"/>
            <a:ext cx="925408" cy="477623"/>
          </a:xfrm>
          <a:prstGeom prst="wedgeRectCallout">
            <a:avLst>
              <a:gd name="adj1" fmla="val -18972"/>
              <a:gd name="adj2" fmla="val 81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1688</a:t>
            </a:r>
          </a:p>
        </p:txBody>
      </p:sp>
      <p:sp>
        <p:nvSpPr>
          <p:cNvPr id="46" name="Bocadillo: rectángulo 45">
            <a:extLst>
              <a:ext uri="{FF2B5EF4-FFF2-40B4-BE49-F238E27FC236}">
                <a16:creationId xmlns:a16="http://schemas.microsoft.com/office/drawing/2014/main" id="{EF13BCD8-52A5-4988-805E-62121A65B30F}"/>
              </a:ext>
            </a:extLst>
          </p:cNvPr>
          <p:cNvSpPr/>
          <p:nvPr/>
        </p:nvSpPr>
        <p:spPr>
          <a:xfrm>
            <a:off x="5067061" y="3672379"/>
            <a:ext cx="925408" cy="477623"/>
          </a:xfrm>
          <a:prstGeom prst="wedgeRectCallout">
            <a:avLst>
              <a:gd name="adj1" fmla="val -18972"/>
              <a:gd name="adj2" fmla="val 81092"/>
            </a:avLst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1768</a:t>
            </a:r>
          </a:p>
        </p:txBody>
      </p:sp>
      <p:sp>
        <p:nvSpPr>
          <p:cNvPr id="47" name="Bocadillo: rectángulo 46">
            <a:extLst>
              <a:ext uri="{FF2B5EF4-FFF2-40B4-BE49-F238E27FC236}">
                <a16:creationId xmlns:a16="http://schemas.microsoft.com/office/drawing/2014/main" id="{CBB9A7E6-11D2-446E-8D1E-FF2E2E4474CB}"/>
              </a:ext>
            </a:extLst>
          </p:cNvPr>
          <p:cNvSpPr/>
          <p:nvPr/>
        </p:nvSpPr>
        <p:spPr>
          <a:xfrm>
            <a:off x="7537267" y="3498798"/>
            <a:ext cx="925408" cy="477623"/>
          </a:xfrm>
          <a:prstGeom prst="wedgeRectCallout">
            <a:avLst>
              <a:gd name="adj1" fmla="val -18972"/>
              <a:gd name="adj2" fmla="val 81092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7539</a:t>
            </a:r>
          </a:p>
        </p:txBody>
      </p:sp>
      <p:sp>
        <p:nvSpPr>
          <p:cNvPr id="48" name="Bocadillo: rectángulo 47">
            <a:extLst>
              <a:ext uri="{FF2B5EF4-FFF2-40B4-BE49-F238E27FC236}">
                <a16:creationId xmlns:a16="http://schemas.microsoft.com/office/drawing/2014/main" id="{A7C5EE2E-FEC2-427A-837A-0E6E6D8855BC}"/>
              </a:ext>
            </a:extLst>
          </p:cNvPr>
          <p:cNvSpPr/>
          <p:nvPr/>
        </p:nvSpPr>
        <p:spPr>
          <a:xfrm>
            <a:off x="10222971" y="3427947"/>
            <a:ext cx="925408" cy="477623"/>
          </a:xfrm>
          <a:prstGeom prst="wedgeRectCallout">
            <a:avLst>
              <a:gd name="adj1" fmla="val -18972"/>
              <a:gd name="adj2" fmla="val 81092"/>
            </a:avLst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1755</a:t>
            </a:r>
          </a:p>
        </p:txBody>
      </p:sp>
    </p:spTree>
    <p:extLst>
      <p:ext uri="{BB962C8B-B14F-4D97-AF65-F5344CB8AC3E}">
        <p14:creationId xmlns:p14="http://schemas.microsoft.com/office/powerpoint/2010/main" val="9287318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423576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38" y="1262849"/>
            <a:ext cx="744773" cy="199913"/>
          </a:xfrm>
          <a:prstGeom prst="rect">
            <a:avLst/>
          </a:prstGeom>
        </p:spPr>
      </p:pic>
      <p:sp>
        <p:nvSpPr>
          <p:cNvPr id="6" name="Título 4">
            <a:extLst>
              <a:ext uri="{FF2B5EF4-FFF2-40B4-BE49-F238E27FC236}">
                <a16:creationId xmlns:a16="http://schemas.microsoft.com/office/drawing/2014/main" id="{BC954589-D124-4C8F-AD10-749B5520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476250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Participación Social y Comunitaria  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E89E996-69D0-4CB5-8F1E-045584C017DD}"/>
              </a:ext>
            </a:extLst>
          </p:cNvPr>
          <p:cNvSpPr txBox="1">
            <a:spLocks/>
          </p:cNvSpPr>
          <p:nvPr/>
        </p:nvSpPr>
        <p:spPr>
          <a:xfrm>
            <a:off x="1125524" y="317736"/>
            <a:ext cx="5381847" cy="114502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de Unidad: As. Social Pamela Perez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01351F6D-0A3D-469C-A383-E32D7342B7EE}"/>
              </a:ext>
            </a:extLst>
          </p:cNvPr>
          <p:cNvSpPr txBox="1">
            <a:spLocks/>
          </p:cNvSpPr>
          <p:nvPr/>
        </p:nvSpPr>
        <p:spPr>
          <a:xfrm>
            <a:off x="-884912" y="1647251"/>
            <a:ext cx="5973272" cy="5386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Diagnostico Participativo  </a:t>
            </a:r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A15F85E1-B8A0-4875-9655-08F37AD87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7836" y="2110580"/>
            <a:ext cx="3229521" cy="2422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4" descr="Puede ser una imagen de 5 personas">
            <a:extLst>
              <a:ext uri="{FF2B5EF4-FFF2-40B4-BE49-F238E27FC236}">
                <a16:creationId xmlns:a16="http://schemas.microsoft.com/office/drawing/2014/main" id="{F79F5AEF-3600-40CA-8D96-D1AC75BAC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 t="34809" b="10884"/>
          <a:stretch/>
        </p:blipFill>
        <p:spPr bwMode="auto">
          <a:xfrm rot="21282377">
            <a:off x="679857" y="4429998"/>
            <a:ext cx="3900927" cy="23978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uede ser una imagen de 8 personas, personas sentadas, personas de pie y al aire libre">
            <a:extLst>
              <a:ext uri="{FF2B5EF4-FFF2-40B4-BE49-F238E27FC236}">
                <a16:creationId xmlns:a16="http://schemas.microsoft.com/office/drawing/2014/main" id="{BF38D7E8-9B7F-4D5D-A10C-12F328B11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t="9147" r="2347" b="6512"/>
          <a:stretch/>
        </p:blipFill>
        <p:spPr bwMode="auto">
          <a:xfrm rot="659493">
            <a:off x="3220626" y="2393283"/>
            <a:ext cx="3091734" cy="21871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No hay ninguna descripción de la foto disponible.">
            <a:extLst>
              <a:ext uri="{FF2B5EF4-FFF2-40B4-BE49-F238E27FC236}">
                <a16:creationId xmlns:a16="http://schemas.microsoft.com/office/drawing/2014/main" id="{32A54458-4792-4B4A-AE0C-0B907BFAA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5915">
            <a:off x="9600052" y="3670827"/>
            <a:ext cx="2413155" cy="3122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66552618-D142-4336-901C-5166831AB064}"/>
              </a:ext>
            </a:extLst>
          </p:cNvPr>
          <p:cNvSpPr txBox="1">
            <a:spLocks/>
          </p:cNvSpPr>
          <p:nvPr/>
        </p:nvSpPr>
        <p:spPr>
          <a:xfrm>
            <a:off x="6316512" y="2113269"/>
            <a:ext cx="5973272" cy="5386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 de Regulación Migratoria   </a:t>
            </a:r>
          </a:p>
        </p:txBody>
      </p:sp>
      <p:pic>
        <p:nvPicPr>
          <p:cNvPr id="14344" name="Picture 8" descr="Puede ser una imagen de una o varias personas y personas de pie">
            <a:extLst>
              <a:ext uri="{FF2B5EF4-FFF2-40B4-BE49-F238E27FC236}">
                <a16:creationId xmlns:a16="http://schemas.microsoft.com/office/drawing/2014/main" id="{6D2135BB-035D-49D2-946F-9CFA55B1E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t="30776" r="19644"/>
          <a:stretch/>
        </p:blipFill>
        <p:spPr bwMode="auto">
          <a:xfrm>
            <a:off x="6693817" y="2782966"/>
            <a:ext cx="2919318" cy="206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1646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13" y="1532495"/>
            <a:ext cx="744773" cy="199913"/>
          </a:xfrm>
          <a:prstGeom prst="rect">
            <a:avLst/>
          </a:prstGeom>
        </p:spPr>
      </p:pic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1F474C88-6C59-418E-8DF6-0C011CF667BC}"/>
              </a:ext>
            </a:extLst>
          </p:cNvPr>
          <p:cNvSpPr txBox="1">
            <a:spLocks/>
          </p:cNvSpPr>
          <p:nvPr/>
        </p:nvSpPr>
        <p:spPr>
          <a:xfrm>
            <a:off x="1072115" y="260141"/>
            <a:ext cx="5381847" cy="11483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5" name="AutoShape 4" descr="Qué sucede por encima y por debajo del punto de equilibrio">
            <a:extLst>
              <a:ext uri="{FF2B5EF4-FFF2-40B4-BE49-F238E27FC236}">
                <a16:creationId xmlns:a16="http://schemas.microsoft.com/office/drawing/2014/main" id="{DC7AC532-729F-4F4F-B3B1-08C88C4E66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79B49C0-2EBC-47E2-B36F-7F8C2C109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17" name="Título 14">
            <a:extLst>
              <a:ext uri="{FF2B5EF4-FFF2-40B4-BE49-F238E27FC236}">
                <a16:creationId xmlns:a16="http://schemas.microsoft.com/office/drawing/2014/main" id="{F9EFAB08-89B3-4361-9367-02E01AB6D31F}"/>
              </a:ext>
            </a:extLst>
          </p:cNvPr>
          <p:cNvSpPr txBox="1">
            <a:spLocks/>
          </p:cNvSpPr>
          <p:nvPr/>
        </p:nvSpPr>
        <p:spPr>
          <a:xfrm>
            <a:off x="838199" y="1588179"/>
            <a:ext cx="7200015" cy="77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CL" sz="3200" b="1" dirty="0">
              <a:solidFill>
                <a:schemeClr val="accent6">
                  <a:lumMod val="75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82A26843-B40E-46C9-A090-64D122DE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13" y="400966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Participación Social y Comunitaria  </a:t>
            </a:r>
          </a:p>
        </p:txBody>
      </p:sp>
      <p:sp>
        <p:nvSpPr>
          <p:cNvPr id="16" name="Marcador de texto 7">
            <a:extLst>
              <a:ext uri="{FF2B5EF4-FFF2-40B4-BE49-F238E27FC236}">
                <a16:creationId xmlns:a16="http://schemas.microsoft.com/office/drawing/2014/main" id="{FA91BB95-ACAD-4047-9C07-17281987EE89}"/>
              </a:ext>
            </a:extLst>
          </p:cNvPr>
          <p:cNvSpPr txBox="1">
            <a:spLocks/>
          </p:cNvSpPr>
          <p:nvPr/>
        </p:nvSpPr>
        <p:spPr>
          <a:xfrm>
            <a:off x="465813" y="208597"/>
            <a:ext cx="5381847" cy="114502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de Unidad: As. Social Pamela Perez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AA08533-2FA8-419F-B647-7E73B4810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2400" dirty="0"/>
              <a:t/>
            </a:r>
            <a:br>
              <a:rPr lang="es-CL" sz="2400" dirty="0"/>
            </a:br>
            <a:r>
              <a:rPr lang="es-CL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Entrega de kits de cuidado </a:t>
            </a:r>
            <a:r>
              <a:rPr lang="es-CL" sz="24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Covid</a:t>
            </a:r>
            <a:r>
              <a:rPr lang="es-CL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población inmigrante </a:t>
            </a:r>
            <a:r>
              <a:rPr lang="es-CL" sz="2400" dirty="0"/>
              <a:t/>
            </a:r>
            <a:br>
              <a:rPr lang="es-CL" sz="2400" dirty="0"/>
            </a:br>
            <a:endParaRPr lang="es-CL" sz="2400" dirty="0"/>
          </a:p>
        </p:txBody>
      </p:sp>
      <p:pic>
        <p:nvPicPr>
          <p:cNvPr id="24" name="Marcador de contenido 4">
            <a:extLst>
              <a:ext uri="{FF2B5EF4-FFF2-40B4-BE49-F238E27FC236}">
                <a16:creationId xmlns:a16="http://schemas.microsoft.com/office/drawing/2014/main" id="{34412E0E-E046-4335-A9B9-B14FB03891A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004" y="2715221"/>
            <a:ext cx="2801293" cy="2899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CC503171-E7CD-43B1-B068-69EA91464C0F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3"/>
          <a:stretch/>
        </p:blipFill>
        <p:spPr bwMode="auto">
          <a:xfrm>
            <a:off x="2289930" y="3655148"/>
            <a:ext cx="3356344" cy="25218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598666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13" y="1532495"/>
            <a:ext cx="744773" cy="199913"/>
          </a:xfrm>
          <a:prstGeom prst="rect">
            <a:avLst/>
          </a:prstGeom>
        </p:spPr>
      </p:pic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1F474C88-6C59-418E-8DF6-0C011CF667BC}"/>
              </a:ext>
            </a:extLst>
          </p:cNvPr>
          <p:cNvSpPr txBox="1">
            <a:spLocks/>
          </p:cNvSpPr>
          <p:nvPr/>
        </p:nvSpPr>
        <p:spPr>
          <a:xfrm>
            <a:off x="1072115" y="260141"/>
            <a:ext cx="5381847" cy="11483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5" name="AutoShape 4" descr="Qué sucede por encima y por debajo del punto de equilibrio">
            <a:extLst>
              <a:ext uri="{FF2B5EF4-FFF2-40B4-BE49-F238E27FC236}">
                <a16:creationId xmlns:a16="http://schemas.microsoft.com/office/drawing/2014/main" id="{DC7AC532-729F-4F4F-B3B1-08C88C4E66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79B49C0-2EBC-47E2-B36F-7F8C2C109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17" name="Título 14">
            <a:extLst>
              <a:ext uri="{FF2B5EF4-FFF2-40B4-BE49-F238E27FC236}">
                <a16:creationId xmlns:a16="http://schemas.microsoft.com/office/drawing/2014/main" id="{F9EFAB08-89B3-4361-9367-02E01AB6D31F}"/>
              </a:ext>
            </a:extLst>
          </p:cNvPr>
          <p:cNvSpPr txBox="1">
            <a:spLocks/>
          </p:cNvSpPr>
          <p:nvPr/>
        </p:nvSpPr>
        <p:spPr>
          <a:xfrm>
            <a:off x="838199" y="1588179"/>
            <a:ext cx="7200015" cy="77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CL" sz="3200" b="1" dirty="0">
              <a:solidFill>
                <a:schemeClr val="accent6">
                  <a:lumMod val="75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82A26843-B40E-46C9-A090-64D122DE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13" y="400966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Participación Social y Comunitaria  </a:t>
            </a:r>
          </a:p>
        </p:txBody>
      </p:sp>
      <p:sp>
        <p:nvSpPr>
          <p:cNvPr id="16" name="Marcador de texto 7">
            <a:extLst>
              <a:ext uri="{FF2B5EF4-FFF2-40B4-BE49-F238E27FC236}">
                <a16:creationId xmlns:a16="http://schemas.microsoft.com/office/drawing/2014/main" id="{FA91BB95-ACAD-4047-9C07-17281987EE89}"/>
              </a:ext>
            </a:extLst>
          </p:cNvPr>
          <p:cNvSpPr txBox="1">
            <a:spLocks/>
          </p:cNvSpPr>
          <p:nvPr/>
        </p:nvSpPr>
        <p:spPr>
          <a:xfrm>
            <a:off x="465813" y="208597"/>
            <a:ext cx="5381847" cy="114502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de Unidad: As. Social Pamela Perez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AA08533-2FA8-419F-B647-7E73B4810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r>
              <a:rPr lang="es-CL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Charlas en establecimientos educacionales </a:t>
            </a:r>
          </a:p>
          <a:p>
            <a:pPr marL="0" indent="0">
              <a:buNone/>
            </a:pPr>
            <a:r>
              <a:rPr lang="es-CL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“Técnicas preventivas COVID 19” </a:t>
            </a:r>
            <a:r>
              <a:rPr lang="es-CL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s-CL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L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</a:t>
            </a:r>
          </a:p>
          <a:p>
            <a:pPr marL="0" indent="0">
              <a:buNone/>
            </a:pPr>
            <a:r>
              <a:rPr lang="es-CL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Dirigidas a estudiantes y funcionarios.</a:t>
            </a:r>
            <a:r>
              <a:rPr lang="es-CL" sz="2400" dirty="0"/>
              <a:t/>
            </a:r>
            <a:br>
              <a:rPr lang="es-CL" sz="2400" dirty="0"/>
            </a:br>
            <a:endParaRPr lang="es-CL" sz="2400" dirty="0"/>
          </a:p>
        </p:txBody>
      </p:sp>
      <p:pic>
        <p:nvPicPr>
          <p:cNvPr id="22" name="Marcador de contenido 6">
            <a:extLst>
              <a:ext uri="{FF2B5EF4-FFF2-40B4-BE49-F238E27FC236}">
                <a16:creationId xmlns:a16="http://schemas.microsoft.com/office/drawing/2014/main" id="{E4A504AF-99AD-4DBC-883C-FF29D96B8901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27329" r="7056"/>
          <a:stretch/>
        </p:blipFill>
        <p:spPr bwMode="auto">
          <a:xfrm>
            <a:off x="1234863" y="3429000"/>
            <a:ext cx="4487933" cy="2669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59BF296-D98D-44A9-98AE-D5238C64F3BD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7" r="6320"/>
          <a:stretch/>
        </p:blipFill>
        <p:spPr bwMode="auto">
          <a:xfrm>
            <a:off x="6881683" y="3166731"/>
            <a:ext cx="3540704" cy="255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13029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13" y="1532495"/>
            <a:ext cx="744773" cy="199913"/>
          </a:xfrm>
          <a:prstGeom prst="rect">
            <a:avLst/>
          </a:prstGeom>
        </p:spPr>
      </p:pic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1F474C88-6C59-418E-8DF6-0C011CF667BC}"/>
              </a:ext>
            </a:extLst>
          </p:cNvPr>
          <p:cNvSpPr txBox="1">
            <a:spLocks/>
          </p:cNvSpPr>
          <p:nvPr/>
        </p:nvSpPr>
        <p:spPr>
          <a:xfrm>
            <a:off x="1072115" y="260141"/>
            <a:ext cx="5381847" cy="11483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5" name="AutoShape 4" descr="Qué sucede por encima y por debajo del punto de equilibrio">
            <a:extLst>
              <a:ext uri="{FF2B5EF4-FFF2-40B4-BE49-F238E27FC236}">
                <a16:creationId xmlns:a16="http://schemas.microsoft.com/office/drawing/2014/main" id="{DC7AC532-729F-4F4F-B3B1-08C88C4E66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79B49C0-2EBC-47E2-B36F-7F8C2C109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17" name="Título 14">
            <a:extLst>
              <a:ext uri="{FF2B5EF4-FFF2-40B4-BE49-F238E27FC236}">
                <a16:creationId xmlns:a16="http://schemas.microsoft.com/office/drawing/2014/main" id="{F9EFAB08-89B3-4361-9367-02E01AB6D31F}"/>
              </a:ext>
            </a:extLst>
          </p:cNvPr>
          <p:cNvSpPr txBox="1">
            <a:spLocks/>
          </p:cNvSpPr>
          <p:nvPr/>
        </p:nvSpPr>
        <p:spPr>
          <a:xfrm>
            <a:off x="838199" y="1588179"/>
            <a:ext cx="7200015" cy="77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CL" sz="3200" b="1" dirty="0">
              <a:solidFill>
                <a:schemeClr val="accent6">
                  <a:lumMod val="75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82A26843-B40E-46C9-A090-64D122DE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13" y="400966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Participación Social y Comunitaria  </a:t>
            </a:r>
          </a:p>
        </p:txBody>
      </p:sp>
      <p:sp>
        <p:nvSpPr>
          <p:cNvPr id="16" name="Marcador de texto 7">
            <a:extLst>
              <a:ext uri="{FF2B5EF4-FFF2-40B4-BE49-F238E27FC236}">
                <a16:creationId xmlns:a16="http://schemas.microsoft.com/office/drawing/2014/main" id="{FA91BB95-ACAD-4047-9C07-17281987EE89}"/>
              </a:ext>
            </a:extLst>
          </p:cNvPr>
          <p:cNvSpPr txBox="1">
            <a:spLocks/>
          </p:cNvSpPr>
          <p:nvPr/>
        </p:nvSpPr>
        <p:spPr>
          <a:xfrm>
            <a:off x="465813" y="208597"/>
            <a:ext cx="5381847" cy="114502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de Unidad: As. Social Pamela Perez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19" name="Título 3">
            <a:extLst>
              <a:ext uri="{FF2B5EF4-FFF2-40B4-BE49-F238E27FC236}">
                <a16:creationId xmlns:a16="http://schemas.microsoft.com/office/drawing/2014/main" id="{5BBCC755-01B5-4913-B3DC-922244E72AE2}"/>
              </a:ext>
            </a:extLst>
          </p:cNvPr>
          <p:cNvSpPr txBox="1">
            <a:spLocks/>
          </p:cNvSpPr>
          <p:nvPr/>
        </p:nvSpPr>
        <p:spPr>
          <a:xfrm>
            <a:off x="2181594" y="1643863"/>
            <a:ext cx="8759308" cy="77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dirty="0"/>
              <a:t/>
            </a:r>
            <a:br>
              <a:rPr lang="es-CL" dirty="0"/>
            </a:br>
            <a:r>
              <a:rPr lang="es-CL" dirty="0"/>
              <a:t/>
            </a:r>
            <a:br>
              <a:rPr lang="es-CL" dirty="0"/>
            </a:br>
            <a:r>
              <a:rPr lang="es-CL" dirty="0"/>
              <a:t/>
            </a:r>
            <a:br>
              <a:rPr lang="es-CL" dirty="0"/>
            </a:br>
            <a:r>
              <a:rPr lang="es-CL" sz="96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OIRS</a:t>
            </a:r>
            <a:br>
              <a:rPr lang="es-CL" sz="96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L" sz="96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Oficina de Informaciones Reclamos y Sugerencias</a:t>
            </a:r>
          </a:p>
        </p:txBody>
      </p:sp>
      <p:graphicFrame>
        <p:nvGraphicFramePr>
          <p:cNvPr id="20" name="Marcador de contenido 3">
            <a:extLst>
              <a:ext uri="{FF2B5EF4-FFF2-40B4-BE49-F238E27FC236}">
                <a16:creationId xmlns:a16="http://schemas.microsoft.com/office/drawing/2014/main" id="{D9EB7811-B8F4-42EE-ADCB-6AAE4359BA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85657" y="2826589"/>
          <a:ext cx="6551181" cy="3254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09571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13" y="1532495"/>
            <a:ext cx="744773" cy="199913"/>
          </a:xfrm>
          <a:prstGeom prst="rect">
            <a:avLst/>
          </a:prstGeom>
        </p:spPr>
      </p:pic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1F474C88-6C59-418E-8DF6-0C011CF667BC}"/>
              </a:ext>
            </a:extLst>
          </p:cNvPr>
          <p:cNvSpPr txBox="1">
            <a:spLocks/>
          </p:cNvSpPr>
          <p:nvPr/>
        </p:nvSpPr>
        <p:spPr>
          <a:xfrm>
            <a:off x="1072115" y="260141"/>
            <a:ext cx="5381847" cy="11483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5" name="AutoShape 4" descr="Qué sucede por encima y por debajo del punto de equilibrio">
            <a:extLst>
              <a:ext uri="{FF2B5EF4-FFF2-40B4-BE49-F238E27FC236}">
                <a16:creationId xmlns:a16="http://schemas.microsoft.com/office/drawing/2014/main" id="{DC7AC532-729F-4F4F-B3B1-08C88C4E66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79B49C0-2EBC-47E2-B36F-7F8C2C109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17" name="Título 14">
            <a:extLst>
              <a:ext uri="{FF2B5EF4-FFF2-40B4-BE49-F238E27FC236}">
                <a16:creationId xmlns:a16="http://schemas.microsoft.com/office/drawing/2014/main" id="{F9EFAB08-89B3-4361-9367-02E01AB6D31F}"/>
              </a:ext>
            </a:extLst>
          </p:cNvPr>
          <p:cNvSpPr txBox="1">
            <a:spLocks/>
          </p:cNvSpPr>
          <p:nvPr/>
        </p:nvSpPr>
        <p:spPr>
          <a:xfrm>
            <a:off x="838199" y="1588179"/>
            <a:ext cx="7200015" cy="77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CL" sz="3200" b="1" dirty="0">
              <a:solidFill>
                <a:schemeClr val="accent6">
                  <a:lumMod val="75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82A26843-B40E-46C9-A090-64D122DE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13" y="400966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Participación Social y Comunitaria  </a:t>
            </a:r>
          </a:p>
        </p:txBody>
      </p:sp>
      <p:sp>
        <p:nvSpPr>
          <p:cNvPr id="16" name="Marcador de texto 7">
            <a:extLst>
              <a:ext uri="{FF2B5EF4-FFF2-40B4-BE49-F238E27FC236}">
                <a16:creationId xmlns:a16="http://schemas.microsoft.com/office/drawing/2014/main" id="{FA91BB95-ACAD-4047-9C07-17281987EE89}"/>
              </a:ext>
            </a:extLst>
          </p:cNvPr>
          <p:cNvSpPr txBox="1">
            <a:spLocks/>
          </p:cNvSpPr>
          <p:nvPr/>
        </p:nvSpPr>
        <p:spPr>
          <a:xfrm>
            <a:off x="465813" y="208597"/>
            <a:ext cx="5381847" cy="114502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de Unidad: As. Social Pamela Perez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19" name="Título 3">
            <a:extLst>
              <a:ext uri="{FF2B5EF4-FFF2-40B4-BE49-F238E27FC236}">
                <a16:creationId xmlns:a16="http://schemas.microsoft.com/office/drawing/2014/main" id="{5BBCC755-01B5-4913-B3DC-922244E72AE2}"/>
              </a:ext>
            </a:extLst>
          </p:cNvPr>
          <p:cNvSpPr txBox="1">
            <a:spLocks/>
          </p:cNvSpPr>
          <p:nvPr/>
        </p:nvSpPr>
        <p:spPr>
          <a:xfrm>
            <a:off x="2181594" y="1643863"/>
            <a:ext cx="8759308" cy="77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dirty="0"/>
              <a:t/>
            </a:r>
            <a:br>
              <a:rPr lang="es-CL" dirty="0"/>
            </a:br>
            <a:r>
              <a:rPr lang="es-CL" dirty="0"/>
              <a:t/>
            </a:r>
            <a:br>
              <a:rPr lang="es-CL" dirty="0"/>
            </a:br>
            <a:r>
              <a:rPr lang="es-CL" dirty="0"/>
              <a:t/>
            </a:r>
            <a:br>
              <a:rPr lang="es-CL" dirty="0"/>
            </a:br>
            <a:r>
              <a:rPr lang="es-CL" sz="96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OIRS</a:t>
            </a:r>
            <a:br>
              <a:rPr lang="es-CL" sz="96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L" sz="96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Oficina de Informaciones Reclamos y Sugerencias</a:t>
            </a:r>
          </a:p>
        </p:txBody>
      </p:sp>
      <p:graphicFrame>
        <p:nvGraphicFramePr>
          <p:cNvPr id="15" name="Marcador de contenido 3">
            <a:extLst>
              <a:ext uri="{FF2B5EF4-FFF2-40B4-BE49-F238E27FC236}">
                <a16:creationId xmlns:a16="http://schemas.microsoft.com/office/drawing/2014/main" id="{357A5C4E-3D2D-4148-9C16-794AE1D329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5482460"/>
              </p:ext>
            </p:extLst>
          </p:nvPr>
        </p:nvGraphicFramePr>
        <p:xfrm>
          <a:off x="589860" y="2715221"/>
          <a:ext cx="10515600" cy="3817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404376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5" y="1331011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92585" y="436061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61DB5EE-E3A0-46F9-A493-E0F60D4D6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7633738-4830-4F53-8B54-E672E74DE657}"/>
              </a:ext>
            </a:extLst>
          </p:cNvPr>
          <p:cNvSpPr/>
          <p:nvPr/>
        </p:nvSpPr>
        <p:spPr>
          <a:xfrm>
            <a:off x="3831918" y="60846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s-CL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s-CL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Marcador de contenido 3">
            <a:extLst>
              <a:ext uri="{FF2B5EF4-FFF2-40B4-BE49-F238E27FC236}">
                <a16:creationId xmlns:a16="http://schemas.microsoft.com/office/drawing/2014/main" id="{2BFB3B84-79DF-4E35-9CE6-028AC76B14D2}"/>
              </a:ext>
            </a:extLst>
          </p:cNvPr>
          <p:cNvSpPr txBox="1">
            <a:spLocks/>
          </p:cNvSpPr>
          <p:nvPr/>
        </p:nvSpPr>
        <p:spPr>
          <a:xfrm>
            <a:off x="2593539" y="5144915"/>
            <a:ext cx="5157787" cy="78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ítulo 4">
            <a:extLst>
              <a:ext uri="{FF2B5EF4-FFF2-40B4-BE49-F238E27FC236}">
                <a16:creationId xmlns:a16="http://schemas.microsoft.com/office/drawing/2014/main" id="{50E16EEB-52BC-454B-AD6D-FD20B6AC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4174"/>
            <a:ext cx="10515600" cy="1325562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Participación Social y Comunitaria  </a:t>
            </a:r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71CA116B-87DE-4512-8479-4A7168BC8473}"/>
              </a:ext>
            </a:extLst>
          </p:cNvPr>
          <p:cNvSpPr txBox="1">
            <a:spLocks/>
          </p:cNvSpPr>
          <p:nvPr/>
        </p:nvSpPr>
        <p:spPr>
          <a:xfrm>
            <a:off x="809846" y="101436"/>
            <a:ext cx="5381847" cy="114502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CL" sz="5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de Unidad: As. Social Pamela Perez 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180CD2E3-7C26-4BD9-8189-C12CEAA63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071944" y="3228306"/>
            <a:ext cx="7615948" cy="11301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s-CL" sz="2000" b="1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es-CL" sz="2000" b="1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C6C57CDD-13B6-4419-8343-AD8261BAD62C}"/>
              </a:ext>
            </a:extLst>
          </p:cNvPr>
          <p:cNvSpPr txBox="1">
            <a:spLocks/>
          </p:cNvSpPr>
          <p:nvPr/>
        </p:nvSpPr>
        <p:spPr>
          <a:xfrm>
            <a:off x="-204448" y="1625182"/>
            <a:ext cx="5973272" cy="1145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CL" sz="2400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ítulo 3">
            <a:extLst>
              <a:ext uri="{FF2B5EF4-FFF2-40B4-BE49-F238E27FC236}">
                <a16:creationId xmlns:a16="http://schemas.microsoft.com/office/drawing/2014/main" id="{530F552D-F0BA-4A91-B394-CE5CB934D8E6}"/>
              </a:ext>
            </a:extLst>
          </p:cNvPr>
          <p:cNvSpPr txBox="1">
            <a:spLocks/>
          </p:cNvSpPr>
          <p:nvPr/>
        </p:nvSpPr>
        <p:spPr>
          <a:xfrm>
            <a:off x="1236921" y="1379571"/>
            <a:ext cx="8759308" cy="77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dirty="0"/>
              <a:t/>
            </a:r>
            <a:br>
              <a:rPr lang="es-CL" dirty="0"/>
            </a:br>
            <a:r>
              <a:rPr lang="es-CL" dirty="0"/>
              <a:t/>
            </a:r>
            <a:br>
              <a:rPr lang="es-CL" dirty="0"/>
            </a:br>
            <a:r>
              <a:rPr lang="es-CL" dirty="0"/>
              <a:t/>
            </a:r>
            <a:br>
              <a:rPr lang="es-CL" dirty="0"/>
            </a:br>
            <a:r>
              <a:rPr lang="es-CL" sz="96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OIRS</a:t>
            </a:r>
            <a:br>
              <a:rPr lang="es-CL" sz="96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L" sz="96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Oficina de Informaciones Reclamos y Sugerencias</a:t>
            </a:r>
          </a:p>
        </p:txBody>
      </p:sp>
      <p:graphicFrame>
        <p:nvGraphicFramePr>
          <p:cNvPr id="28" name="Marcador de contenido 5">
            <a:extLst>
              <a:ext uri="{FF2B5EF4-FFF2-40B4-BE49-F238E27FC236}">
                <a16:creationId xmlns:a16="http://schemas.microsoft.com/office/drawing/2014/main" id="{1A1440AC-7469-4FF0-924B-F800F1FA47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2840080"/>
              </p:ext>
            </p:extLst>
          </p:nvPr>
        </p:nvGraphicFramePr>
        <p:xfrm>
          <a:off x="358775" y="2645311"/>
          <a:ext cx="7806882" cy="4085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050805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9">
            <a:extLst>
              <a:ext uri="{FF2B5EF4-FFF2-40B4-BE49-F238E27FC236}">
                <a16:creationId xmlns:a16="http://schemas.microsoft.com/office/drawing/2014/main" id="{056A7585-A470-4F44-B5FC-7F4D2642D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37" y="1184033"/>
            <a:ext cx="744773" cy="1999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6682327-410C-44B2-904F-2744F4810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11" name="Título 4">
            <a:extLst>
              <a:ext uri="{FF2B5EF4-FFF2-40B4-BE49-F238E27FC236}">
                <a16:creationId xmlns:a16="http://schemas.microsoft.com/office/drawing/2014/main" id="{AB09D77E-CBCA-4D55-A10C-5B0A2166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57" y="203399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Estrategias de Comunicación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A59430-815F-4D7C-B35C-70EA1CB16E26}"/>
              </a:ext>
            </a:extLst>
          </p:cNvPr>
          <p:cNvSpPr txBox="1"/>
          <p:nvPr/>
        </p:nvSpPr>
        <p:spPr>
          <a:xfrm>
            <a:off x="273158" y="1542749"/>
            <a:ext cx="396446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</a:t>
            </a:r>
            <a:r>
              <a:rPr lang="es-CL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Radios Locales</a:t>
            </a:r>
          </a:p>
          <a:p>
            <a:endParaRPr lang="es-CL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Participación de Profesionales espacios de Salud: Educación a la Comunidad. </a:t>
            </a:r>
          </a:p>
          <a:p>
            <a:pPr marL="571500" indent="-5715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Entrevistas Directora / SDM: Temas Contingentes Hospital </a:t>
            </a:r>
          </a:p>
          <a:p>
            <a:pPr marL="571500" indent="-5715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Búsqueda de personas: Citaciones </a:t>
            </a:r>
          </a:p>
          <a:p>
            <a:pPr marL="571500" indent="-5715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Avisos varios: Necesidad de Actualizar datos demográficos  </a:t>
            </a:r>
          </a:p>
          <a:p>
            <a:pPr algn="ctr"/>
            <a:r>
              <a:rPr lang="es-CL" sz="3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es-CL" sz="3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38B682-8EA6-4AAB-80BA-3D4FB3D086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6" t="10698" r="40898" b="8372"/>
          <a:stretch/>
        </p:blipFill>
        <p:spPr>
          <a:xfrm>
            <a:off x="5190678" y="3084151"/>
            <a:ext cx="3338625" cy="32298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3826F24-08E5-4E57-BA64-54552E32C6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88" t="9750" r="39244" b="6494"/>
          <a:stretch/>
        </p:blipFill>
        <p:spPr>
          <a:xfrm>
            <a:off x="8815363" y="2170050"/>
            <a:ext cx="3103479" cy="2902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27A2B9F-3DE2-42B0-8135-3B8BE6F53583}"/>
              </a:ext>
            </a:extLst>
          </p:cNvPr>
          <p:cNvSpPr txBox="1"/>
          <p:nvPr/>
        </p:nvSpPr>
        <p:spPr>
          <a:xfrm>
            <a:off x="5333708" y="2170049"/>
            <a:ext cx="333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Prensa Digital</a:t>
            </a:r>
          </a:p>
        </p:txBody>
      </p:sp>
    </p:spTree>
    <p:extLst>
      <p:ext uri="{BB962C8B-B14F-4D97-AF65-F5344CB8AC3E}">
        <p14:creationId xmlns:p14="http://schemas.microsoft.com/office/powerpoint/2010/main" val="37026125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9">
            <a:extLst>
              <a:ext uri="{FF2B5EF4-FFF2-40B4-BE49-F238E27FC236}">
                <a16:creationId xmlns:a16="http://schemas.microsoft.com/office/drawing/2014/main" id="{056A7585-A470-4F44-B5FC-7F4D2642D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37" y="1184033"/>
            <a:ext cx="744773" cy="1999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6682327-410C-44B2-904F-2744F4810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11" name="Título 4">
            <a:extLst>
              <a:ext uri="{FF2B5EF4-FFF2-40B4-BE49-F238E27FC236}">
                <a16:creationId xmlns:a16="http://schemas.microsoft.com/office/drawing/2014/main" id="{AB09D77E-CBCA-4D55-A10C-5B0A2166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57" y="203399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Estrategias de Comunicación 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D74FD1F-1675-46C1-B96B-F17A0E97B3E1}"/>
              </a:ext>
            </a:extLst>
          </p:cNvPr>
          <p:cNvSpPr txBox="1"/>
          <p:nvPr/>
        </p:nvSpPr>
        <p:spPr>
          <a:xfrm>
            <a:off x="1615654" y="1216240"/>
            <a:ext cx="448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REDES SOCIALES: FANPAGE 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7288094-47BE-48DC-A656-93DE503CE2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95" t="25955" r="17849" b="4807"/>
          <a:stretch/>
        </p:blipFill>
        <p:spPr>
          <a:xfrm>
            <a:off x="157102" y="2047181"/>
            <a:ext cx="3091500" cy="3437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E6896B8-B6DC-4C9F-A17F-66E57C07B2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041" t="31628" r="17500" b="4360"/>
          <a:stretch/>
        </p:blipFill>
        <p:spPr>
          <a:xfrm>
            <a:off x="3607121" y="3429000"/>
            <a:ext cx="3303799" cy="3093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FB5CB14-B176-4920-87A9-1CC6BCB8D7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651" t="31276" r="17849" b="6088"/>
          <a:stretch/>
        </p:blipFill>
        <p:spPr>
          <a:xfrm rot="394791">
            <a:off x="8481375" y="853763"/>
            <a:ext cx="3280655" cy="3082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B904025-8661-44E2-9B8C-3209D3392E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779" t="22819" r="18023" b="20620"/>
          <a:stretch/>
        </p:blipFill>
        <p:spPr>
          <a:xfrm>
            <a:off x="7179902" y="3810139"/>
            <a:ext cx="3303800" cy="2751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Diagrama de flujo: cinta perforada 16">
            <a:extLst>
              <a:ext uri="{FF2B5EF4-FFF2-40B4-BE49-F238E27FC236}">
                <a16:creationId xmlns:a16="http://schemas.microsoft.com/office/drawing/2014/main" id="{E50A65C2-9118-446C-BC56-FCE2B3574EB1}"/>
              </a:ext>
            </a:extLst>
          </p:cNvPr>
          <p:cNvSpPr/>
          <p:nvPr/>
        </p:nvSpPr>
        <p:spPr>
          <a:xfrm>
            <a:off x="3501859" y="1776890"/>
            <a:ext cx="4663946" cy="1345192"/>
          </a:xfrm>
          <a:prstGeom prst="flowChartPunchedTap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dirty="0"/>
          </a:p>
          <a:p>
            <a:r>
              <a:rPr lang="es-CL" dirty="0"/>
              <a:t>1780 Seguidores            475 Nuevos        </a:t>
            </a:r>
          </a:p>
          <a:p>
            <a:r>
              <a:rPr lang="es-CL" dirty="0"/>
              <a:t>25 a 54 años                   6744 Visitas </a:t>
            </a:r>
          </a:p>
          <a:p>
            <a:r>
              <a:rPr lang="es-CL" dirty="0"/>
              <a:t>Cabildo – La Ligua</a:t>
            </a:r>
          </a:p>
          <a:p>
            <a:pPr algn="ctr"/>
            <a:endParaRPr lang="es-CL" dirty="0"/>
          </a:p>
        </p:txBody>
      </p:sp>
      <p:pic>
        <p:nvPicPr>
          <p:cNvPr id="22" name="Picture 6" descr="Me gusta, me gusta png | PNGEgg">
            <a:extLst>
              <a:ext uri="{FF2B5EF4-FFF2-40B4-BE49-F238E27FC236}">
                <a16:creationId xmlns:a16="http://schemas.microsoft.com/office/drawing/2014/main" id="{0B91D64A-147D-4A67-83F2-DD4FA1026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57" y="2047181"/>
            <a:ext cx="343014" cy="29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2188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13" y="1532495"/>
            <a:ext cx="744773" cy="199913"/>
          </a:xfrm>
          <a:prstGeom prst="rect">
            <a:avLst/>
          </a:prstGeom>
        </p:spPr>
      </p:pic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1F474C88-6C59-418E-8DF6-0C011CF667BC}"/>
              </a:ext>
            </a:extLst>
          </p:cNvPr>
          <p:cNvSpPr txBox="1">
            <a:spLocks/>
          </p:cNvSpPr>
          <p:nvPr/>
        </p:nvSpPr>
        <p:spPr>
          <a:xfrm>
            <a:off x="1072115" y="260141"/>
            <a:ext cx="5381847" cy="11483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pPr marL="0" indent="0">
              <a:buNone/>
            </a:pPr>
            <a:endParaRPr lang="es-CL" sz="4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u="sng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5" name="AutoShape 4" descr="Qué sucede por encima y por debajo del punto de equilibrio">
            <a:extLst>
              <a:ext uri="{FF2B5EF4-FFF2-40B4-BE49-F238E27FC236}">
                <a16:creationId xmlns:a16="http://schemas.microsoft.com/office/drawing/2014/main" id="{DC7AC532-729F-4F4F-B3B1-08C88C4E66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79B49C0-2EBC-47E2-B36F-7F8C2C109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17" name="Título 14">
            <a:extLst>
              <a:ext uri="{FF2B5EF4-FFF2-40B4-BE49-F238E27FC236}">
                <a16:creationId xmlns:a16="http://schemas.microsoft.com/office/drawing/2014/main" id="{F9EFAB08-89B3-4361-9367-02E01AB6D31F}"/>
              </a:ext>
            </a:extLst>
          </p:cNvPr>
          <p:cNvSpPr txBox="1">
            <a:spLocks/>
          </p:cNvSpPr>
          <p:nvPr/>
        </p:nvSpPr>
        <p:spPr>
          <a:xfrm>
            <a:off x="838199" y="1588179"/>
            <a:ext cx="7200015" cy="77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CL" sz="3200" b="1" dirty="0">
              <a:solidFill>
                <a:schemeClr val="accent6">
                  <a:lumMod val="75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82A26843-B40E-46C9-A090-64D122DE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13" y="400966"/>
            <a:ext cx="10302875" cy="831850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DESAFIOS 2022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9571328-EE68-4102-A9BA-F5F9CEC9C2BA}"/>
              </a:ext>
            </a:extLst>
          </p:cNvPr>
          <p:cNvSpPr txBox="1"/>
          <p:nvPr/>
        </p:nvSpPr>
        <p:spPr>
          <a:xfrm>
            <a:off x="4837416" y="987425"/>
            <a:ext cx="6980566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/>
              <a:t>Mantener estrategias implementadas para que en conjunto logremos prontamente el control de la Pandemia.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s-CL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/>
              <a:t>Comenzar con el Uso de la Ampliación de la Urgencia –   Mejorando así nuestros tiempos de espera</a:t>
            </a:r>
          </a:p>
          <a:p>
            <a:pPr>
              <a:buClr>
                <a:srgbClr val="C00000"/>
              </a:buClr>
            </a:pPr>
            <a:endParaRPr lang="es-CL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/>
              <a:t>Normalización Servicio de Urgencia. (Brecha Sanitaria)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s-CL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/>
              <a:t>Generar espacios mas amplios y cómodos para el bienestar de los funcionarios.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s-CL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/>
              <a:t>Retomar actividades Atención Primaria de Salud.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s-CL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/>
              <a:t>Obtener Reacreditación 2021 (Junio 2022).</a:t>
            </a:r>
          </a:p>
          <a:p>
            <a:pPr>
              <a:buClr>
                <a:srgbClr val="C00000"/>
              </a:buClr>
            </a:pPr>
            <a:endParaRPr lang="es-CL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/>
              <a:t>Implementar acercamiento de Fármacos Peñablanca  - Montegrande.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s-CL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L" dirty="0"/>
              <a:t>Seguir trabajando para mejorar los indicadores sanitarios  de la comuna contribuyendo a mantener la salud de la población de Cabildo. </a:t>
            </a:r>
          </a:p>
          <a:p>
            <a:endParaRPr lang="es-CL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L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L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L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L" dirty="0"/>
          </a:p>
          <a:p>
            <a:r>
              <a:rPr lang="es-CL" dirty="0"/>
              <a:t>         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7FECC67-5C35-4361-A7E4-9A33D3ACD5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02" t="20697" r="19057" b="12491"/>
          <a:stretch/>
        </p:blipFill>
        <p:spPr>
          <a:xfrm>
            <a:off x="103934" y="1912130"/>
            <a:ext cx="4687986" cy="384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121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ogo Servicio de Salud">
            <a:extLst>
              <a:ext uri="{FF2B5EF4-FFF2-40B4-BE49-F238E27FC236}">
                <a16:creationId xmlns:a16="http://schemas.microsoft.com/office/drawing/2014/main" id="{66F077EB-CA38-43E4-8CDF-E3E089E99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460" y="0"/>
            <a:ext cx="1381540" cy="12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6322003-441E-47B2-A9C8-7C26F4C731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 t="3167" r="9041" b="38275"/>
          <a:stretch/>
        </p:blipFill>
        <p:spPr>
          <a:xfrm>
            <a:off x="-88066" y="-20584"/>
            <a:ext cx="2492996" cy="12424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12194CB-9C2F-44FC-849B-AC5BEF51F0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" t="7010" r="4988" b="13540"/>
          <a:stretch/>
        </p:blipFill>
        <p:spPr>
          <a:xfrm>
            <a:off x="124435" y="900324"/>
            <a:ext cx="2488278" cy="1675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73A785E-C799-482D-9243-F735FEA2CA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9" t="30333" r="25408" b="43969"/>
          <a:stretch/>
        </p:blipFill>
        <p:spPr>
          <a:xfrm rot="21331269">
            <a:off x="-54386" y="2279611"/>
            <a:ext cx="1758713" cy="1648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676C90B-7119-4A8B-9011-145714F8B2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7" t="34000" r="31359" b="38705"/>
          <a:stretch/>
        </p:blipFill>
        <p:spPr>
          <a:xfrm rot="21323327">
            <a:off x="7777650" y="1376586"/>
            <a:ext cx="2026848" cy="1460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A4E935E3-FAEE-4CFE-A7D5-58308CE913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8" r="38147" b="24480"/>
          <a:stretch/>
        </p:blipFill>
        <p:spPr>
          <a:xfrm>
            <a:off x="5531468" y="1135807"/>
            <a:ext cx="1748832" cy="2011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7553560-8A37-4F77-9933-6CAA966700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" t="12675" b="57335"/>
          <a:stretch/>
        </p:blipFill>
        <p:spPr>
          <a:xfrm>
            <a:off x="9353674" y="3420167"/>
            <a:ext cx="2969660" cy="1408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D08D6E5D-9A73-4AB5-A3F5-A4EF20368E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18526" b="43427"/>
          <a:stretch/>
        </p:blipFill>
        <p:spPr>
          <a:xfrm rot="21194650">
            <a:off x="2407057" y="67236"/>
            <a:ext cx="1631122" cy="1371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DD06CA2C-8C92-4C26-BEAA-DB380EDA2DA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3" t="17247" b="40911"/>
          <a:stretch/>
        </p:blipFill>
        <p:spPr>
          <a:xfrm>
            <a:off x="7355060" y="2765269"/>
            <a:ext cx="2433333" cy="1658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ECF645D7-FAB3-4A24-A132-AFBBFBD673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4" t="6132" r="2335" b="50000"/>
          <a:stretch/>
        </p:blipFill>
        <p:spPr>
          <a:xfrm rot="21114191">
            <a:off x="-88958" y="3751993"/>
            <a:ext cx="2506216" cy="13311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AACF89B-10C2-4D97-95EB-A96E4333406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2" t="20737" r="30387" b="27902"/>
          <a:stretch/>
        </p:blipFill>
        <p:spPr>
          <a:xfrm>
            <a:off x="7918845" y="5252963"/>
            <a:ext cx="2217175" cy="1658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7FFA8BB-259E-443B-BBAD-BE4BB8FBBB3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0" t="10000" r="13185" b="49501"/>
          <a:stretch/>
        </p:blipFill>
        <p:spPr>
          <a:xfrm>
            <a:off x="3996853" y="47988"/>
            <a:ext cx="1781082" cy="1734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AA238A2-FFA6-4600-A49D-365BD3B1725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t="30613" r="21901" b="40539"/>
          <a:stretch/>
        </p:blipFill>
        <p:spPr>
          <a:xfrm>
            <a:off x="3047539" y="1350554"/>
            <a:ext cx="2464911" cy="1742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7F7A8DA-98CD-43C7-B987-5F553545F32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2" t="37180" r="27917" b="43637"/>
          <a:stretch/>
        </p:blipFill>
        <p:spPr>
          <a:xfrm>
            <a:off x="5378159" y="-2475"/>
            <a:ext cx="1887676" cy="1575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BF470E1-02F5-41AA-9CE9-2F9D73430E8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1" t="33992" r="36230" b="34782"/>
          <a:stretch/>
        </p:blipFill>
        <p:spPr>
          <a:xfrm rot="353863">
            <a:off x="6827298" y="276638"/>
            <a:ext cx="1845074" cy="16943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0A056AB2-0698-405D-A606-EC675219F91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3" t="32301" r="45929" b="32187"/>
          <a:stretch/>
        </p:blipFill>
        <p:spPr>
          <a:xfrm>
            <a:off x="1880865" y="2492823"/>
            <a:ext cx="1821993" cy="1479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58DA400E-96DA-402F-9684-8DF7F6FE5D0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5" t="19372" r="21122" b="45095"/>
          <a:stretch/>
        </p:blipFill>
        <p:spPr>
          <a:xfrm rot="364087">
            <a:off x="9580756" y="5124585"/>
            <a:ext cx="2459408" cy="1553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1A4C48E-33F5-4171-9467-0119E591430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4" t="30769" r="30137" b="41120"/>
          <a:stretch/>
        </p:blipFill>
        <p:spPr>
          <a:xfrm rot="539326">
            <a:off x="8278493" y="-116216"/>
            <a:ext cx="1781082" cy="1814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3C5BAC1-08EC-4B2E-9650-0A4D3C756F9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1964" t="18840" b="56735"/>
          <a:stretch/>
        </p:blipFill>
        <p:spPr>
          <a:xfrm rot="239859">
            <a:off x="9663485" y="265431"/>
            <a:ext cx="1576038" cy="1447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Puede ser una imagen de 4 personas y personas de pie">
            <a:extLst>
              <a:ext uri="{FF2B5EF4-FFF2-40B4-BE49-F238E27FC236}">
                <a16:creationId xmlns:a16="http://schemas.microsoft.com/office/drawing/2014/main" id="{CC9BA771-10B7-4DD0-B220-C0C6C72BD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5" t="20049" r="16850" b="35925"/>
          <a:stretch/>
        </p:blipFill>
        <p:spPr bwMode="auto">
          <a:xfrm rot="21241453">
            <a:off x="9658150" y="1677437"/>
            <a:ext cx="2675129" cy="15766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ede ser una imagen de 10 personas y personas de pie">
            <a:extLst>
              <a:ext uri="{FF2B5EF4-FFF2-40B4-BE49-F238E27FC236}">
                <a16:creationId xmlns:a16="http://schemas.microsoft.com/office/drawing/2014/main" id="{F624FC83-A98F-4C19-95D0-590129920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5" t="26285" r="3292" b="10539"/>
          <a:stretch/>
        </p:blipFill>
        <p:spPr bwMode="auto">
          <a:xfrm>
            <a:off x="4705269" y="3871230"/>
            <a:ext cx="4397671" cy="19156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F03D8C0-20E4-442D-9142-9F7437EED698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4531" t="13719" r="22100" b="14025"/>
          <a:stretch/>
        </p:blipFill>
        <p:spPr>
          <a:xfrm rot="21014416">
            <a:off x="-300089" y="4604466"/>
            <a:ext cx="4408001" cy="2325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Puede ser una imagen de 3 personas, personas de pie y pantalla">
            <a:extLst>
              <a:ext uri="{FF2B5EF4-FFF2-40B4-BE49-F238E27FC236}">
                <a16:creationId xmlns:a16="http://schemas.microsoft.com/office/drawing/2014/main" id="{7568BAC0-24C3-4713-8DC4-91765D63B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7" t="23306" r="40490" b="55990"/>
          <a:stretch/>
        </p:blipFill>
        <p:spPr bwMode="auto">
          <a:xfrm>
            <a:off x="4754998" y="1943480"/>
            <a:ext cx="1419834" cy="20870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uede ser una imagen de 10 personas y personas de pie">
            <a:extLst>
              <a:ext uri="{FF2B5EF4-FFF2-40B4-BE49-F238E27FC236}">
                <a16:creationId xmlns:a16="http://schemas.microsoft.com/office/drawing/2014/main" id="{782E25AD-1858-4C7D-B2A4-CF001B397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8" t="46538" r="5454" b="33998"/>
          <a:stretch/>
        </p:blipFill>
        <p:spPr bwMode="auto">
          <a:xfrm>
            <a:off x="3609706" y="5641898"/>
            <a:ext cx="4621152" cy="13348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Puede ser una imagen de 10 personas y personas de pie">
            <a:extLst>
              <a:ext uri="{FF2B5EF4-FFF2-40B4-BE49-F238E27FC236}">
                <a16:creationId xmlns:a16="http://schemas.microsoft.com/office/drawing/2014/main" id="{3CDBA56C-CCB2-4259-B1F4-B41B24F38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084" r="71824" b="34259"/>
          <a:stretch/>
        </p:blipFill>
        <p:spPr bwMode="auto">
          <a:xfrm>
            <a:off x="2569663" y="3792940"/>
            <a:ext cx="2266389" cy="15537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uede ser una imagen de una o varias personas y personas de pie">
            <a:extLst>
              <a:ext uri="{FF2B5EF4-FFF2-40B4-BE49-F238E27FC236}">
                <a16:creationId xmlns:a16="http://schemas.microsoft.com/office/drawing/2014/main" id="{5246DFD1-D3D5-42E7-ADA3-B70E36BB5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7" t="24352" r="6921" b="45837"/>
          <a:stretch/>
        </p:blipFill>
        <p:spPr bwMode="auto">
          <a:xfrm>
            <a:off x="5972054" y="2276405"/>
            <a:ext cx="1864103" cy="19437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o hay ninguna descripción de la foto disponible.">
            <a:extLst>
              <a:ext uri="{FF2B5EF4-FFF2-40B4-BE49-F238E27FC236}">
                <a16:creationId xmlns:a16="http://schemas.microsoft.com/office/drawing/2014/main" id="{668E4D44-44E4-4A15-85E6-5C81654F6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7" t="17816" r="43973" b="49556"/>
          <a:stretch/>
        </p:blipFill>
        <p:spPr bwMode="auto">
          <a:xfrm>
            <a:off x="3631873" y="2920780"/>
            <a:ext cx="1259445" cy="11799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228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C1AB96E-07D2-3549-BE10-00C6D88C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40" y="392383"/>
            <a:ext cx="10515600" cy="785455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las Personas 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1431FEB-B231-754F-B75C-2A47BC12B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5649" y="978955"/>
            <a:ext cx="4504038" cy="1047552"/>
          </a:xfrm>
        </p:spPr>
        <p:txBody>
          <a:bodyPr>
            <a:normAutofit fontScale="25000" lnSpcReduction="20000"/>
          </a:bodyPr>
          <a:lstStyle/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r>
              <a:rPr lang="es-CL" sz="4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Personal: Sra. Balkis Perez Petinelli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0" y="1550810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16145" y="447077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3C09058-DECB-4935-AD44-9EC8DAE3A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1540" y="0"/>
            <a:ext cx="1377815" cy="963251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D19D9A25-19BE-454E-97D4-BE4B65A212D1}"/>
              </a:ext>
            </a:extLst>
          </p:cNvPr>
          <p:cNvSpPr/>
          <p:nvPr/>
        </p:nvSpPr>
        <p:spPr>
          <a:xfrm>
            <a:off x="6857999" y="1003115"/>
            <a:ext cx="3689498" cy="13593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Marcador de contenido 8">
            <a:extLst>
              <a:ext uri="{FF2B5EF4-FFF2-40B4-BE49-F238E27FC236}">
                <a16:creationId xmlns:a16="http://schemas.microsoft.com/office/drawing/2014/main" id="{83664F30-0193-4267-BD80-48E32C5C2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0729" y="1355634"/>
            <a:ext cx="4504038" cy="7854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Dotación Efectiva</a:t>
            </a:r>
          </a:p>
          <a:p>
            <a:pPr marL="0" indent="0" algn="ctr">
              <a:buNone/>
            </a:pPr>
            <a:r>
              <a:rPr lang="es-CL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104 funcionarios </a:t>
            </a:r>
          </a:p>
          <a:p>
            <a:pPr marL="0" indent="0">
              <a:buNone/>
            </a:pPr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AC4583D6-DB2F-4BC0-8EE1-C38D36FD718D}"/>
              </a:ext>
            </a:extLst>
          </p:cNvPr>
          <p:cNvGraphicFramePr>
            <a:graphicFrameLocks noGrp="1"/>
          </p:cNvGraphicFramePr>
          <p:nvPr/>
        </p:nvGraphicFramePr>
        <p:xfrm>
          <a:off x="1891583" y="2254581"/>
          <a:ext cx="4297465" cy="340438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accent6">
                      <a:lumMod val="50000"/>
                    </a:schemeClr>
                  </a:outerShdw>
                </a:effectLst>
              </a:tblPr>
              <a:tblGrid>
                <a:gridCol w="4297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0438"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Funcionarios Ley 18.834</a:t>
                      </a:r>
                      <a:endParaRPr lang="es-CL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1AA77F50-72BB-4B40-90D3-153B533BB169}"/>
              </a:ext>
            </a:extLst>
          </p:cNvPr>
          <p:cNvGraphicFramePr>
            <a:graphicFrameLocks noGrp="1"/>
          </p:cNvGraphicFramePr>
          <p:nvPr/>
        </p:nvGraphicFramePr>
        <p:xfrm>
          <a:off x="1891583" y="2637825"/>
          <a:ext cx="4291198" cy="113160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accent6">
                      <a:lumMod val="40000"/>
                      <a:lumOff val="60000"/>
                    </a:schemeClr>
                  </a:outerShdw>
                </a:effectLst>
              </a:tblPr>
              <a:tblGrid>
                <a:gridCol w="3295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867"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Profesionales </a:t>
                      </a:r>
                      <a:endParaRPr lang="es-CL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       28</a:t>
                      </a:r>
                      <a:endParaRPr lang="es-CL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005"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Técnicos</a:t>
                      </a:r>
                      <a:endParaRPr lang="es-CL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       30</a:t>
                      </a:r>
                      <a:endParaRPr lang="es-CL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867"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Administrativos</a:t>
                      </a:r>
                      <a:endParaRPr lang="es-CL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       12</a:t>
                      </a:r>
                      <a:endParaRPr lang="es-CL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867"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Auxiliares</a:t>
                      </a:r>
                      <a:endParaRPr lang="es-CL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       19</a:t>
                      </a:r>
                      <a:endParaRPr lang="es-CL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BEA814C2-11AB-4440-8949-66A1C414A076}"/>
              </a:ext>
            </a:extLst>
          </p:cNvPr>
          <p:cNvGraphicFramePr>
            <a:graphicFrameLocks noGrp="1"/>
          </p:cNvGraphicFramePr>
          <p:nvPr/>
        </p:nvGraphicFramePr>
        <p:xfrm>
          <a:off x="7158361" y="3429000"/>
          <a:ext cx="3474197" cy="35433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accent6">
                      <a:lumMod val="50000"/>
                    </a:schemeClr>
                  </a:outerShdw>
                </a:effectLst>
              </a:tblPr>
              <a:tblGrid>
                <a:gridCol w="3474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4330"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Funcionarios Ley 19.664</a:t>
                      </a:r>
                      <a:endParaRPr lang="es-CL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F0057192-731A-4D7A-8188-053DF555942F}"/>
              </a:ext>
            </a:extLst>
          </p:cNvPr>
          <p:cNvGraphicFramePr>
            <a:graphicFrameLocks noGrp="1"/>
          </p:cNvGraphicFramePr>
          <p:nvPr/>
        </p:nvGraphicFramePr>
        <p:xfrm>
          <a:off x="7158361" y="3783330"/>
          <a:ext cx="3474197" cy="784852"/>
        </p:xfrm>
        <a:graphic>
          <a:graphicData uri="http://schemas.openxmlformats.org/drawingml/2006/table">
            <a:tbl>
              <a:tblPr firstRow="1" firstCol="1" bandRow="1"/>
              <a:tblGrid>
                <a:gridCol w="2695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847"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Médicos </a:t>
                      </a:r>
                      <a:endParaRPr lang="es-CL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       9</a:t>
                      </a:r>
                      <a:endParaRPr lang="es-CL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47"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Odontólogos</a:t>
                      </a:r>
                      <a:endParaRPr lang="es-CL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       3</a:t>
                      </a:r>
                      <a:endParaRPr lang="es-CL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52"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Químico Farmacéutico</a:t>
                      </a:r>
                      <a:endParaRPr lang="es-CL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       1</a:t>
                      </a:r>
                      <a:endParaRPr lang="es-CL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87AD0519-F24C-461C-ACC0-2B4BB1E93F7C}"/>
              </a:ext>
            </a:extLst>
          </p:cNvPr>
          <p:cNvGraphicFramePr>
            <a:graphicFrameLocks noGrp="1"/>
          </p:cNvGraphicFramePr>
          <p:nvPr/>
        </p:nvGraphicFramePr>
        <p:xfrm>
          <a:off x="2087662" y="4724648"/>
          <a:ext cx="4363067" cy="35433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accent6">
                      <a:lumMod val="50000"/>
                    </a:schemeClr>
                  </a:outerShdw>
                </a:effectLst>
              </a:tblPr>
              <a:tblGrid>
                <a:gridCol w="4363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4330"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Funcionarios Honorarios Suma Alzada</a:t>
                      </a:r>
                      <a:endParaRPr lang="es-CL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3CC36AD0-43B8-432A-8038-F45CB620725B}"/>
              </a:ext>
            </a:extLst>
          </p:cNvPr>
          <p:cNvGraphicFramePr>
            <a:graphicFrameLocks noGrp="1"/>
          </p:cNvGraphicFramePr>
          <p:nvPr/>
        </p:nvGraphicFramePr>
        <p:xfrm>
          <a:off x="2087662" y="5128919"/>
          <a:ext cx="4363068" cy="32586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  <a:tableStyleId>{08FB837D-C827-4EFA-A057-4D05807E0F7C}</a:tableStyleId>
              </a:tblPr>
              <a:tblGrid>
                <a:gridCol w="3384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865"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Profesionales</a:t>
                      </a:r>
                      <a:endParaRPr lang="es-CL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       2</a:t>
                      </a:r>
                      <a:endParaRPr lang="es-CL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4" name="Imagen 23">
            <a:extLst>
              <a:ext uri="{FF2B5EF4-FFF2-40B4-BE49-F238E27FC236}">
                <a16:creationId xmlns:a16="http://schemas.microsoft.com/office/drawing/2014/main" id="{109FC00D-73B0-4D65-A458-56A69FC557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2" b="12999"/>
          <a:stretch/>
        </p:blipFill>
        <p:spPr>
          <a:xfrm>
            <a:off x="9635803" y="5382173"/>
            <a:ext cx="2231474" cy="12730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0363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631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5" y="1331011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16145" y="447077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61DB5EE-E3A0-46F9-A493-E0F60D4D6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185" y="24174"/>
            <a:ext cx="1377815" cy="96325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7633738-4830-4F53-8B54-E672E74DE657}"/>
              </a:ext>
            </a:extLst>
          </p:cNvPr>
          <p:cNvSpPr/>
          <p:nvPr/>
        </p:nvSpPr>
        <p:spPr>
          <a:xfrm>
            <a:off x="3831918" y="60846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s-CL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s-CL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3DC524-CCA2-474C-852F-8A4C59AA4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68490" y="2479308"/>
            <a:ext cx="5157787" cy="1733113"/>
          </a:xfrm>
        </p:spPr>
        <p:txBody>
          <a:bodyPr>
            <a:normAutofit/>
          </a:bodyPr>
          <a:lstStyle/>
          <a:p>
            <a:r>
              <a:rPr lang="es-C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Profesionales: 6</a:t>
            </a:r>
          </a:p>
          <a:p>
            <a:r>
              <a:rPr lang="es-C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Técnicos  (TENS): 4</a:t>
            </a:r>
          </a:p>
          <a:p>
            <a:r>
              <a:rPr lang="es-C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Auxiliares: 4</a:t>
            </a:r>
          </a:p>
          <a:p>
            <a:r>
              <a:rPr lang="es-C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Administrativo : 1</a:t>
            </a:r>
          </a:p>
          <a:p>
            <a:pPr marL="0" indent="0">
              <a:buNone/>
            </a:pPr>
            <a:endParaRPr lang="es-CL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ítulo 4">
            <a:extLst>
              <a:ext uri="{FF2B5EF4-FFF2-40B4-BE49-F238E27FC236}">
                <a16:creationId xmlns:a16="http://schemas.microsoft.com/office/drawing/2014/main" id="{61BBB1BB-5565-4571-A0CC-EFADD7A2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45" y="205361"/>
            <a:ext cx="10515600" cy="1325563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las Personas 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DAD7E71A-24B9-40B1-B8A1-6C32D2E17839}"/>
              </a:ext>
            </a:extLst>
          </p:cNvPr>
          <p:cNvSpPr/>
          <p:nvPr/>
        </p:nvSpPr>
        <p:spPr>
          <a:xfrm>
            <a:off x="925798" y="1669801"/>
            <a:ext cx="5853558" cy="674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Refuerzo Personal Honorarios COVID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A1965A46-65B6-476C-A51E-66B3B32E81B9}"/>
              </a:ext>
            </a:extLst>
          </p:cNvPr>
          <p:cNvSpPr/>
          <p:nvPr/>
        </p:nvSpPr>
        <p:spPr>
          <a:xfrm>
            <a:off x="2096797" y="4256737"/>
            <a:ext cx="5853558" cy="674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Campaña de Invierno </a:t>
            </a:r>
          </a:p>
        </p:txBody>
      </p:sp>
      <p:sp>
        <p:nvSpPr>
          <p:cNvPr id="19" name="Marcador de contenido 3">
            <a:extLst>
              <a:ext uri="{FF2B5EF4-FFF2-40B4-BE49-F238E27FC236}">
                <a16:creationId xmlns:a16="http://schemas.microsoft.com/office/drawing/2014/main" id="{2BFB3B84-79DF-4E35-9CE6-028AC76B14D2}"/>
              </a:ext>
            </a:extLst>
          </p:cNvPr>
          <p:cNvSpPr txBox="1">
            <a:spLocks/>
          </p:cNvSpPr>
          <p:nvPr/>
        </p:nvSpPr>
        <p:spPr>
          <a:xfrm>
            <a:off x="2593539" y="5144915"/>
            <a:ext cx="5157787" cy="78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Kinesiólogo:1</a:t>
            </a:r>
          </a:p>
          <a:p>
            <a:r>
              <a:rPr lang="es-C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Técnicos  (TENS): 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CL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8C63F2F-E35E-4AAE-8DB1-0D7B3959B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8" y="5577363"/>
            <a:ext cx="1655479" cy="1176876"/>
          </a:xfrm>
          <a:prstGeom prst="round2DiagRect">
            <a:avLst>
              <a:gd name="adj1" fmla="val 16667"/>
              <a:gd name="adj2" fmla="val 2883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9236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C1AB96E-07D2-3549-BE10-00C6D88C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5" y="412626"/>
            <a:ext cx="10938879" cy="785455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las Personas: Calidad de Vida 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1431FEB-B231-754F-B75C-2A47BC12B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5649" y="978955"/>
            <a:ext cx="4504038" cy="1047552"/>
          </a:xfrm>
        </p:spPr>
        <p:txBody>
          <a:bodyPr>
            <a:normAutofit fontScale="25000" lnSpcReduction="20000"/>
          </a:bodyPr>
          <a:lstStyle/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r>
              <a:rPr lang="es-CL" sz="4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Personal: Sra. Balkis Perez Petinelli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0" y="1550810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16145" y="447077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sp>
        <p:nvSpPr>
          <p:cNvPr id="26" name="Diagrama de flujo: cinta perforada 25">
            <a:extLst>
              <a:ext uri="{FF2B5EF4-FFF2-40B4-BE49-F238E27FC236}">
                <a16:creationId xmlns:a16="http://schemas.microsoft.com/office/drawing/2014/main" id="{7208AF73-6894-4F0F-B877-E7612485F699}"/>
              </a:ext>
            </a:extLst>
          </p:cNvPr>
          <p:cNvSpPr/>
          <p:nvPr/>
        </p:nvSpPr>
        <p:spPr>
          <a:xfrm>
            <a:off x="5156675" y="1550810"/>
            <a:ext cx="2117973" cy="78545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Salud Funcionaria </a:t>
            </a:r>
          </a:p>
        </p:txBody>
      </p:sp>
      <p:pic>
        <p:nvPicPr>
          <p:cNvPr id="29" name="Marcador de contenido 2">
            <a:extLst>
              <a:ext uri="{FF2B5EF4-FFF2-40B4-BE49-F238E27FC236}">
                <a16:creationId xmlns:a16="http://schemas.microsoft.com/office/drawing/2014/main" id="{62221900-7707-4E71-9EF0-D2C3D63145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9"/>
          <a:stretch/>
        </p:blipFill>
        <p:spPr>
          <a:xfrm rot="21400334">
            <a:off x="2427136" y="4884782"/>
            <a:ext cx="4041694" cy="1868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4272AB47-D07B-448D-ABAE-D251E5653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4" r="30422" b="14098"/>
          <a:stretch/>
        </p:blipFill>
        <p:spPr>
          <a:xfrm rot="285361">
            <a:off x="8850778" y="4470776"/>
            <a:ext cx="2352894" cy="214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AA406AF2-B9F8-4B2C-AB84-DF0D98780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8666989" y="1216495"/>
            <a:ext cx="2906387" cy="2714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259AD0E-1924-46C0-954C-4134A77929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266" t="26416" r="11602" b="21934"/>
          <a:stretch/>
        </p:blipFill>
        <p:spPr>
          <a:xfrm rot="21304307">
            <a:off x="188107" y="1992230"/>
            <a:ext cx="3295309" cy="2535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F14C2EE-8ACF-456E-BFC8-1BC2E8B09B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62" t="34692" b="10698"/>
          <a:stretch/>
        </p:blipFill>
        <p:spPr>
          <a:xfrm>
            <a:off x="3718297" y="2595759"/>
            <a:ext cx="4905532" cy="20686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5854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C1AB96E-07D2-3549-BE10-00C6D88C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5" y="412626"/>
            <a:ext cx="10938879" cy="785455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las Personas: Calidad de Vida 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1431FEB-B231-754F-B75C-2A47BC12B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5649" y="978955"/>
            <a:ext cx="4504038" cy="1047552"/>
          </a:xfrm>
        </p:spPr>
        <p:txBody>
          <a:bodyPr>
            <a:normAutofit fontScale="25000" lnSpcReduction="20000"/>
          </a:bodyPr>
          <a:lstStyle/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r>
              <a:rPr lang="es-CL" sz="4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Jefe Personal: Sra. Balkis Perez Petinelli </a:t>
            </a: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  <a:p>
            <a:endParaRPr lang="es-CL" sz="2000" dirty="0">
              <a:solidFill>
                <a:schemeClr val="accent5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0" y="1550810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16145" y="447077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sp>
        <p:nvSpPr>
          <p:cNvPr id="26" name="Diagrama de flujo: cinta perforada 25">
            <a:extLst>
              <a:ext uri="{FF2B5EF4-FFF2-40B4-BE49-F238E27FC236}">
                <a16:creationId xmlns:a16="http://schemas.microsoft.com/office/drawing/2014/main" id="{7208AF73-6894-4F0F-B877-E7612485F699}"/>
              </a:ext>
            </a:extLst>
          </p:cNvPr>
          <p:cNvSpPr/>
          <p:nvPr/>
        </p:nvSpPr>
        <p:spPr>
          <a:xfrm>
            <a:off x="3678750" y="1633779"/>
            <a:ext cx="2117973" cy="785455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Salud Funcionaria </a:t>
            </a:r>
          </a:p>
        </p:txBody>
      </p:sp>
      <p:pic>
        <p:nvPicPr>
          <p:cNvPr id="15362" name="Picture 2" descr="No hay ninguna descripción de la foto disponible.">
            <a:extLst>
              <a:ext uri="{FF2B5EF4-FFF2-40B4-BE49-F238E27FC236}">
                <a16:creationId xmlns:a16="http://schemas.microsoft.com/office/drawing/2014/main" id="{DDA89B1A-1771-4E2C-BF26-0D3DEE528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7" t="23876" r="11259" b="12238"/>
          <a:stretch/>
        </p:blipFill>
        <p:spPr bwMode="auto">
          <a:xfrm>
            <a:off x="7423504" y="3146680"/>
            <a:ext cx="3070517" cy="2872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No hay ninguna descripción de la foto disponible.">
            <a:extLst>
              <a:ext uri="{FF2B5EF4-FFF2-40B4-BE49-F238E27FC236}">
                <a16:creationId xmlns:a16="http://schemas.microsoft.com/office/drawing/2014/main" id="{4216E9A3-D08C-482F-9F05-E77DC7C5D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0" b="20155"/>
          <a:stretch/>
        </p:blipFill>
        <p:spPr bwMode="auto">
          <a:xfrm>
            <a:off x="2184727" y="3274894"/>
            <a:ext cx="3347357" cy="26156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FAA7BD7-C900-4FE8-B9A2-C8422F0AEDFB}"/>
              </a:ext>
            </a:extLst>
          </p:cNvPr>
          <p:cNvSpPr txBox="1"/>
          <p:nvPr/>
        </p:nvSpPr>
        <p:spPr>
          <a:xfrm>
            <a:off x="6096000" y="2506443"/>
            <a:ext cx="5114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Operativos SEREMI Búsqueda Activa </a:t>
            </a:r>
          </a:p>
        </p:txBody>
      </p:sp>
    </p:spTree>
    <p:extLst>
      <p:ext uri="{BB962C8B-B14F-4D97-AF65-F5344CB8AC3E}">
        <p14:creationId xmlns:p14="http://schemas.microsoft.com/office/powerpoint/2010/main" val="21805069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1188</TotalTime>
  <Words>1791</Words>
  <Application>Microsoft Office PowerPoint</Application>
  <PresentationFormat>Panorámica</PresentationFormat>
  <Paragraphs>723</Paragraphs>
  <Slides>60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73" baseType="lpstr">
      <vt:lpstr>Aharoni</vt:lpstr>
      <vt:lpstr>Angsana New</vt:lpstr>
      <vt:lpstr>Arial</vt:lpstr>
      <vt:lpstr>Calibri</vt:lpstr>
      <vt:lpstr>Calibri Light</vt:lpstr>
      <vt:lpstr>gobCL</vt:lpstr>
      <vt:lpstr>GOBCL-LIGHT</vt:lpstr>
      <vt:lpstr>Museo Slab 700</vt:lpstr>
      <vt:lpstr>Museo Slab 900</vt:lpstr>
      <vt:lpstr>Verdana</vt:lpstr>
      <vt:lpstr>Wingdings</vt:lpstr>
      <vt:lpstr>Tema de Office</vt:lpstr>
      <vt:lpstr>Worksheet</vt:lpstr>
      <vt:lpstr>CUENTA PUBLICA </vt:lpstr>
      <vt:lpstr>“Nunca dudes que un pequeño grupo de personas comprometidas pueda cambiar el mundo. De hecho, es lo único que lo ha logrado”  Margaret Meade.</vt:lpstr>
      <vt:lpstr>Presentación de PowerPoint</vt:lpstr>
      <vt:lpstr>Hospital Dr. Victor Hugo Moll</vt:lpstr>
      <vt:lpstr>NUESTRA POBLACIÓN</vt:lpstr>
      <vt:lpstr>Gestión de las Personas </vt:lpstr>
      <vt:lpstr>Gestión de las Personas </vt:lpstr>
      <vt:lpstr>Gestión de las Personas: Calidad de Vida </vt:lpstr>
      <vt:lpstr>Gestión de las Personas: Calidad de Vida </vt:lpstr>
      <vt:lpstr>Gestión de las Personas: Calidad de Vida </vt:lpstr>
      <vt:lpstr>Presentación de PowerPoint</vt:lpstr>
      <vt:lpstr>Gestión Financiera </vt:lpstr>
      <vt:lpstr>Gestión Financiera </vt:lpstr>
      <vt:lpstr>Gestión Financiera </vt:lpstr>
      <vt:lpstr>Gestión Financiera </vt:lpstr>
      <vt:lpstr>Gestión Financiera </vt:lpstr>
      <vt:lpstr>Mejoras Infraestructura  </vt:lpstr>
      <vt:lpstr>Mejoras Infraestructura  </vt:lpstr>
      <vt:lpstr>Mejoras Infraestructura  </vt:lpstr>
      <vt:lpstr>Mejoras Infraestructura  </vt:lpstr>
      <vt:lpstr>Mejoras Infraestructura  </vt:lpstr>
      <vt:lpstr>Presentación de PowerPoint</vt:lpstr>
      <vt:lpstr> Atención Primaria de Salud (APS)  Gestión Usuaria </vt:lpstr>
      <vt:lpstr> Atención Primaria de Salud (APS)  Gestión Usuaria </vt:lpstr>
      <vt:lpstr> Atención Primaria de Salud (APS)  Gestión Usuaria </vt:lpstr>
      <vt:lpstr> Atención Primaria de Salud (APS)  Gestión Usuaria </vt:lpstr>
      <vt:lpstr> Atención Primaria de Salud (APS)  Gestión Usuaria </vt:lpstr>
      <vt:lpstr> Atención Primaria de Salud (APS)  Gestión Usuaria </vt:lpstr>
      <vt:lpstr> Atención Primaria de Salud (APS)  Gestión Usuaria </vt:lpstr>
      <vt:lpstr>Presentación de PowerPoint</vt:lpstr>
      <vt:lpstr>Subdirección Gestión Asistencial</vt:lpstr>
      <vt:lpstr>Urgencia </vt:lpstr>
      <vt:lpstr>Servicio de Urgencia </vt:lpstr>
      <vt:lpstr>Servicio de Urgencia </vt:lpstr>
      <vt:lpstr>Subdirección Gestión Asistencial</vt:lpstr>
      <vt:lpstr>Servicio de Urgencia </vt:lpstr>
      <vt:lpstr>Servicio de Urgencia </vt:lpstr>
      <vt:lpstr>Urgencia </vt:lpstr>
      <vt:lpstr>Presentación de PowerPoint</vt:lpstr>
      <vt:lpstr>Servicio Medicina </vt:lpstr>
      <vt:lpstr>Servicio Medicina </vt:lpstr>
      <vt:lpstr>Servicio Maternidad </vt:lpstr>
      <vt:lpstr>Servicio Maternidad </vt:lpstr>
      <vt:lpstr> </vt:lpstr>
      <vt:lpstr> </vt:lpstr>
      <vt:lpstr> </vt:lpstr>
      <vt:lpstr>Presentación de PowerPoint</vt:lpstr>
      <vt:lpstr>Participación Social y Comunitaria  </vt:lpstr>
      <vt:lpstr>Participación Social y Comunitaria  </vt:lpstr>
      <vt:lpstr>Participación Social y Comunitaria  </vt:lpstr>
      <vt:lpstr>Participación Social y Comunitaria  </vt:lpstr>
      <vt:lpstr>Participación Social y Comunitaria  </vt:lpstr>
      <vt:lpstr>Participación Social y Comunitaria  </vt:lpstr>
      <vt:lpstr>Participación Social y Comunitaria  </vt:lpstr>
      <vt:lpstr>Participación Social y Comunitaria  </vt:lpstr>
      <vt:lpstr>Estrategias de Comunicación  </vt:lpstr>
      <vt:lpstr>Estrategias de Comunicación  </vt:lpstr>
      <vt:lpstr>DESAFIOS 2022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Rodrigo Mancilla</cp:lastModifiedBy>
  <cp:revision>99</cp:revision>
  <cp:lastPrinted>2022-05-23T19:11:36Z</cp:lastPrinted>
  <dcterms:created xsi:type="dcterms:W3CDTF">2022-04-07T20:55:49Z</dcterms:created>
  <dcterms:modified xsi:type="dcterms:W3CDTF">2022-06-02T20:17:22Z</dcterms:modified>
</cp:coreProperties>
</file>